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5" r:id="rId4"/>
    <p:sldId id="260" r:id="rId5"/>
    <p:sldId id="261" r:id="rId6"/>
    <p:sldId id="263" r:id="rId7"/>
    <p:sldId id="268" r:id="rId8"/>
    <p:sldId id="269" r:id="rId9"/>
    <p:sldId id="270" r:id="rId10"/>
    <p:sldId id="271" r:id="rId11"/>
    <p:sldId id="273" r:id="rId12"/>
    <p:sldId id="272" r:id="rId13"/>
    <p:sldId id="274" r:id="rId14"/>
    <p:sldId id="275" r:id="rId15"/>
    <p:sldId id="276" r:id="rId16"/>
    <p:sldId id="277" r:id="rId17"/>
    <p:sldId id="284" r:id="rId18"/>
    <p:sldId id="278" r:id="rId19"/>
    <p:sldId id="281" r:id="rId20"/>
    <p:sldId id="282" r:id="rId21"/>
    <p:sldId id="279" r:id="rId22"/>
    <p:sldId id="280" r:id="rId23"/>
    <p:sldId id="283" r:id="rId2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115" autoAdjust="0"/>
    <p:restoredTop sz="94660"/>
  </p:normalViewPr>
  <p:slideViewPr>
    <p:cSldViewPr snapToGrid="0">
      <p:cViewPr varScale="1">
        <p:scale>
          <a:sx n="68" d="100"/>
          <a:sy n="68" d="100"/>
        </p:scale>
        <p:origin x="36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C84A51-D4A6-4BAD-AD95-6CDAA36BA1D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10/25/2018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Christina Lin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0ADD32-8160-4BEE-94EC-556B0D6B9E3E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635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2C6602A-069F-43EE-844F-F3913499D18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10/25/2018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Christina Lin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80ADD32-8160-4BEE-94EC-556B0D6B9E3E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127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895600" y="1791148"/>
            <a:ext cx="7937351" cy="1472184"/>
          </a:xfrm>
        </p:spPr>
        <p:txBody>
          <a:bodyPr tIns="0" anchor="b">
            <a:noAutofit/>
          </a:bodyPr>
          <a:lstStyle/>
          <a:p>
            <a:pPr marL="27432" algn="ctr">
              <a:buClr>
                <a:schemeClr val="accent1"/>
              </a:buClr>
              <a:buSzPct val="80000"/>
            </a:pPr>
            <a:r>
              <a:rPr lang="zh-TW" altLang="en-US" sz="5400" b="1" dirty="0" smtClean="0">
                <a:solidFill>
                  <a:srgbClr val="C00000"/>
                </a:solidFill>
              </a:rPr>
              <a:t>履歷與推薦函</a:t>
            </a:r>
            <a:r>
              <a:rPr lang="en-US" altLang="zh-TW" sz="5400" b="1" dirty="0" smtClean="0">
                <a:solidFill>
                  <a:srgbClr val="C00000"/>
                </a:solidFill>
              </a:rPr>
              <a:t/>
            </a:r>
            <a:br>
              <a:rPr lang="en-US" altLang="zh-TW" sz="5400" b="1" dirty="0" smtClean="0">
                <a:solidFill>
                  <a:srgbClr val="C00000"/>
                </a:solidFill>
              </a:rPr>
            </a:br>
            <a:r>
              <a:rPr lang="en-US" altLang="zh-TW" sz="5400" b="1" dirty="0" smtClean="0">
                <a:solidFill>
                  <a:srgbClr val="C00000"/>
                </a:solidFill>
              </a:rPr>
              <a:t/>
            </a:r>
            <a:br>
              <a:rPr lang="en-US" altLang="zh-TW" sz="5400" b="1" dirty="0" smtClean="0">
                <a:solidFill>
                  <a:srgbClr val="C00000"/>
                </a:solidFill>
              </a:rPr>
            </a:br>
            <a:r>
              <a:rPr lang="zh-TW" altLang="en-US" sz="4000" b="1" dirty="0" smtClean="0">
                <a:solidFill>
                  <a:srgbClr val="C00000"/>
                </a:solidFill>
              </a:rPr>
              <a:t>有點簡單又沒那麼簡單</a:t>
            </a:r>
            <a:endParaRPr lang="zh-TW" altLang="en-US" sz="4000" b="1" dirty="0">
              <a:solidFill>
                <a:srgbClr val="C0000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895600" y="3962400"/>
            <a:ext cx="7406640" cy="1752600"/>
          </a:xfrm>
        </p:spPr>
        <p:txBody>
          <a:bodyPr tIns="0" anchor="b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altLang="zh-TW" sz="3600" b="1" smtClean="0"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139494@mail.tku.edu.tw</a:t>
            </a:r>
          </a:p>
          <a:p>
            <a:pPr algn="ctr">
              <a:spcBef>
                <a:spcPct val="0"/>
              </a:spcBef>
            </a:pPr>
            <a:r>
              <a:rPr lang="zh-TW" altLang="en-US" sz="3600" b="1" dirty="0" smtClean="0"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林</a:t>
            </a:r>
            <a:r>
              <a:rPr lang="zh-TW" altLang="en-US" sz="3600" b="1" dirty="0"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敘如</a:t>
            </a:r>
            <a:endParaRPr lang="en-US" altLang="zh-TW" sz="3600" b="1" dirty="0">
              <a:solidFill>
                <a:schemeClr val="tx1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zh-TW" altLang="en-US" sz="3600" b="1" dirty="0"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淡江大學英文系兼任講師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77231"/>
          </a:xfrm>
        </p:spPr>
        <p:txBody>
          <a:bodyPr/>
          <a:lstStyle/>
          <a:p>
            <a:r>
              <a:rPr lang="zh-TW" altLang="en-US" dirty="0" smtClean="0"/>
              <a:t>履歷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1614842" y="1237129"/>
            <a:ext cx="1017075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/>
              <a:t>一面</a:t>
            </a:r>
            <a:r>
              <a:rPr lang="en-US" altLang="zh-TW" sz="3200" dirty="0" smtClean="0"/>
              <a:t>A4</a:t>
            </a:r>
            <a:r>
              <a:rPr lang="zh-TW" altLang="en-US" sz="3200" dirty="0" smtClean="0"/>
              <a:t>為限。</a:t>
            </a:r>
            <a:endParaRPr lang="en-US" altLang="zh-TW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/>
              <a:t>格式可上網多方參考，力求版面整齊乾淨、字型統一，字大小、底線斜體粗體務必小心斟酌使用。</a:t>
            </a:r>
            <a:endParaRPr lang="en-US" altLang="zh-TW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/>
              <a:t>有些公司若提供公版格式，則依其填寫。</a:t>
            </a:r>
            <a:endParaRPr lang="en-US" altLang="zh-TW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/>
              <a:t>履歷內容依</a:t>
            </a:r>
            <a:r>
              <a:rPr lang="zh-TW" altLang="en-US" sz="3200" u="sng" dirty="0" smtClean="0"/>
              <a:t>申請目的</a:t>
            </a:r>
            <a:r>
              <a:rPr lang="zh-TW" altLang="en-US" sz="3200" dirty="0" smtClean="0"/>
              <a:t>不同，必須做調整。</a:t>
            </a:r>
            <a:endParaRPr lang="en-US" altLang="zh-TW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/>
              <a:t>各項內容依最新的先寫 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請見圖</a:t>
            </a:r>
            <a:r>
              <a:rPr lang="en-US" altLang="zh-TW" sz="3200" dirty="0" smtClean="0"/>
              <a:t>)</a:t>
            </a:r>
            <a:r>
              <a:rPr lang="zh-TW" altLang="en-US" sz="3200" dirty="0" smtClean="0"/>
              <a:t> 。</a:t>
            </a:r>
            <a:endParaRPr lang="en-US" altLang="zh-TW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/>
              <a:t>歐美學校或公司一般不放照片，國內可放。</a:t>
            </a:r>
            <a:endParaRPr lang="en-US" altLang="zh-TW" sz="3200" dirty="0" smtClean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53468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23900" t="19417" r="27700" b="4331"/>
          <a:stretch/>
        </p:blipFill>
        <p:spPr>
          <a:xfrm>
            <a:off x="2596895" y="0"/>
            <a:ext cx="7959885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6698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91338" y="0"/>
            <a:ext cx="10281921" cy="887989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accent5">
                    <a:lumMod val="50000"/>
                  </a:schemeClr>
                </a:solidFill>
              </a:rPr>
              <a:t>履歷</a:t>
            </a:r>
            <a:r>
              <a:rPr lang="zh-TW" altLang="en-US" sz="4400" dirty="0" smtClean="0">
                <a:solidFill>
                  <a:schemeClr val="accent5">
                    <a:lumMod val="50000"/>
                  </a:schemeClr>
                </a:solidFill>
              </a:rPr>
              <a:t>內容 </a:t>
            </a:r>
            <a:r>
              <a:rPr lang="en-US" altLang="zh-TW" sz="3100" dirty="0" smtClean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zh-TW" altLang="en-US" sz="3100" dirty="0" smtClean="0">
                <a:solidFill>
                  <a:schemeClr val="accent5">
                    <a:lumMod val="50000"/>
                  </a:schemeClr>
                </a:solidFill>
              </a:rPr>
              <a:t>假設為</a:t>
            </a:r>
            <a:r>
              <a:rPr lang="zh-TW" altLang="en-US" sz="3100" dirty="0" smtClean="0"/>
              <a:t>申請</a:t>
            </a:r>
            <a:r>
              <a:rPr lang="zh-TW" altLang="en-US" sz="3100" dirty="0"/>
              <a:t>獎學金、交換生、實習、研究所</a:t>
            </a:r>
            <a:r>
              <a:rPr lang="en-US" altLang="zh-TW" sz="3100" dirty="0" smtClean="0">
                <a:solidFill>
                  <a:schemeClr val="accent5">
                    <a:lumMod val="50000"/>
                  </a:schemeClr>
                </a:solidFill>
              </a:rPr>
              <a:t>)</a:t>
            </a:r>
            <a:endParaRPr lang="zh-TW" altLang="en-US" sz="31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718816" y="991855"/>
            <a:ext cx="9254443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342900" indent="-342900">
              <a:lnSpc>
                <a:spcPct val="150000"/>
              </a:lnSpc>
              <a:buFont typeface="+mj-lt"/>
              <a:buAutoNum type="arabicPeriod"/>
              <a:defRPr sz="3200"/>
            </a:lvl1pPr>
          </a:lstStyle>
          <a:p>
            <a:r>
              <a:rPr lang="zh-TW" altLang="en-US" sz="3000" dirty="0" smtClean="0"/>
              <a:t>基本資料</a:t>
            </a:r>
            <a:endParaRPr lang="en-US" altLang="zh-TW" sz="3000" dirty="0"/>
          </a:p>
          <a:p>
            <a:r>
              <a:rPr lang="zh-TW" altLang="en-US" sz="3000" dirty="0"/>
              <a:t>學歷</a:t>
            </a:r>
            <a:r>
              <a:rPr lang="en-US" altLang="zh-TW" sz="3000" dirty="0"/>
              <a:t>(</a:t>
            </a:r>
            <a:r>
              <a:rPr lang="zh-TW" altLang="en-US" sz="3000" dirty="0"/>
              <a:t>不用寫高中</a:t>
            </a:r>
            <a:r>
              <a:rPr lang="en-US" altLang="zh-TW" sz="3000" dirty="0"/>
              <a:t>)</a:t>
            </a:r>
          </a:p>
          <a:p>
            <a:r>
              <a:rPr lang="zh-TW" altLang="en-US" sz="3000" b="1" dirty="0"/>
              <a:t>工作經驗</a:t>
            </a:r>
            <a:r>
              <a:rPr lang="en-US" altLang="zh-TW" sz="3000" b="1" dirty="0"/>
              <a:t>(</a:t>
            </a:r>
            <a:r>
              <a:rPr lang="zh-TW" altLang="en-US" sz="3000" b="1" dirty="0"/>
              <a:t>打工、</a:t>
            </a:r>
            <a:r>
              <a:rPr lang="zh-TW" altLang="en-US" sz="3000" b="1" dirty="0" smtClean="0"/>
              <a:t>實習都</a:t>
            </a:r>
            <a:r>
              <a:rPr lang="zh-TW" altLang="en-US" sz="3000" b="1" dirty="0"/>
              <a:t>可以寫</a:t>
            </a:r>
            <a:r>
              <a:rPr lang="en-US" altLang="zh-TW" sz="3000" b="1" dirty="0"/>
              <a:t>)</a:t>
            </a:r>
          </a:p>
          <a:p>
            <a:r>
              <a:rPr lang="zh-TW" altLang="en-US" sz="3000" b="1" dirty="0"/>
              <a:t>社團經驗</a:t>
            </a:r>
            <a:endParaRPr lang="en-US" altLang="zh-TW" sz="3000" b="1" dirty="0"/>
          </a:p>
          <a:p>
            <a:r>
              <a:rPr lang="zh-TW" altLang="en-US" sz="3000" b="1" dirty="0"/>
              <a:t>榮譽成就</a:t>
            </a:r>
            <a:endParaRPr lang="en-US" altLang="zh-TW" sz="3000" b="1" dirty="0"/>
          </a:p>
          <a:p>
            <a:r>
              <a:rPr lang="zh-TW" altLang="en-US" sz="3000" dirty="0"/>
              <a:t>語文能力</a:t>
            </a:r>
            <a:endParaRPr lang="en-US" altLang="zh-TW" sz="3000" dirty="0"/>
          </a:p>
          <a:p>
            <a:r>
              <a:rPr lang="zh-TW" altLang="en-US" sz="3000" dirty="0"/>
              <a:t>電腦技能</a:t>
            </a:r>
            <a:endParaRPr lang="en-US" altLang="zh-TW" sz="3000" dirty="0"/>
          </a:p>
          <a:p>
            <a:r>
              <a:rPr lang="zh-TW" altLang="en-US" sz="3000" dirty="0"/>
              <a:t>其他</a:t>
            </a:r>
            <a:r>
              <a:rPr lang="en-US" altLang="zh-TW" sz="3000" dirty="0"/>
              <a:t>(</a:t>
            </a:r>
            <a:r>
              <a:rPr lang="zh-TW" altLang="en-US" sz="3000" dirty="0"/>
              <a:t>有特殊性能加分的才寫</a:t>
            </a:r>
            <a:r>
              <a:rPr lang="en-US" altLang="zh-TW" sz="3000" dirty="0"/>
              <a:t>)</a:t>
            </a:r>
          </a:p>
          <a:p>
            <a:endParaRPr lang="en-US" altLang="zh-TW" sz="3000" dirty="0"/>
          </a:p>
        </p:txBody>
      </p:sp>
      <p:sp>
        <p:nvSpPr>
          <p:cNvPr id="4" name="五角星形 3"/>
          <p:cNvSpPr/>
          <p:nvPr/>
        </p:nvSpPr>
        <p:spPr>
          <a:xfrm>
            <a:off x="2314807" y="2523744"/>
            <a:ext cx="404009" cy="398033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/>
              </a:solidFill>
            </a:endParaRPr>
          </a:p>
        </p:txBody>
      </p:sp>
      <p:sp>
        <p:nvSpPr>
          <p:cNvPr id="6" name="五角星形 5"/>
          <p:cNvSpPr/>
          <p:nvPr/>
        </p:nvSpPr>
        <p:spPr>
          <a:xfrm>
            <a:off x="2314806" y="3255264"/>
            <a:ext cx="404009" cy="398033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/>
              </a:solidFill>
            </a:endParaRPr>
          </a:p>
        </p:txBody>
      </p:sp>
      <p:sp>
        <p:nvSpPr>
          <p:cNvPr id="7" name="五角星形 6"/>
          <p:cNvSpPr/>
          <p:nvPr/>
        </p:nvSpPr>
        <p:spPr>
          <a:xfrm>
            <a:off x="2314805" y="3955242"/>
            <a:ext cx="404009" cy="398033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53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87989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accent5">
                    <a:lumMod val="50000"/>
                  </a:schemeClr>
                </a:solidFill>
              </a:rPr>
              <a:t>履歷</a:t>
            </a:r>
            <a:r>
              <a:rPr lang="zh-TW" altLang="en-US" sz="4400" dirty="0" smtClean="0">
                <a:solidFill>
                  <a:schemeClr val="accent5">
                    <a:lumMod val="50000"/>
                  </a:schemeClr>
                </a:solidFill>
              </a:rPr>
              <a:t>內容</a:t>
            </a:r>
            <a:r>
              <a:rPr lang="en-US" altLang="zh-TW" sz="4400" dirty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zh-TW" altLang="en-US" sz="4400" dirty="0">
                <a:solidFill>
                  <a:schemeClr val="accent5">
                    <a:lumMod val="50000"/>
                  </a:schemeClr>
                </a:solidFill>
              </a:rPr>
              <a:t>假設</a:t>
            </a:r>
            <a:r>
              <a:rPr lang="zh-TW" altLang="en-US" sz="4400" dirty="0" smtClean="0">
                <a:solidFill>
                  <a:schemeClr val="accent5">
                    <a:lumMod val="50000"/>
                  </a:schemeClr>
                </a:solidFill>
              </a:rPr>
              <a:t>為</a:t>
            </a:r>
            <a:r>
              <a:rPr lang="zh-TW" altLang="en-US" sz="4000" dirty="0"/>
              <a:t>大學畢業</a:t>
            </a:r>
            <a:r>
              <a:rPr lang="zh-TW" altLang="en-US" sz="4000" dirty="0" smtClean="0"/>
              <a:t>求職</a:t>
            </a:r>
            <a:r>
              <a:rPr lang="en-US" altLang="zh-TW" sz="4400" dirty="0" smtClean="0">
                <a:solidFill>
                  <a:schemeClr val="accent5">
                    <a:lumMod val="50000"/>
                  </a:schemeClr>
                </a:solidFill>
              </a:rPr>
              <a:t>)</a:t>
            </a:r>
            <a:endParaRPr lang="zh-TW" alt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511552" y="1247887"/>
            <a:ext cx="8973312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342900" indent="-342900">
              <a:lnSpc>
                <a:spcPct val="150000"/>
              </a:lnSpc>
              <a:buFont typeface="+mj-lt"/>
              <a:buAutoNum type="arabicPeriod"/>
              <a:defRPr sz="3000"/>
            </a:lvl1pPr>
          </a:lstStyle>
          <a:p>
            <a:r>
              <a:rPr lang="zh-TW" altLang="en-US" dirty="0" smtClean="0"/>
              <a:t>基本資料</a:t>
            </a:r>
            <a:endParaRPr lang="en-US" altLang="zh-TW" dirty="0"/>
          </a:p>
          <a:p>
            <a:r>
              <a:rPr lang="zh-TW" altLang="en-US" dirty="0"/>
              <a:t>學歷</a:t>
            </a:r>
            <a:r>
              <a:rPr lang="en-US" altLang="zh-TW" dirty="0"/>
              <a:t>(</a:t>
            </a:r>
            <a:r>
              <a:rPr lang="zh-TW" altLang="en-US" dirty="0"/>
              <a:t>從大學寫起</a:t>
            </a:r>
            <a:r>
              <a:rPr lang="en-US" altLang="zh-TW" dirty="0"/>
              <a:t>)</a:t>
            </a:r>
          </a:p>
          <a:p>
            <a:r>
              <a:rPr lang="zh-TW" altLang="en-US" dirty="0"/>
              <a:t>工作經驗</a:t>
            </a:r>
            <a:r>
              <a:rPr lang="en-US" altLang="zh-TW" dirty="0"/>
              <a:t>(</a:t>
            </a:r>
            <a:r>
              <a:rPr lang="zh-TW" altLang="en-US" dirty="0"/>
              <a:t>和該職位相關的打工、實習才寫</a:t>
            </a:r>
            <a:r>
              <a:rPr lang="en-US" altLang="zh-TW" dirty="0"/>
              <a:t>)</a:t>
            </a:r>
          </a:p>
          <a:p>
            <a:r>
              <a:rPr lang="zh-TW" altLang="en-US" dirty="0"/>
              <a:t>社團經驗</a:t>
            </a:r>
            <a:r>
              <a:rPr lang="en-US" altLang="zh-TW" dirty="0"/>
              <a:t>(</a:t>
            </a:r>
            <a:r>
              <a:rPr lang="zh-TW" altLang="en-US" dirty="0"/>
              <a:t>和該職位能有連結的才寫</a:t>
            </a:r>
            <a:r>
              <a:rPr lang="en-US" altLang="zh-TW" dirty="0"/>
              <a:t>)</a:t>
            </a:r>
          </a:p>
          <a:p>
            <a:r>
              <a:rPr lang="zh-TW" altLang="en-US" dirty="0"/>
              <a:t>榮譽成就</a:t>
            </a:r>
            <a:r>
              <a:rPr lang="en-US" altLang="zh-TW" dirty="0"/>
              <a:t>(</a:t>
            </a:r>
            <a:r>
              <a:rPr lang="zh-TW" altLang="en-US" dirty="0"/>
              <a:t>和該職位能有連結的才寫</a:t>
            </a:r>
            <a:r>
              <a:rPr lang="en-US" altLang="zh-TW" dirty="0"/>
              <a:t>)</a:t>
            </a:r>
          </a:p>
          <a:p>
            <a:r>
              <a:rPr lang="zh-TW" altLang="en-US" dirty="0"/>
              <a:t>語文能力</a:t>
            </a:r>
            <a:endParaRPr lang="en-US" altLang="zh-TW" dirty="0"/>
          </a:p>
          <a:p>
            <a:r>
              <a:rPr lang="zh-TW" altLang="en-US" dirty="0"/>
              <a:t>電腦技能</a:t>
            </a:r>
            <a:endParaRPr lang="en-US" altLang="zh-TW" dirty="0"/>
          </a:p>
          <a:p>
            <a:r>
              <a:rPr lang="zh-TW" altLang="en-US" dirty="0"/>
              <a:t>其他</a:t>
            </a:r>
            <a:r>
              <a:rPr lang="en-US" altLang="zh-TW" dirty="0"/>
              <a:t>(</a:t>
            </a:r>
            <a:r>
              <a:rPr lang="zh-TW" altLang="en-US" dirty="0"/>
              <a:t>有特殊性能加分的才寫</a:t>
            </a:r>
            <a:r>
              <a:rPr lang="en-US" altLang="zh-TW" dirty="0"/>
              <a:t>)</a:t>
            </a:r>
          </a:p>
          <a:p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780869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87989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accent5">
                    <a:lumMod val="50000"/>
                  </a:schemeClr>
                </a:solidFill>
              </a:rPr>
              <a:t>履歷</a:t>
            </a:r>
            <a:r>
              <a:rPr lang="zh-TW" altLang="en-US" sz="4400" dirty="0" smtClean="0">
                <a:solidFill>
                  <a:schemeClr val="accent5">
                    <a:lumMod val="50000"/>
                  </a:schemeClr>
                </a:solidFill>
              </a:rPr>
              <a:t>內容</a:t>
            </a:r>
            <a:r>
              <a:rPr lang="en-US" altLang="zh-TW" sz="4400" dirty="0" smtClean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zh-TW" altLang="en-US" sz="4400" dirty="0" smtClean="0">
                <a:solidFill>
                  <a:schemeClr val="accent5">
                    <a:lumMod val="50000"/>
                  </a:schemeClr>
                </a:solidFill>
              </a:rPr>
              <a:t>假設為</a:t>
            </a:r>
            <a:r>
              <a:rPr lang="zh-TW" altLang="en-US" dirty="0" smtClean="0"/>
              <a:t>從</a:t>
            </a:r>
            <a:r>
              <a:rPr lang="zh-TW" altLang="en-US" dirty="0"/>
              <a:t>公司</a:t>
            </a:r>
            <a:r>
              <a:rPr lang="en-US" altLang="zh-TW" dirty="0"/>
              <a:t>A</a:t>
            </a:r>
            <a:r>
              <a:rPr lang="zh-TW" altLang="en-US" dirty="0"/>
              <a:t>換到公司</a:t>
            </a:r>
            <a:r>
              <a:rPr lang="en-US" altLang="zh-TW" dirty="0" smtClean="0"/>
              <a:t>B)</a:t>
            </a:r>
            <a:endParaRPr lang="zh-TW" alt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910080" y="1589263"/>
            <a:ext cx="10160000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342900" indent="-342900">
              <a:lnSpc>
                <a:spcPct val="150000"/>
              </a:lnSpc>
              <a:buFont typeface="+mj-lt"/>
              <a:buAutoNum type="arabicPeriod"/>
              <a:defRPr sz="3000"/>
            </a:lvl1pPr>
          </a:lstStyle>
          <a:p>
            <a:r>
              <a:rPr lang="zh-TW" altLang="en-US" dirty="0" smtClean="0"/>
              <a:t>基本資料</a:t>
            </a:r>
            <a:endParaRPr lang="en-US" altLang="zh-TW" dirty="0"/>
          </a:p>
          <a:p>
            <a:r>
              <a:rPr lang="zh-TW" altLang="en-US" dirty="0"/>
              <a:t>學歷</a:t>
            </a:r>
            <a:r>
              <a:rPr lang="en-US" altLang="zh-TW" dirty="0"/>
              <a:t>(</a:t>
            </a:r>
            <a:r>
              <a:rPr lang="zh-TW" altLang="en-US" dirty="0"/>
              <a:t>從大學寫起</a:t>
            </a:r>
            <a:r>
              <a:rPr lang="en-US" altLang="zh-TW" dirty="0"/>
              <a:t>)</a:t>
            </a:r>
          </a:p>
          <a:p>
            <a:r>
              <a:rPr lang="zh-TW" altLang="en-US" b="1" dirty="0"/>
              <a:t>工作經驗</a:t>
            </a:r>
            <a:r>
              <a:rPr lang="en-US" altLang="zh-TW" b="1" dirty="0" smtClean="0"/>
              <a:t>(</a:t>
            </a:r>
            <a:r>
              <a:rPr lang="zh-TW" altLang="en-US" b="1" dirty="0" smtClean="0"/>
              <a:t>原工作、視情況附上</a:t>
            </a:r>
            <a:r>
              <a:rPr lang="zh-TW" altLang="en-US" b="1" dirty="0"/>
              <a:t>和該職位相關的實習</a:t>
            </a:r>
            <a:r>
              <a:rPr lang="en-US" altLang="zh-TW" b="1" dirty="0"/>
              <a:t>)</a:t>
            </a:r>
          </a:p>
          <a:p>
            <a:r>
              <a:rPr lang="zh-TW" altLang="en-US" dirty="0"/>
              <a:t>語文能力</a:t>
            </a:r>
            <a:endParaRPr lang="en-US" altLang="zh-TW" dirty="0"/>
          </a:p>
          <a:p>
            <a:r>
              <a:rPr lang="zh-TW" altLang="en-US" dirty="0"/>
              <a:t>電腦技能</a:t>
            </a:r>
            <a:endParaRPr lang="en-US" altLang="zh-TW" dirty="0"/>
          </a:p>
          <a:p>
            <a:r>
              <a:rPr lang="zh-TW" altLang="en-US" dirty="0"/>
              <a:t>其他</a:t>
            </a:r>
            <a:r>
              <a:rPr lang="en-US" altLang="zh-TW" dirty="0"/>
              <a:t>(</a:t>
            </a:r>
            <a:r>
              <a:rPr lang="zh-TW" altLang="en-US" dirty="0"/>
              <a:t>有特殊性能加分的才寫</a:t>
            </a:r>
            <a:r>
              <a:rPr lang="en-US" altLang="zh-TW" dirty="0"/>
              <a:t>)</a:t>
            </a:r>
          </a:p>
          <a:p>
            <a:endParaRPr lang="en-US" altLang="zh-TW" dirty="0"/>
          </a:p>
        </p:txBody>
      </p:sp>
      <p:sp>
        <p:nvSpPr>
          <p:cNvPr id="3" name="五角星形 2"/>
          <p:cNvSpPr/>
          <p:nvPr/>
        </p:nvSpPr>
        <p:spPr>
          <a:xfrm>
            <a:off x="1510374" y="3145536"/>
            <a:ext cx="404009" cy="398033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59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7723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推薦函</a:t>
            </a:r>
            <a:r>
              <a:rPr lang="zh-TW" altLang="en-US" sz="4400" dirty="0" smtClean="0"/>
              <a:t>準備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1614658" y="1595021"/>
            <a:ext cx="98645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solidFill>
                  <a:prstClr val="black"/>
                </a:solidFill>
              </a:rPr>
              <a:t>在履歷、自傳、托福考、推薦函中</a:t>
            </a:r>
            <a:r>
              <a:rPr lang="zh-TW" altLang="en-US" sz="3200" dirty="0">
                <a:solidFill>
                  <a:prstClr val="black"/>
                </a:solidFill>
              </a:rPr>
              <a:t>，推薦函屬</a:t>
            </a:r>
            <a:r>
              <a:rPr lang="zh-TW" altLang="en-US" sz="3200" dirty="0" smtClean="0">
                <a:solidFill>
                  <a:prstClr val="black"/>
                </a:solidFill>
              </a:rPr>
              <a:t>第二簡單，僅次於履歷。</a:t>
            </a:r>
          </a:p>
          <a:p>
            <a:r>
              <a:rPr lang="en-US" sz="3200" dirty="0" smtClean="0">
                <a:solidFill>
                  <a:prstClr val="black"/>
                </a:solidFill>
              </a:rPr>
              <a:t> </a:t>
            </a:r>
            <a:endParaRPr lang="zh-TW" altLang="en-US" sz="3200" dirty="0" smtClean="0">
              <a:solidFill>
                <a:prstClr val="black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solidFill>
                  <a:prstClr val="black"/>
                </a:solidFill>
              </a:rPr>
              <a:t>有點簡單是因為：</a:t>
            </a:r>
          </a:p>
          <a:p>
            <a:pPr marL="514350" indent="-514350"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是請別人寫</a:t>
            </a:r>
          </a:p>
          <a:p>
            <a:pPr marL="514350" indent="-514350"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若是自己先擬稿，也不像自傳篇幅那麼長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zh-TW" altLang="en-US" sz="3200" dirty="0" smtClean="0">
              <a:solidFill>
                <a:prstClr val="black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solidFill>
                  <a:prstClr val="black"/>
                </a:solidFill>
              </a:rPr>
              <a:t>沒那麼簡單是因為：要請別人來稱讚自己，以及需要非常注意跟上級的溝通過程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altLang="zh-TW" sz="32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68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16675" y="0"/>
            <a:ext cx="9875520" cy="877231"/>
          </a:xfrm>
        </p:spPr>
        <p:txBody>
          <a:bodyPr>
            <a:normAutofit/>
          </a:bodyPr>
          <a:lstStyle/>
          <a:p>
            <a:r>
              <a:rPr lang="zh-TW" altLang="en-US" sz="4400" dirty="0" smtClean="0"/>
              <a:t>我的角色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482603" y="877231"/>
            <a:ext cx="1057715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</a:rPr>
              <a:t>以前</a:t>
            </a:r>
            <a:r>
              <a:rPr lang="zh-TW" altLang="en-US" sz="3200" dirty="0" smtClean="0">
                <a:solidFill>
                  <a:prstClr val="black"/>
                </a:solidFill>
              </a:rPr>
              <a:t>：被推薦人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solidFill>
                  <a:prstClr val="black"/>
                </a:solidFill>
              </a:rPr>
              <a:t>申請美國研究所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solidFill>
                  <a:prstClr val="black"/>
                </a:solidFill>
              </a:rPr>
              <a:t>請四位上級寫：</a:t>
            </a:r>
          </a:p>
          <a:p>
            <a:r>
              <a:rPr lang="zh-TW" altLang="en-US" sz="3200" dirty="0" smtClean="0">
                <a:solidFill>
                  <a:prstClr val="black"/>
                </a:solidFill>
              </a:rPr>
              <a:t>           兩位為系上英語教學領域教授</a:t>
            </a:r>
          </a:p>
          <a:p>
            <a:r>
              <a:rPr lang="zh-TW" altLang="en-US" sz="3200" dirty="0" smtClean="0">
                <a:solidFill>
                  <a:prstClr val="black"/>
                </a:solidFill>
              </a:rPr>
              <a:t>           一位為當時國交處</a:t>
            </a:r>
            <a:r>
              <a:rPr lang="en-US" altLang="zh-TW" sz="3200" dirty="0" smtClean="0">
                <a:solidFill>
                  <a:prstClr val="black"/>
                </a:solidFill>
              </a:rPr>
              <a:t>(</a:t>
            </a:r>
            <a:r>
              <a:rPr lang="zh-TW" altLang="en-US" sz="3200" dirty="0" smtClean="0">
                <a:solidFill>
                  <a:prstClr val="black"/>
                </a:solidFill>
              </a:rPr>
              <a:t>現國際處</a:t>
            </a:r>
            <a:r>
              <a:rPr lang="en-US" altLang="zh-TW" sz="3200" dirty="0" smtClean="0">
                <a:solidFill>
                  <a:prstClr val="black"/>
                </a:solidFill>
              </a:rPr>
              <a:t>)</a:t>
            </a:r>
            <a:r>
              <a:rPr lang="zh-TW" altLang="en-US" sz="3200" dirty="0" smtClean="0">
                <a:solidFill>
                  <a:prstClr val="black"/>
                </a:solidFill>
              </a:rPr>
              <a:t>主任</a:t>
            </a:r>
          </a:p>
          <a:p>
            <a:r>
              <a:rPr lang="zh-TW" altLang="en-US" sz="3200" dirty="0" smtClean="0">
                <a:solidFill>
                  <a:prstClr val="black"/>
                </a:solidFill>
              </a:rPr>
              <a:t>           一位為社團國際禮儀老師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endParaRPr lang="zh-TW" altLang="en-US" sz="3200" dirty="0" smtClean="0">
              <a:solidFill>
                <a:prstClr val="black"/>
              </a:solidFill>
            </a:endParaRPr>
          </a:p>
          <a:p>
            <a:r>
              <a:rPr lang="zh-TW" altLang="en-US" sz="3200" dirty="0" smtClean="0">
                <a:solidFill>
                  <a:srgbClr val="FF0000"/>
                </a:solidFill>
              </a:rPr>
              <a:t>現在</a:t>
            </a:r>
            <a:r>
              <a:rPr lang="zh-TW" altLang="en-US" sz="3200" dirty="0" smtClean="0">
                <a:solidFill>
                  <a:prstClr val="black"/>
                </a:solidFill>
              </a:rPr>
              <a:t>：推薦人</a:t>
            </a:r>
            <a:r>
              <a:rPr lang="en-US" sz="3200" dirty="0" smtClean="0">
                <a:solidFill>
                  <a:prstClr val="black"/>
                </a:solidFill>
              </a:rPr>
              <a:t>(</a:t>
            </a:r>
            <a:r>
              <a:rPr lang="zh-TW" altLang="en-US" sz="3200" dirty="0" smtClean="0">
                <a:solidFill>
                  <a:prstClr val="black"/>
                </a:solidFill>
              </a:rPr>
              <a:t>撰寫過近</a:t>
            </a:r>
            <a:r>
              <a:rPr lang="en-US" altLang="zh-TW" sz="3200" dirty="0" smtClean="0">
                <a:solidFill>
                  <a:prstClr val="black"/>
                </a:solidFill>
              </a:rPr>
              <a:t>20</a:t>
            </a:r>
            <a:r>
              <a:rPr lang="zh-TW" altLang="en-US" sz="3200" dirty="0" smtClean="0">
                <a:solidFill>
                  <a:prstClr val="black"/>
                </a:solidFill>
              </a:rPr>
              <a:t>封</a:t>
            </a:r>
            <a:r>
              <a:rPr lang="en-US" sz="3200" dirty="0" smtClean="0">
                <a:solidFill>
                  <a:prstClr val="black"/>
                </a:solidFill>
              </a:rPr>
              <a:t>)</a:t>
            </a:r>
            <a:endParaRPr lang="zh-TW" altLang="en-US" sz="3200" dirty="0" smtClean="0">
              <a:solidFill>
                <a:prstClr val="black"/>
              </a:solidFill>
            </a:endParaRPr>
          </a:p>
          <a:p>
            <a:r>
              <a:rPr lang="zh-TW" altLang="en-US" sz="3200" dirty="0" smtClean="0">
                <a:solidFill>
                  <a:prstClr val="black"/>
                </a:solidFill>
              </a:rPr>
              <a:t>對象：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solidFill>
                  <a:prstClr val="black"/>
                </a:solidFill>
              </a:rPr>
              <a:t>英文課程的學生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solidFill>
                  <a:prstClr val="black"/>
                </a:solidFill>
              </a:rPr>
              <a:t>社團的學弟妹</a:t>
            </a:r>
          </a:p>
          <a:p>
            <a:r>
              <a:rPr lang="zh-TW" altLang="en-US" sz="3200" dirty="0" smtClean="0">
                <a:solidFill>
                  <a:prstClr val="black"/>
                </a:solidFill>
              </a:rPr>
              <a:t>推薦用途：申請研究所、交換生、服務獎、獎學金</a:t>
            </a:r>
          </a:p>
        </p:txBody>
      </p:sp>
    </p:spTree>
    <p:extLst>
      <p:ext uri="{BB962C8B-B14F-4D97-AF65-F5344CB8AC3E}">
        <p14:creationId xmlns:p14="http://schemas.microsoft.com/office/powerpoint/2010/main" val="253468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7723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推薦函處理程序</a:t>
            </a:r>
            <a:r>
              <a:rPr lang="en-US" altLang="zh-TW" dirty="0" smtClean="0"/>
              <a:t>—</a:t>
            </a:r>
            <a:r>
              <a:rPr lang="zh-TW" altLang="en-US" dirty="0" smtClean="0"/>
              <a:t>前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1614842" y="1581374"/>
            <a:ext cx="101707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建議處理推薦函前，履歷及自傳都已完成，成績單也先多申請幾份。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u="sng" dirty="0" smtClean="0">
                <a:solidFill>
                  <a:prstClr val="black"/>
                </a:solidFill>
              </a:rPr>
              <a:t>細讀</a:t>
            </a:r>
            <a:r>
              <a:rPr lang="zh-TW" altLang="en-US" sz="3200" dirty="0" smtClean="0">
                <a:solidFill>
                  <a:prstClr val="black"/>
                </a:solidFill>
              </a:rPr>
              <a:t>網站確認對方單位需要幾封推薦函</a:t>
            </a:r>
            <a:r>
              <a:rPr lang="en-US" altLang="zh-TW" sz="3200" dirty="0" smtClean="0">
                <a:solidFill>
                  <a:prstClr val="black"/>
                </a:solidFill>
              </a:rPr>
              <a:t>(</a:t>
            </a:r>
            <a:r>
              <a:rPr lang="zh-TW" altLang="en-US" sz="3200" dirty="0" smtClean="0">
                <a:solidFill>
                  <a:prstClr val="black"/>
                </a:solidFill>
              </a:rPr>
              <a:t>請見圖</a:t>
            </a:r>
            <a:r>
              <a:rPr lang="en-US" altLang="zh-TW" sz="3200" dirty="0" smtClean="0">
                <a:solidFill>
                  <a:prstClr val="black"/>
                </a:solidFill>
              </a:rPr>
              <a:t>)</a:t>
            </a:r>
            <a:r>
              <a:rPr lang="zh-TW" altLang="en-US" sz="3200" dirty="0" smtClean="0">
                <a:solidFill>
                  <a:prstClr val="black"/>
                </a:solidFill>
              </a:rPr>
              <a:t>。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確認有無指定推薦函須由誰撰寫</a:t>
            </a:r>
            <a:r>
              <a:rPr lang="en-US" altLang="zh-TW" sz="3200" dirty="0" smtClean="0">
                <a:solidFill>
                  <a:prstClr val="black"/>
                </a:solidFill>
              </a:rPr>
              <a:t>(</a:t>
            </a:r>
            <a:r>
              <a:rPr lang="zh-TW" altLang="en-US" sz="3200" dirty="0" smtClean="0">
                <a:solidFill>
                  <a:prstClr val="black"/>
                </a:solidFill>
              </a:rPr>
              <a:t>教授</a:t>
            </a:r>
            <a:r>
              <a:rPr lang="en-US" altLang="zh-TW" sz="3200" dirty="0" smtClean="0">
                <a:solidFill>
                  <a:prstClr val="black"/>
                </a:solidFill>
              </a:rPr>
              <a:t>?</a:t>
            </a:r>
            <a:r>
              <a:rPr lang="zh-TW" altLang="en-US" sz="3200" dirty="0" smtClean="0">
                <a:solidFill>
                  <a:prstClr val="black"/>
                </a:solidFill>
              </a:rPr>
              <a:t>主管</a:t>
            </a:r>
            <a:r>
              <a:rPr lang="en-US" altLang="zh-TW" sz="3200" dirty="0" smtClean="0">
                <a:solidFill>
                  <a:prstClr val="black"/>
                </a:solidFill>
              </a:rPr>
              <a:t>?</a:t>
            </a:r>
            <a:r>
              <a:rPr lang="zh-TW" altLang="en-US" sz="3200" dirty="0" smtClean="0">
                <a:solidFill>
                  <a:prstClr val="black"/>
                </a:solidFill>
              </a:rPr>
              <a:t>都可以</a:t>
            </a:r>
            <a:r>
              <a:rPr lang="en-US" altLang="zh-TW" sz="3200" dirty="0" smtClean="0">
                <a:solidFill>
                  <a:prstClr val="black"/>
                </a:solidFill>
              </a:rPr>
              <a:t>?)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紙本推薦函還是線上推薦函</a:t>
            </a:r>
            <a:r>
              <a:rPr lang="en-US" altLang="zh-TW" sz="3200" dirty="0" smtClean="0">
                <a:solidFill>
                  <a:prstClr val="black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3468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/>
          <a:srcRect l="882" t="15806" r="2412" b="6759"/>
          <a:stretch/>
        </p:blipFill>
        <p:spPr>
          <a:xfrm>
            <a:off x="185034" y="1429333"/>
            <a:ext cx="11920670" cy="516634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6" name="文字方塊 5"/>
          <p:cNvSpPr txBox="1"/>
          <p:nvPr/>
        </p:nvSpPr>
        <p:spPr>
          <a:xfrm>
            <a:off x="1910080" y="441126"/>
            <a:ext cx="3034135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</a:rPr>
              <a:t>New York University</a:t>
            </a:r>
            <a:r>
              <a:rPr lang="zh-TW" altLang="en-US" sz="2400" dirty="0" smtClean="0">
                <a:solidFill>
                  <a:srgbClr val="FF0000"/>
                </a:solidFill>
              </a:rPr>
              <a:t> </a:t>
            </a:r>
            <a:r>
              <a:rPr lang="en-US" altLang="zh-TW" sz="2400" dirty="0" smtClean="0">
                <a:solidFill>
                  <a:srgbClr val="FF0000"/>
                </a:solidFill>
              </a:rPr>
              <a:t>1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05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/>
          <a:srcRect l="618" t="20371" r="28264" b="28798"/>
          <a:stretch/>
        </p:blipFill>
        <p:spPr>
          <a:xfrm>
            <a:off x="54187" y="1392632"/>
            <a:ext cx="12094782" cy="467898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6" name="文字方塊 5"/>
          <p:cNvSpPr txBox="1"/>
          <p:nvPr/>
        </p:nvSpPr>
        <p:spPr>
          <a:xfrm>
            <a:off x="1910080" y="472211"/>
            <a:ext cx="2973174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</a:rPr>
              <a:t>New York University</a:t>
            </a:r>
            <a:r>
              <a:rPr lang="zh-TW" altLang="en-US" sz="2400" dirty="0" smtClean="0">
                <a:solidFill>
                  <a:srgbClr val="FF0000"/>
                </a:solidFill>
              </a:rPr>
              <a:t> </a:t>
            </a:r>
            <a:r>
              <a:rPr lang="en-US" altLang="zh-TW" sz="2400" dirty="0" smtClean="0">
                <a:solidFill>
                  <a:srgbClr val="FF0000"/>
                </a:solidFill>
              </a:rPr>
              <a:t>2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48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/>
          <a:srcRect l="15265" t="15481" r="17412" b="13153"/>
          <a:stretch/>
        </p:blipFill>
        <p:spPr>
          <a:xfrm>
            <a:off x="1592131" y="785518"/>
            <a:ext cx="10354722" cy="594109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6" name="文字方塊 5"/>
          <p:cNvSpPr txBox="1"/>
          <p:nvPr/>
        </p:nvSpPr>
        <p:spPr>
          <a:xfrm>
            <a:off x="1592131" y="132552"/>
            <a:ext cx="2467805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</a:rPr>
              <a:t>Boston University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32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910080" y="978945"/>
            <a:ext cx="10170758" cy="5886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100" dirty="0" smtClean="0">
                <a:solidFill>
                  <a:prstClr val="black"/>
                </a:solidFill>
              </a:rPr>
              <a:t>寫</a:t>
            </a:r>
            <a:r>
              <a:rPr lang="en-US" altLang="zh-TW" sz="3100" dirty="0">
                <a:solidFill>
                  <a:prstClr val="black"/>
                </a:solidFill>
              </a:rPr>
              <a:t>Email</a:t>
            </a:r>
            <a:r>
              <a:rPr lang="zh-TW" altLang="en-US" sz="3100" dirty="0">
                <a:solidFill>
                  <a:prstClr val="black"/>
                </a:solidFill>
              </a:rPr>
              <a:t>詢問</a:t>
            </a:r>
            <a:r>
              <a:rPr lang="zh-TW" altLang="en-US" sz="3100" dirty="0">
                <a:solidFill>
                  <a:srgbClr val="FF0000"/>
                </a:solidFill>
              </a:rPr>
              <a:t>上級</a:t>
            </a:r>
            <a:r>
              <a:rPr lang="zh-TW" altLang="en-US" sz="3100" dirty="0" smtClean="0">
                <a:solidFill>
                  <a:prstClr val="black"/>
                </a:solidFill>
              </a:rPr>
              <a:t>意願，報告近況、未來計劃。上級若答應，請</a:t>
            </a:r>
            <a:r>
              <a:rPr lang="zh-TW" altLang="en-US" sz="3100" dirty="0">
                <a:solidFill>
                  <a:prstClr val="black"/>
                </a:solidFill>
              </a:rPr>
              <a:t>寄一份</a:t>
            </a:r>
            <a:r>
              <a:rPr lang="zh-TW" altLang="en-US" sz="3100" dirty="0" smtClean="0">
                <a:solidFill>
                  <a:prstClr val="black"/>
                </a:solidFill>
              </a:rPr>
              <a:t>履歷、自傳</a:t>
            </a:r>
            <a:r>
              <a:rPr lang="zh-TW" altLang="en-US" sz="3100" dirty="0">
                <a:solidFill>
                  <a:prstClr val="black"/>
                </a:solidFill>
              </a:rPr>
              <a:t>及成績單給</a:t>
            </a:r>
            <a:r>
              <a:rPr lang="zh-TW" altLang="en-US" sz="3100" dirty="0" smtClean="0">
                <a:solidFill>
                  <a:prstClr val="black"/>
                </a:solidFill>
              </a:rPr>
              <a:t>上級以供參考。</a:t>
            </a:r>
            <a:endParaRPr lang="en-US" altLang="zh-TW" sz="31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100" dirty="0" smtClean="0">
                <a:solidFill>
                  <a:prstClr val="black"/>
                </a:solidFill>
              </a:rPr>
              <a:t>若有需要用學校</a:t>
            </a:r>
            <a:r>
              <a:rPr lang="en-US" altLang="zh-TW" sz="3100" dirty="0" smtClean="0">
                <a:solidFill>
                  <a:prstClr val="black"/>
                </a:solidFill>
              </a:rPr>
              <a:t>(</a:t>
            </a:r>
            <a:r>
              <a:rPr lang="zh-TW" altLang="en-US" sz="3100" dirty="0" smtClean="0">
                <a:solidFill>
                  <a:prstClr val="black"/>
                </a:solidFill>
              </a:rPr>
              <a:t>母校</a:t>
            </a:r>
            <a:r>
              <a:rPr lang="en-US" altLang="zh-TW" sz="3100" dirty="0" smtClean="0">
                <a:solidFill>
                  <a:prstClr val="black"/>
                </a:solidFill>
              </a:rPr>
              <a:t>)</a:t>
            </a:r>
            <a:r>
              <a:rPr lang="zh-TW" altLang="en-US" sz="3100" dirty="0" smtClean="0">
                <a:solidFill>
                  <a:prstClr val="black"/>
                </a:solidFill>
              </a:rPr>
              <a:t>信紙信封，請幫教授準備好。</a:t>
            </a:r>
            <a:endParaRPr lang="en-US" altLang="zh-TW" sz="3100" dirty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100" dirty="0" smtClean="0">
                <a:solidFill>
                  <a:prstClr val="black"/>
                </a:solidFill>
              </a:rPr>
              <a:t>看看上級有</a:t>
            </a:r>
            <a:r>
              <a:rPr lang="zh-TW" altLang="en-US" sz="3100" dirty="0">
                <a:solidFill>
                  <a:prstClr val="black"/>
                </a:solidFill>
              </a:rPr>
              <a:t>無進一步指示，</a:t>
            </a:r>
            <a:r>
              <a:rPr lang="zh-TW" altLang="en-US" sz="3100" dirty="0" smtClean="0">
                <a:solidFill>
                  <a:prstClr val="black"/>
                </a:solidFill>
              </a:rPr>
              <a:t>比如請學生自己</a:t>
            </a:r>
            <a:r>
              <a:rPr lang="zh-TW" altLang="en-US" sz="3100" dirty="0">
                <a:solidFill>
                  <a:prstClr val="black"/>
                </a:solidFill>
              </a:rPr>
              <a:t>先擬稿</a:t>
            </a:r>
            <a:r>
              <a:rPr lang="zh-TW" altLang="en-US" sz="3100" dirty="0" smtClean="0">
                <a:solidFill>
                  <a:prstClr val="black"/>
                </a:solidFill>
              </a:rPr>
              <a:t>。</a:t>
            </a:r>
            <a:endParaRPr lang="en-US" altLang="zh-TW" sz="31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100" dirty="0" smtClean="0">
                <a:solidFill>
                  <a:prstClr val="black"/>
                </a:solidFill>
              </a:rPr>
              <a:t>請謹慎擬稿，因為教授可能會：</a:t>
            </a:r>
            <a:endParaRPr lang="en-US" altLang="zh-TW" sz="3100" dirty="0" smtClean="0">
              <a:solidFill>
                <a:prstClr val="black"/>
              </a:solidFill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solidFill>
                  <a:prstClr val="black"/>
                </a:solidFill>
              </a:rPr>
              <a:t>直接</a:t>
            </a:r>
            <a:r>
              <a:rPr lang="en-US" altLang="zh-TW" sz="2400" dirty="0" smtClean="0">
                <a:solidFill>
                  <a:prstClr val="black"/>
                </a:solidFill>
              </a:rPr>
              <a:t>Ctrl C + Ctrl V</a:t>
            </a:r>
            <a:endParaRPr lang="en-US" altLang="zh-TW" sz="2400" dirty="0">
              <a:solidFill>
                <a:prstClr val="black"/>
              </a:solidFill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solidFill>
                  <a:prstClr val="black"/>
                </a:solidFill>
              </a:rPr>
              <a:t>參考稿子並潤飾</a:t>
            </a:r>
            <a:endParaRPr lang="en-US" altLang="zh-TW" sz="2400" dirty="0" smtClean="0">
              <a:solidFill>
                <a:prstClr val="black"/>
              </a:solidFill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solidFill>
                  <a:prstClr val="black"/>
                </a:solidFill>
              </a:rPr>
              <a:t>全部自己寫，再給學生看並雙方做最後確認</a:t>
            </a:r>
            <a:endParaRPr lang="en-US" altLang="zh-TW" sz="2400" dirty="0" smtClean="0">
              <a:solidFill>
                <a:prstClr val="black"/>
              </a:solidFill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solidFill>
                  <a:prstClr val="black"/>
                </a:solidFill>
              </a:rPr>
              <a:t>全部自己寫好直接彌封不給看</a:t>
            </a:r>
            <a:endParaRPr lang="en-US" altLang="zh-TW" sz="2400" dirty="0" smtClean="0">
              <a:solidFill>
                <a:prstClr val="black"/>
              </a:solidFill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1910080" y="187770"/>
            <a:ext cx="9875520" cy="87723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推薦函處理程序</a:t>
            </a:r>
            <a:r>
              <a:rPr lang="en-US" altLang="zh-TW" dirty="0" smtClean="0"/>
              <a:t>—</a:t>
            </a:r>
            <a:r>
              <a:rPr lang="zh-TW" altLang="en-US" dirty="0"/>
              <a:t>中</a:t>
            </a:r>
          </a:p>
        </p:txBody>
      </p:sp>
    </p:spTree>
    <p:extLst>
      <p:ext uri="{BB962C8B-B14F-4D97-AF65-F5344CB8AC3E}">
        <p14:creationId xmlns:p14="http://schemas.microsoft.com/office/powerpoint/2010/main" val="386182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614842" y="1237129"/>
            <a:ext cx="1017075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 startAt="5"/>
            </a:pPr>
            <a:r>
              <a:rPr lang="zh-TW" altLang="en-US" sz="3200" dirty="0" smtClean="0">
                <a:solidFill>
                  <a:prstClr val="black"/>
                </a:solidFill>
              </a:rPr>
              <a:t>擬稿：需針對上級所負責領域擬稿，勿過於廣泛。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 startAt="5"/>
            </a:pPr>
            <a:r>
              <a:rPr lang="zh-TW" altLang="en-US" sz="3200" dirty="0" smtClean="0">
                <a:solidFill>
                  <a:prstClr val="black"/>
                </a:solidFill>
              </a:rPr>
              <a:t>告知上級想要收到最後完稿的期限。需給充足</a:t>
            </a:r>
            <a:r>
              <a:rPr lang="zh-TW" altLang="en-US" sz="3200" dirty="0">
                <a:solidFill>
                  <a:prstClr val="black"/>
                </a:solidFill>
              </a:rPr>
              <a:t>的時間，建議</a:t>
            </a:r>
            <a:r>
              <a:rPr lang="zh-TW" altLang="en-US" sz="3200" dirty="0" smtClean="0">
                <a:solidFill>
                  <a:prstClr val="black"/>
                </a:solidFill>
              </a:rPr>
              <a:t>最少三星期以上。也要考慮上級忙碌的期中期末考周、寒暑假、學術假等等。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 startAt="5"/>
            </a:pPr>
            <a:r>
              <a:rPr lang="zh-TW" altLang="en-US" sz="3200" dirty="0" smtClean="0">
                <a:solidFill>
                  <a:prstClr val="black"/>
                </a:solidFill>
              </a:rPr>
              <a:t>待上級信紙簽明、信封彌封簽名，若學生無法當面領取，可事先附回郵信封給上級。</a:t>
            </a:r>
            <a:endParaRPr lang="en-US" altLang="zh-TW" sz="3200" dirty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 startAt="5"/>
            </a:pPr>
            <a:r>
              <a:rPr lang="zh-TW" altLang="en-US" sz="3200" dirty="0" smtClean="0">
                <a:solidFill>
                  <a:prstClr val="black"/>
                </a:solidFill>
              </a:rPr>
              <a:t>若是</a:t>
            </a:r>
            <a:r>
              <a:rPr lang="zh-TW" altLang="en-US" sz="3200" dirty="0">
                <a:solidFill>
                  <a:prstClr val="black"/>
                </a:solidFill>
              </a:rPr>
              <a:t>線</a:t>
            </a:r>
            <a:r>
              <a:rPr lang="zh-TW" altLang="en-US" sz="3200" dirty="0" smtClean="0">
                <a:solidFill>
                  <a:prstClr val="black"/>
                </a:solidFill>
              </a:rPr>
              <a:t>上推薦函，</a:t>
            </a:r>
            <a:r>
              <a:rPr lang="zh-TW" altLang="en-US" sz="3200" dirty="0">
                <a:solidFill>
                  <a:prstClr val="black"/>
                </a:solidFill>
              </a:rPr>
              <a:t>請給明確網址及操作方式。</a:t>
            </a:r>
          </a:p>
          <a:p>
            <a:pPr>
              <a:lnSpc>
                <a:spcPct val="150000"/>
              </a:lnSpc>
            </a:pPr>
            <a:endParaRPr lang="en-US" altLang="zh-TW" sz="3200" dirty="0" smtClean="0">
              <a:solidFill>
                <a:prstClr val="black"/>
              </a:solidFill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7723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推薦函處理程序</a:t>
            </a:r>
            <a:r>
              <a:rPr lang="en-US" altLang="zh-TW" dirty="0" smtClean="0"/>
              <a:t>—</a:t>
            </a:r>
            <a:r>
              <a:rPr lang="zh-TW" altLang="en-US" dirty="0"/>
              <a:t>中</a:t>
            </a:r>
          </a:p>
        </p:txBody>
      </p:sp>
    </p:spTree>
    <p:extLst>
      <p:ext uri="{BB962C8B-B14F-4D97-AF65-F5344CB8AC3E}">
        <p14:creationId xmlns:p14="http://schemas.microsoft.com/office/powerpoint/2010/main" val="127778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762461" y="1371241"/>
            <a:ext cx="1017075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>
                <a:solidFill>
                  <a:prstClr val="black"/>
                </a:solidFill>
              </a:rPr>
              <a:t>不論是最開始</a:t>
            </a:r>
            <a:r>
              <a:rPr lang="zh-TW" altLang="en-US" sz="3200" dirty="0" smtClean="0">
                <a:solidFill>
                  <a:prstClr val="black"/>
                </a:solidFill>
              </a:rPr>
              <a:t>時約見面談話、中間給上級信紙或是完成後要領取，整個程序當中盡量安排至少一次與上級碰面以表尊重。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拿到推薦信那天可以送點小心意給上級以表感謝。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最後若是確定申請成功，請記得跟上級報告並表達謝意。</a:t>
            </a:r>
            <a:endParaRPr lang="zh-TW" altLang="en-US" sz="32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lang="en-US" altLang="zh-TW" sz="3200" dirty="0" smtClean="0">
              <a:solidFill>
                <a:prstClr val="black"/>
              </a:solidFill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7723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推薦函處理程序</a:t>
            </a:r>
            <a:r>
              <a:rPr lang="en-US" altLang="zh-TW" dirty="0" smtClean="0"/>
              <a:t>—</a:t>
            </a:r>
            <a:r>
              <a:rPr lang="zh-TW" altLang="en-US" dirty="0" smtClean="0"/>
              <a:t>後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6583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436743" y="1651657"/>
            <a:ext cx="1034885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求學期間表現不要太差。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多認識各領域人才，廣結善緣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請學習如何寫出有禮貌的</a:t>
            </a:r>
            <a:r>
              <a:rPr lang="en-US" altLang="zh-TW" sz="3200" dirty="0" smtClean="0">
                <a:solidFill>
                  <a:prstClr val="black"/>
                </a:solidFill>
              </a:rPr>
              <a:t>Email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altLang="zh-TW" sz="3200" dirty="0" smtClean="0">
                <a:solidFill>
                  <a:prstClr val="black"/>
                </a:solidFill>
              </a:rPr>
              <a:t>You never know someday you might need someone’s help.</a:t>
            </a:r>
          </a:p>
        </p:txBody>
      </p:sp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7723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推薦函處理程序</a:t>
            </a:r>
            <a:r>
              <a:rPr lang="en-US" altLang="zh-TW" dirty="0" smtClean="0"/>
              <a:t>—</a:t>
            </a:r>
            <a:r>
              <a:rPr lang="zh-TW" altLang="en-US" dirty="0" smtClean="0"/>
              <a:t>其他</a:t>
            </a:r>
            <a:endParaRPr lang="zh-TW" altLang="en-US" dirty="0"/>
          </a:p>
        </p:txBody>
      </p:sp>
      <p:sp>
        <p:nvSpPr>
          <p:cNvPr id="4" name="五角星形 3"/>
          <p:cNvSpPr/>
          <p:nvPr/>
        </p:nvSpPr>
        <p:spPr>
          <a:xfrm>
            <a:off x="8057478" y="3304032"/>
            <a:ext cx="404009" cy="398033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/>
              </a:solidFill>
            </a:endParaRPr>
          </a:p>
        </p:txBody>
      </p:sp>
      <p:sp>
        <p:nvSpPr>
          <p:cNvPr id="7" name="五角星形 6"/>
          <p:cNvSpPr/>
          <p:nvPr/>
        </p:nvSpPr>
        <p:spPr>
          <a:xfrm>
            <a:off x="8575638" y="3304031"/>
            <a:ext cx="404009" cy="398033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/>
              </a:solidFill>
            </a:endParaRPr>
          </a:p>
        </p:txBody>
      </p:sp>
      <p:sp>
        <p:nvSpPr>
          <p:cNvPr id="8" name="五角星形 7"/>
          <p:cNvSpPr/>
          <p:nvPr/>
        </p:nvSpPr>
        <p:spPr>
          <a:xfrm>
            <a:off x="9093798" y="3304030"/>
            <a:ext cx="404009" cy="398033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/>
              </a:solidFill>
            </a:endParaRPr>
          </a:p>
        </p:txBody>
      </p:sp>
      <p:sp>
        <p:nvSpPr>
          <p:cNvPr id="9" name="五角星形 8"/>
          <p:cNvSpPr/>
          <p:nvPr/>
        </p:nvSpPr>
        <p:spPr>
          <a:xfrm>
            <a:off x="9608193" y="3304030"/>
            <a:ext cx="404009" cy="398033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/>
              </a:solidFill>
            </a:endParaRPr>
          </a:p>
        </p:txBody>
      </p:sp>
      <p:sp>
        <p:nvSpPr>
          <p:cNvPr id="10" name="五角星形 9"/>
          <p:cNvSpPr/>
          <p:nvPr/>
        </p:nvSpPr>
        <p:spPr>
          <a:xfrm>
            <a:off x="10130118" y="3304030"/>
            <a:ext cx="404009" cy="398033"/>
          </a:xfrm>
          <a:prstGeom prst="star5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87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10080" y="329184"/>
            <a:ext cx="9875520" cy="844530"/>
          </a:xfrm>
        </p:spPr>
        <p:txBody>
          <a:bodyPr/>
          <a:lstStyle/>
          <a:p>
            <a:r>
              <a:rPr lang="zh-TW" altLang="en-US" dirty="0" smtClean="0"/>
              <a:t>推薦函範例分享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10080" y="1289232"/>
            <a:ext cx="9875520" cy="1752600"/>
          </a:xfrm>
        </p:spPr>
        <p:txBody>
          <a:bodyPr/>
          <a:lstStyle/>
          <a:p>
            <a:r>
              <a:rPr lang="zh-TW" altLang="en-US" b="1" dirty="0" smtClean="0"/>
              <a:t>重點整理：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260789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731981" y="1237129"/>
            <a:ext cx="103488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學生：產經系</a:t>
            </a:r>
            <a:r>
              <a:rPr lang="en-US" altLang="zh-TW" sz="3200" dirty="0" smtClean="0">
                <a:solidFill>
                  <a:prstClr val="black"/>
                </a:solidFill>
              </a:rPr>
              <a:t>2015</a:t>
            </a:r>
            <a:r>
              <a:rPr lang="zh-TW" altLang="en-US" sz="3200" dirty="0" smtClean="0">
                <a:solidFill>
                  <a:prstClr val="black"/>
                </a:solidFill>
              </a:rPr>
              <a:t>年畢業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目的：申請</a:t>
            </a:r>
            <a:r>
              <a:rPr lang="zh-TW" altLang="en-US" sz="3200" dirty="0" smtClean="0">
                <a:solidFill>
                  <a:srgbClr val="FF0000"/>
                </a:solidFill>
              </a:rPr>
              <a:t>美國研究所</a:t>
            </a:r>
            <a:endParaRPr lang="en-US" altLang="zh-TW" sz="3200" dirty="0" smtClean="0">
              <a:solidFill>
                <a:srgbClr val="FF000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本人撰寫身份：社團指導老師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撰寫重點：學生在社團特殊表現，未來規劃。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要訣：</a:t>
            </a:r>
            <a:r>
              <a:rPr lang="en-US" altLang="zh-TW" sz="3200" dirty="0" smtClean="0">
                <a:solidFill>
                  <a:prstClr val="black"/>
                </a:solidFill>
              </a:rPr>
              <a:t>Be Specific.</a:t>
            </a:r>
            <a:r>
              <a:rPr lang="zh-TW" altLang="en-US" sz="3200" dirty="0" smtClean="0">
                <a:solidFill>
                  <a:prstClr val="black"/>
                </a:solidFill>
              </a:rPr>
              <a:t> 年份、校名、地點、活動名稱、具體事件內容都要寫清楚。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特記：本人全文撰寫</a:t>
            </a:r>
            <a:endParaRPr lang="en-US" altLang="zh-TW" sz="3200" dirty="0" smtClean="0">
              <a:solidFill>
                <a:prstClr val="black"/>
              </a:solidFill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7723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推薦函範例一 </a:t>
            </a:r>
            <a:r>
              <a:rPr lang="en-US" altLang="zh-TW" dirty="0" smtClean="0"/>
              <a:t>(</a:t>
            </a:r>
            <a:r>
              <a:rPr lang="zh-TW" altLang="en-US" dirty="0" smtClean="0"/>
              <a:t>英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7004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731981" y="1237129"/>
            <a:ext cx="103488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學生：產經系</a:t>
            </a:r>
            <a:r>
              <a:rPr lang="en-US" altLang="zh-TW" sz="3200" dirty="0" smtClean="0">
                <a:solidFill>
                  <a:prstClr val="black"/>
                </a:solidFill>
              </a:rPr>
              <a:t>2015</a:t>
            </a:r>
            <a:r>
              <a:rPr lang="zh-TW" altLang="en-US" sz="3200" dirty="0" smtClean="0">
                <a:solidFill>
                  <a:prstClr val="black"/>
                </a:solidFill>
              </a:rPr>
              <a:t>畢業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目的：申請</a:t>
            </a:r>
            <a:r>
              <a:rPr lang="zh-TW" altLang="en-US" sz="3200" dirty="0" smtClean="0">
                <a:solidFill>
                  <a:srgbClr val="FF0000"/>
                </a:solidFill>
              </a:rPr>
              <a:t>英國研究所</a:t>
            </a:r>
            <a:endParaRPr lang="en-US" altLang="zh-TW" sz="3200" dirty="0" smtClean="0">
              <a:solidFill>
                <a:srgbClr val="FF000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本人撰寫身份：大一英文授課老師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撰寫重點：學生學術表現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要訣：詳列課名、修課時間、不著重在成績方面，提特殊事件、加入聊過的近況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特記：本人全文撰寫</a:t>
            </a:r>
            <a:endParaRPr lang="en-US" altLang="zh-TW" sz="3200" dirty="0" smtClean="0">
              <a:solidFill>
                <a:prstClr val="black"/>
              </a:solidFill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7723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推薦函範例二 </a:t>
            </a:r>
            <a:r>
              <a:rPr lang="en-US" altLang="zh-TW" dirty="0" smtClean="0"/>
              <a:t>(</a:t>
            </a:r>
            <a:r>
              <a:rPr lang="zh-TW" altLang="en-US" dirty="0" smtClean="0"/>
              <a:t>英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994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07165"/>
          </a:xfrm>
        </p:spPr>
        <p:txBody>
          <a:bodyPr/>
          <a:lstStyle/>
          <a:p>
            <a:r>
              <a:rPr lang="zh-TW" altLang="en-US" dirty="0"/>
              <a:t>推薦函</a:t>
            </a:r>
            <a:r>
              <a:rPr lang="zh-TW" altLang="en-US" dirty="0" smtClean="0"/>
              <a:t>範例三 </a:t>
            </a:r>
            <a:r>
              <a:rPr lang="en-US" altLang="zh-TW" dirty="0" smtClean="0"/>
              <a:t>(</a:t>
            </a:r>
            <a:r>
              <a:rPr lang="zh-TW" altLang="en-US" dirty="0" smtClean="0"/>
              <a:t>中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765701" y="1167063"/>
            <a:ext cx="9875520" cy="5678478"/>
          </a:xfr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>
                <a:solidFill>
                  <a:prstClr val="black"/>
                </a:solidFill>
              </a:rPr>
              <a:t>學生</a:t>
            </a:r>
            <a:r>
              <a:rPr lang="zh-TW" altLang="en-US" sz="3200" dirty="0" smtClean="0">
                <a:solidFill>
                  <a:prstClr val="black"/>
                </a:solidFill>
              </a:rPr>
              <a:t>：保險系</a:t>
            </a:r>
            <a:r>
              <a:rPr lang="en-US" altLang="zh-TW" sz="3200" dirty="0" smtClean="0">
                <a:solidFill>
                  <a:prstClr val="black"/>
                </a:solidFill>
              </a:rPr>
              <a:t>2018</a:t>
            </a:r>
            <a:r>
              <a:rPr lang="zh-TW" altLang="en-US" sz="3200" dirty="0" smtClean="0">
                <a:solidFill>
                  <a:prstClr val="black"/>
                </a:solidFill>
              </a:rPr>
              <a:t>畢業</a:t>
            </a:r>
            <a:endParaRPr lang="en-US" altLang="zh-TW" sz="3200" dirty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>
                <a:solidFill>
                  <a:prstClr val="black"/>
                </a:solidFill>
              </a:rPr>
              <a:t>目的：</a:t>
            </a:r>
            <a:r>
              <a:rPr lang="zh-TW" altLang="en-US" sz="3200" dirty="0" smtClean="0">
                <a:solidFill>
                  <a:prstClr val="black"/>
                </a:solidFill>
              </a:rPr>
              <a:t>申請</a:t>
            </a:r>
            <a:r>
              <a:rPr lang="zh-TW" altLang="en-US" sz="3200" dirty="0" smtClean="0">
                <a:solidFill>
                  <a:srgbClr val="FF0000"/>
                </a:solidFill>
              </a:rPr>
              <a:t>台灣國立研究所</a:t>
            </a:r>
            <a:endParaRPr lang="en-US" altLang="zh-TW" sz="3200" dirty="0">
              <a:solidFill>
                <a:srgbClr val="FF000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>
                <a:solidFill>
                  <a:prstClr val="black"/>
                </a:solidFill>
              </a:rPr>
              <a:t>本人撰寫身份</a:t>
            </a:r>
            <a:r>
              <a:rPr lang="zh-TW" altLang="en-US" sz="3200" dirty="0" smtClean="0">
                <a:solidFill>
                  <a:prstClr val="black"/>
                </a:solidFill>
              </a:rPr>
              <a:t>：</a:t>
            </a:r>
            <a:r>
              <a:rPr lang="zh-TW" altLang="en-US" sz="3200" dirty="0">
                <a:solidFill>
                  <a:prstClr val="black"/>
                </a:solidFill>
              </a:rPr>
              <a:t>社團指導</a:t>
            </a:r>
            <a:r>
              <a:rPr lang="zh-TW" altLang="en-US" sz="3200" dirty="0" smtClean="0">
                <a:solidFill>
                  <a:prstClr val="black"/>
                </a:solidFill>
              </a:rPr>
              <a:t>老師</a:t>
            </a:r>
            <a:endParaRPr lang="en-US" altLang="zh-TW" sz="3200" dirty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>
                <a:solidFill>
                  <a:prstClr val="black"/>
                </a:solidFill>
              </a:rPr>
              <a:t>撰寫重點</a:t>
            </a:r>
            <a:r>
              <a:rPr lang="zh-TW" altLang="en-US" sz="3200" dirty="0" smtClean="0">
                <a:solidFill>
                  <a:prstClr val="black"/>
                </a:solidFill>
              </a:rPr>
              <a:t>：</a:t>
            </a:r>
            <a:r>
              <a:rPr lang="zh-TW" altLang="en-US" sz="3200" dirty="0">
                <a:solidFill>
                  <a:prstClr val="black"/>
                </a:solidFill>
              </a:rPr>
              <a:t>學生在社團特殊表現、印象深刻的</a:t>
            </a:r>
            <a:r>
              <a:rPr lang="zh-TW" altLang="en-US" sz="3200" dirty="0" smtClean="0">
                <a:solidFill>
                  <a:prstClr val="black"/>
                </a:solidFill>
              </a:rPr>
              <a:t>事</a:t>
            </a:r>
            <a:endParaRPr lang="en-US" altLang="zh-TW" sz="3200" dirty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>
                <a:solidFill>
                  <a:prstClr val="black"/>
                </a:solidFill>
              </a:rPr>
              <a:t>要訣</a:t>
            </a:r>
            <a:r>
              <a:rPr lang="zh-TW" altLang="en-US" sz="3200" dirty="0" smtClean="0">
                <a:solidFill>
                  <a:prstClr val="black"/>
                </a:solidFill>
              </a:rPr>
              <a:t>：先看過學生自傳，</a:t>
            </a:r>
            <a:r>
              <a:rPr lang="zh-TW" altLang="en-US" sz="3200" dirty="0">
                <a:solidFill>
                  <a:prstClr val="black"/>
                </a:solidFill>
              </a:rPr>
              <a:t>提特殊</a:t>
            </a:r>
            <a:r>
              <a:rPr lang="zh-TW" altLang="en-US" sz="3200" dirty="0" smtClean="0">
                <a:solidFill>
                  <a:prstClr val="black"/>
                </a:solidFill>
              </a:rPr>
              <a:t>事件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特</a:t>
            </a:r>
            <a:r>
              <a:rPr lang="zh-TW" altLang="en-US" sz="3200" dirty="0">
                <a:solidFill>
                  <a:prstClr val="black"/>
                </a:solidFill>
              </a:rPr>
              <a:t>記：本人全文撰寫</a:t>
            </a:r>
            <a:endParaRPr lang="en-US" altLang="zh-TW" sz="3200" dirty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endParaRPr lang="zh-TW" altLang="en-US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2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731981" y="1237129"/>
            <a:ext cx="103488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學生：保險系三年級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目的：申請</a:t>
            </a:r>
            <a:r>
              <a:rPr lang="zh-TW" altLang="en-US" sz="3200" dirty="0" smtClean="0">
                <a:solidFill>
                  <a:srgbClr val="FF0000"/>
                </a:solidFill>
              </a:rPr>
              <a:t>大三赴大陸交換生</a:t>
            </a:r>
            <a:endParaRPr lang="en-US" altLang="zh-TW" sz="3200" dirty="0" smtClean="0">
              <a:solidFill>
                <a:srgbClr val="FF000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本人撰寫身份：社團指導老師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撰寫重點：學生在社團特殊表現、印象深刻的事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要訣：記錄學生講的某一句話，突顯對學生了解，非模版推薦函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特記：學生擬稿，但本人大量改寫</a:t>
            </a:r>
            <a:endParaRPr lang="en-US" altLang="zh-TW" sz="3200" dirty="0" smtClean="0">
              <a:solidFill>
                <a:prstClr val="black"/>
              </a:solidFill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7723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推薦函範例四 </a:t>
            </a:r>
            <a:r>
              <a:rPr lang="en-US" altLang="zh-TW" dirty="0" smtClean="0"/>
              <a:t>(</a:t>
            </a:r>
            <a:r>
              <a:rPr lang="zh-TW" altLang="en-US" dirty="0" smtClean="0"/>
              <a:t>中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3475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731981" y="1237129"/>
            <a:ext cx="1034885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學生：近年已畢業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目的：申請</a:t>
            </a:r>
            <a:r>
              <a:rPr lang="zh-TW" altLang="en-US" sz="3200" dirty="0" smtClean="0">
                <a:solidFill>
                  <a:srgbClr val="FF0000"/>
                </a:solidFill>
              </a:rPr>
              <a:t>畢業服務獎</a:t>
            </a:r>
            <a:endParaRPr lang="en-US" altLang="zh-TW" sz="3200" dirty="0" smtClean="0">
              <a:solidFill>
                <a:srgbClr val="FF000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本人撰寫身份：社團指導老師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撰寫重點：學生在社團特殊表現</a:t>
            </a:r>
            <a:endParaRPr lang="en-US" altLang="zh-TW" sz="3200" dirty="0" smtClean="0">
              <a:solidFill>
                <a:prstClr val="black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 smtClean="0">
                <a:solidFill>
                  <a:prstClr val="black"/>
                </a:solidFill>
              </a:rPr>
              <a:t>特記：將學生其他領域特殊表現與服務相連結以呈現關聯性</a:t>
            </a:r>
            <a:endParaRPr lang="en-US" altLang="zh-TW" sz="3200" dirty="0" smtClean="0">
              <a:solidFill>
                <a:prstClr val="black"/>
              </a:solidFill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877231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推薦函範例五六七 </a:t>
            </a:r>
            <a:r>
              <a:rPr lang="en-US" altLang="zh-TW" dirty="0" smtClean="0"/>
              <a:t>(</a:t>
            </a:r>
            <a:r>
              <a:rPr lang="zh-TW" altLang="en-US" dirty="0"/>
              <a:t>中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3406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推薦函範例八 </a:t>
            </a:r>
            <a:r>
              <a:rPr lang="en-US" altLang="zh-TW" dirty="0" smtClean="0"/>
              <a:t>(</a:t>
            </a:r>
            <a:r>
              <a:rPr lang="zh-TW" altLang="en-US" dirty="0"/>
              <a:t>中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6" name="副標題 5"/>
          <p:cNvSpPr txBox="1"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學生</a:t>
            </a:r>
            <a:r>
              <a:rPr lang="zh-TW" alt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：大四在學中</a:t>
            </a:r>
            <a:endParaRPr lang="en-US" altLang="zh-TW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目的：</a:t>
            </a:r>
            <a:r>
              <a:rPr lang="zh-TW" alt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申請</a:t>
            </a:r>
            <a:r>
              <a:rPr lang="zh-TW" altLang="en-US" sz="32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校友會獎學金</a:t>
            </a:r>
            <a:endParaRPr lang="en-US" altLang="zh-TW" sz="32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本人撰寫身份：社團指導</a:t>
            </a:r>
            <a:r>
              <a:rPr lang="zh-TW" alt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老師</a:t>
            </a:r>
            <a:endParaRPr lang="en-US" altLang="zh-TW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特記</a:t>
            </a:r>
            <a:r>
              <a:rPr lang="zh-TW" alt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</a:t>
            </a:r>
            <a:r>
              <a:rPr lang="zh-TW" altLang="en-US" sz="3200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沒有</a:t>
            </a:r>
            <a:r>
              <a:rPr lang="zh-TW" alt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使用學生</a:t>
            </a:r>
            <a:r>
              <a:rPr lang="zh-TW" alt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擬稿</a:t>
            </a:r>
            <a:r>
              <a:rPr lang="zh-TW" alt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內容</a:t>
            </a:r>
            <a:endParaRPr lang="en-US" altLang="zh-TW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722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606</TotalTime>
  <Words>1119</Words>
  <Application>Microsoft Office PowerPoint</Application>
  <PresentationFormat>寬螢幕</PresentationFormat>
  <Paragraphs>129</Paragraphs>
  <Slides>23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23</vt:i4>
      </vt:variant>
    </vt:vector>
  </HeadingPairs>
  <TitlesOfParts>
    <vt:vector size="29" baseType="lpstr">
      <vt:lpstr>微軟正黑體</vt:lpstr>
      <vt:lpstr>Arial</vt:lpstr>
      <vt:lpstr>Gill Sans MT</vt:lpstr>
      <vt:lpstr>Verdana</vt:lpstr>
      <vt:lpstr>Wingdings 2</vt:lpstr>
      <vt:lpstr>Solstice</vt:lpstr>
      <vt:lpstr>履歷與推薦函  有點簡單又沒那麼簡單</vt:lpstr>
      <vt:lpstr>履歷</vt:lpstr>
      <vt:lpstr>PowerPoint 簡報</vt:lpstr>
      <vt:lpstr>履歷內容 (假設為申請獎學金、交換生、實習、研究所)</vt:lpstr>
      <vt:lpstr>履歷內容(假設為大學畢業求職)</vt:lpstr>
      <vt:lpstr>履歷內容(假設為從公司A換到公司B)</vt:lpstr>
      <vt:lpstr>推薦函準備</vt:lpstr>
      <vt:lpstr>我的角色</vt:lpstr>
      <vt:lpstr>推薦函處理程序—前</vt:lpstr>
      <vt:lpstr>PowerPoint 簡報</vt:lpstr>
      <vt:lpstr>PowerPoint 簡報</vt:lpstr>
      <vt:lpstr>PowerPoint 簡報</vt:lpstr>
      <vt:lpstr>推薦函處理程序—中</vt:lpstr>
      <vt:lpstr>推薦函處理程序—中</vt:lpstr>
      <vt:lpstr>推薦函處理程序—後</vt:lpstr>
      <vt:lpstr>推薦函處理程序—其他</vt:lpstr>
      <vt:lpstr>推薦函範例分享</vt:lpstr>
      <vt:lpstr>推薦函範例一 (英)</vt:lpstr>
      <vt:lpstr>推薦函範例二 (英)</vt:lpstr>
      <vt:lpstr>推薦函範例三 (中)</vt:lpstr>
      <vt:lpstr>推薦函範例四 (中)</vt:lpstr>
      <vt:lpstr>推薦函範例五六七 (中)</vt:lpstr>
      <vt:lpstr>推薦函範例八 (中)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履歷自傳撰寫須知</dc:title>
  <dc:creator>USER</dc:creator>
  <cp:lastModifiedBy>TKU</cp:lastModifiedBy>
  <cp:revision>50</cp:revision>
  <dcterms:created xsi:type="dcterms:W3CDTF">2017-11-05T14:43:16Z</dcterms:created>
  <dcterms:modified xsi:type="dcterms:W3CDTF">2018-10-25T11:53:51Z</dcterms:modified>
</cp:coreProperties>
</file>