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86" r:id="rId2"/>
  </p:sldMasterIdLst>
  <p:notesMasterIdLst>
    <p:notesMasterId r:id="rId5"/>
  </p:notesMasterIdLst>
  <p:handoutMasterIdLst>
    <p:handoutMasterId r:id="rId6"/>
  </p:handoutMasterIdLst>
  <p:sldIdLst>
    <p:sldId id="590" r:id="rId3"/>
    <p:sldId id="550" r:id="rId4"/>
  </p:sldIdLst>
  <p:sldSz cx="12192000" cy="6858000"/>
  <p:notesSz cx="6797675" cy="99250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C0504D"/>
    <a:srgbClr val="FFCCCC"/>
    <a:srgbClr val="A22006"/>
    <a:srgbClr val="A6C9E8"/>
    <a:srgbClr val="8BB8E1"/>
    <a:srgbClr val="FF99FF"/>
    <a:srgbClr val="FF66FF"/>
    <a:srgbClr val="FF99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268" autoAdjust="0"/>
    <p:restoredTop sz="94660" autoAdjust="0"/>
  </p:normalViewPr>
  <p:slideViewPr>
    <p:cSldViewPr snapToGrid="0">
      <p:cViewPr varScale="1">
        <p:scale>
          <a:sx n="75" d="100"/>
          <a:sy n="75" d="100"/>
        </p:scale>
        <p:origin x="-102" y="-6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9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CC6577-3AB7-477E-83ED-9B63F7171FAF}" type="datetimeFigureOut">
              <a:rPr lang="zh-TW" altLang="en-US" smtClean="0"/>
              <a:t>2018/6/19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6735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6735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D35956-A189-4CB4-ABEB-A2795D55656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01630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BAB2C-E90E-4B8C-97B8-EA55BC9142D2}" type="datetimeFigureOut">
              <a:rPr lang="zh-TW" altLang="en-US" smtClean="0"/>
              <a:t>2018/6/19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8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6430"/>
            <a:ext cx="5438140" cy="39079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427075"/>
            <a:ext cx="2945659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4" y="9427075"/>
            <a:ext cx="2945659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122161-D066-4796-95E5-82891CE67E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98887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260" y="513678"/>
            <a:ext cx="6673121" cy="2262781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5260" y="2776457"/>
            <a:ext cx="6673121" cy="2462517"/>
          </a:xfrm>
        </p:spPr>
        <p:txBody>
          <a:bodyPr anchor="t">
            <a:normAutofit/>
          </a:bodyPr>
          <a:lstStyle>
            <a:lvl1pPr marL="0" indent="0" algn="l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61028" y="641777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" y="0"/>
            <a:ext cx="12191675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581244" y="1292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12" name="內容版面配置區 2"/>
          <p:cNvSpPr>
            <a:spLocks noGrp="1"/>
          </p:cNvSpPr>
          <p:nvPr>
            <p:ph idx="1"/>
          </p:nvPr>
        </p:nvSpPr>
        <p:spPr>
          <a:xfrm>
            <a:off x="577532" y="1097446"/>
            <a:ext cx="8915400" cy="443826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rgbClr val="0033CC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0DAF-37DD-4CEC-8CA4-07A563557A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85216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61028" y="641777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002060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581244" y="103857"/>
            <a:ext cx="8911687" cy="838930"/>
          </a:xfrm>
        </p:spPr>
        <p:txBody>
          <a:bodyPr/>
          <a:lstStyle/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2111211" y="1028734"/>
            <a:ext cx="9553890" cy="336037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 smtClean="0"/>
              <a:t>Short description goes here</a:t>
            </a:r>
            <a:endParaRPr kumimoji="1" lang="ja-JP" altLang="en-US" dirty="0"/>
          </a:p>
        </p:txBody>
      </p:sp>
      <p:sp>
        <p:nvSpPr>
          <p:cNvPr id="20" name="アーチ 19"/>
          <p:cNvSpPr/>
          <p:nvPr userDrawn="1"/>
        </p:nvSpPr>
        <p:spPr>
          <a:xfrm rot="3600000">
            <a:off x="777225" y="1962047"/>
            <a:ext cx="994797" cy="994883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1" name="アーチ 20"/>
          <p:cNvSpPr/>
          <p:nvPr userDrawn="1"/>
        </p:nvSpPr>
        <p:spPr>
          <a:xfrm rot="6618510">
            <a:off x="854950" y="2039779"/>
            <a:ext cx="839345" cy="8394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1348818" y="2119070"/>
            <a:ext cx="4556106" cy="526901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23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1806201" y="2589855"/>
            <a:ext cx="4098724" cy="3151161"/>
          </a:xfrm>
        </p:spPr>
        <p:txBody>
          <a:bodyPr anchor="t">
            <a:normAutofit/>
          </a:bodyPr>
          <a:lstStyle>
            <a:lvl1pPr algn="l"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27" name="アーチ 26"/>
          <p:cNvSpPr/>
          <p:nvPr userDrawn="1"/>
        </p:nvSpPr>
        <p:spPr>
          <a:xfrm rot="3600000">
            <a:off x="6277591" y="1959983"/>
            <a:ext cx="994797" cy="994883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8" name="アーチ 27"/>
          <p:cNvSpPr/>
          <p:nvPr userDrawn="1"/>
        </p:nvSpPr>
        <p:spPr>
          <a:xfrm rot="6618510">
            <a:off x="6355316" y="2037714"/>
            <a:ext cx="839345" cy="8394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6849184" y="2117006"/>
            <a:ext cx="4556106" cy="526901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30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7306567" y="2587790"/>
            <a:ext cx="4098724" cy="3151161"/>
          </a:xfrm>
        </p:spPr>
        <p:txBody>
          <a:bodyPr anchor="t">
            <a:normAutofit/>
          </a:bodyPr>
          <a:lstStyle>
            <a:lvl1pPr algn="l"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742971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圓角矩形 6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solidFill>
            <a:schemeClr val="bg1"/>
          </a:solidFill>
          <a:ln w="15875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rgbClr val="2683C6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11739114" y="1121569"/>
            <a:ext cx="0" cy="11620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1634112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2917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圓角矩形 6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solidFill>
            <a:srgbClr val="FFFFFF"/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BC8C00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b="1" dirty="0">
              <a:solidFill>
                <a:srgbClr val="BC8C00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-31808" y="1097445"/>
            <a:ext cx="11770921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BC8C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11739114" y="2339825"/>
            <a:ext cx="0" cy="110091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2819450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9722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solidFill>
            <a:srgbClr val="FFFFFF"/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538234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b="1" dirty="0">
              <a:solidFill>
                <a:srgbClr val="538234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53823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3478888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3911653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5750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solidFill>
            <a:schemeClr val="bg1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AE5A2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b="1" dirty="0">
              <a:solidFill>
                <a:srgbClr val="AE5A2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B66B38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4640938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5063112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0917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solidFill>
            <a:schemeClr val="bg1"/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rgbClr val="4476A2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rgbClr val="4476A2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41719C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5793463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6082287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5921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260" y="513678"/>
            <a:ext cx="6673121" cy="2262781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5260" y="2776457"/>
            <a:ext cx="6673121" cy="2462517"/>
          </a:xfrm>
        </p:spPr>
        <p:txBody>
          <a:bodyPr anchor="t">
            <a:normAutofit/>
          </a:bodyPr>
          <a:lstStyle>
            <a:lvl1pPr marL="0" indent="0" algn="l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61028" y="641777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8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581244" y="1292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12" name="內容版面配置區 2"/>
          <p:cNvSpPr>
            <a:spLocks noGrp="1"/>
          </p:cNvSpPr>
          <p:nvPr>
            <p:ph idx="1"/>
          </p:nvPr>
        </p:nvSpPr>
        <p:spPr>
          <a:xfrm>
            <a:off x="577532" y="1097446"/>
            <a:ext cx="8915400" cy="443826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rgbClr val="0033CC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8131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0DAF-37DD-4CEC-8CA4-07A563557A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36735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61028" y="641777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002060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596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00343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0515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256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010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2288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02999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1183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841919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633242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51514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1213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71350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3208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581244" y="103857"/>
            <a:ext cx="8911687" cy="838930"/>
          </a:xfrm>
        </p:spPr>
        <p:txBody>
          <a:bodyPr/>
          <a:lstStyle/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2111211" y="1028734"/>
            <a:ext cx="9553890" cy="336037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 smtClean="0"/>
              <a:t>Short description goes here</a:t>
            </a:r>
            <a:endParaRPr kumimoji="1" lang="ja-JP" altLang="en-US" dirty="0"/>
          </a:p>
        </p:txBody>
      </p:sp>
      <p:sp>
        <p:nvSpPr>
          <p:cNvPr id="20" name="アーチ 19"/>
          <p:cNvSpPr/>
          <p:nvPr userDrawn="1"/>
        </p:nvSpPr>
        <p:spPr>
          <a:xfrm rot="3600000">
            <a:off x="777225" y="1962047"/>
            <a:ext cx="994797" cy="994883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1" name="アーチ 20"/>
          <p:cNvSpPr/>
          <p:nvPr userDrawn="1"/>
        </p:nvSpPr>
        <p:spPr>
          <a:xfrm rot="6618510">
            <a:off x="854950" y="2039779"/>
            <a:ext cx="839345" cy="8394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1348818" y="2119070"/>
            <a:ext cx="4556106" cy="526901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23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1806201" y="2589855"/>
            <a:ext cx="4098724" cy="3151161"/>
          </a:xfrm>
        </p:spPr>
        <p:txBody>
          <a:bodyPr anchor="t">
            <a:normAutofit/>
          </a:bodyPr>
          <a:lstStyle>
            <a:lvl1pPr algn="l"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27" name="アーチ 26"/>
          <p:cNvSpPr/>
          <p:nvPr userDrawn="1"/>
        </p:nvSpPr>
        <p:spPr>
          <a:xfrm rot="3600000">
            <a:off x="6277591" y="1959983"/>
            <a:ext cx="994797" cy="994883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8" name="アーチ 27"/>
          <p:cNvSpPr/>
          <p:nvPr userDrawn="1"/>
        </p:nvSpPr>
        <p:spPr>
          <a:xfrm rot="6618510">
            <a:off x="6355316" y="2037714"/>
            <a:ext cx="839345" cy="8394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6849184" y="2117006"/>
            <a:ext cx="4556106" cy="526901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30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7306567" y="2587790"/>
            <a:ext cx="4098724" cy="3151161"/>
          </a:xfrm>
        </p:spPr>
        <p:txBody>
          <a:bodyPr anchor="t">
            <a:normAutofit/>
          </a:bodyPr>
          <a:lstStyle>
            <a:lvl1pPr algn="l"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382714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圓角矩形 6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solidFill>
            <a:schemeClr val="bg1"/>
          </a:solidFill>
          <a:ln w="15875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rgbClr val="2683C6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11739114" y="1121569"/>
            <a:ext cx="0" cy="11620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1634112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2429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圓角矩形 6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solidFill>
            <a:srgbClr val="FFFFFF"/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BC8C00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b="1" dirty="0">
              <a:solidFill>
                <a:srgbClr val="BC8C00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-31808" y="1097445"/>
            <a:ext cx="11770921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BC8C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11739114" y="2339825"/>
            <a:ext cx="0" cy="110091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2819450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53949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solidFill>
            <a:srgbClr val="FFFFFF"/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538234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b="1" dirty="0">
              <a:solidFill>
                <a:srgbClr val="538234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53823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3478888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3911653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48313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solidFill>
            <a:schemeClr val="bg1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AE5A2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b="1" dirty="0">
              <a:solidFill>
                <a:srgbClr val="AE5A2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B66B38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4640938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5063112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195747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solidFill>
            <a:schemeClr val="bg1"/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rgbClr val="4476A2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rgbClr val="4476A2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41719C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5793463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6082287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223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1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44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40.xml"/><Relationship Id="rId25" Type="http://schemas.openxmlformats.org/officeDocument/2006/relationships/image" Target="../media/image4.jpg"/><Relationship Id="rId2" Type="http://schemas.openxmlformats.org/officeDocument/2006/relationships/slideLayout" Target="../slideLayouts/slideLayout25.xml"/><Relationship Id="rId16" Type="http://schemas.openxmlformats.org/officeDocument/2006/relationships/slideLayout" Target="../slideLayouts/slideLayout39.xml"/><Relationship Id="rId2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24" Type="http://schemas.openxmlformats.org/officeDocument/2006/relationships/theme" Target="../theme/theme2.xml"/><Relationship Id="rId5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38.xml"/><Relationship Id="rId23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33.xml"/><Relationship Id="rId19" Type="http://schemas.openxmlformats.org/officeDocument/2006/relationships/slideLayout" Target="../slideLayouts/slideLayout42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Relationship Id="rId22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" y="0"/>
            <a:ext cx="12191675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244" y="1292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532" y="1097446"/>
            <a:ext cx="8915400" cy="443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61028" y="641777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002060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9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58" r:id="rId16"/>
    <p:sldLayoutId id="2147483659" r:id="rId17"/>
    <p:sldLayoutId id="2147483680" r:id="rId18"/>
    <p:sldLayoutId id="2147483681" r:id="rId19"/>
    <p:sldLayoutId id="2147483682" r:id="rId20"/>
    <p:sldLayoutId id="2147483683" r:id="rId21"/>
    <p:sldLayoutId id="2147483685" r:id="rId22"/>
    <p:sldLayoutId id="2147483684" r:id="rId2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" panose="05000000000000000000" pitchFamily="2" charset="2"/>
        <a:buChar char="l"/>
        <a:defRPr sz="3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8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244" y="1292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532" y="1097446"/>
            <a:ext cx="8915400" cy="443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61028" y="641777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002060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" y="0"/>
            <a:ext cx="121916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453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5" r:id="rId19"/>
    <p:sldLayoutId id="2147483706" r:id="rId20"/>
    <p:sldLayoutId id="2147483707" r:id="rId21"/>
    <p:sldLayoutId id="2147483708" r:id="rId22"/>
    <p:sldLayoutId id="2147483709" r:id="rId2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" panose="05000000000000000000" pitchFamily="2" charset="2"/>
        <a:buChar char="l"/>
        <a:defRPr sz="3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8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146" y="1072180"/>
            <a:ext cx="2531559" cy="3675186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2442706" y="6392725"/>
            <a:ext cx="4908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2018/06/19</a:t>
            </a:r>
            <a:endParaRPr lang="en-US" altLang="zh-TW" sz="2000" b="1" dirty="0">
              <a:solidFill>
                <a:schemeClr val="accent1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1382648" y="1389799"/>
            <a:ext cx="77455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iClass</a:t>
            </a:r>
            <a:r>
              <a:rPr lang="zh-TW" altLang="zh-TW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學習</a:t>
            </a:r>
            <a:r>
              <a:rPr lang="zh-TW" altLang="zh-TW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平台</a:t>
            </a:r>
            <a:endParaRPr lang="en-US" altLang="zh-TW" sz="4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繁黑體 Std B" pitchFamily="34" charset="-120"/>
              <a:ea typeface="Adobe 繁黑體 Std B" pitchFamily="34" charset="-120"/>
            </a:endParaRPr>
          </a:p>
          <a:p>
            <a:pPr algn="ctr"/>
            <a:r>
              <a:rPr lang="zh-TW" altLang="zh-TW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使用</a:t>
            </a:r>
            <a:r>
              <a:rPr lang="zh-TW" altLang="zh-TW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經驗分享工作</a:t>
            </a:r>
            <a:r>
              <a:rPr lang="zh-TW" altLang="zh-TW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坊</a:t>
            </a:r>
            <a:endParaRPr lang="en-US" altLang="zh-TW" sz="4800" b="1" dirty="0" smtClean="0">
              <a:solidFill>
                <a:srgbClr val="FFC000"/>
              </a:solidFill>
              <a:latin typeface="Adobe 繁黑體 Std B" pitchFamily="34" charset="-120"/>
              <a:ea typeface="Adobe 繁黑體 Std B" pitchFamily="34" charset="-120"/>
            </a:endParaRPr>
          </a:p>
          <a:p>
            <a:pPr algn="ctr"/>
            <a:r>
              <a:rPr lang="zh-TW" altLang="zh-TW" sz="4800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暨</a:t>
            </a:r>
            <a:r>
              <a:rPr lang="en-US" altLang="zh-TW" sz="4800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   </a:t>
            </a:r>
            <a:r>
              <a:rPr lang="en-US" altLang="zh-TW" sz="4800" b="1" dirty="0" err="1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iSignal</a:t>
            </a:r>
            <a:r>
              <a:rPr lang="zh-TW" altLang="zh-TW" sz="4800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先期</a:t>
            </a:r>
            <a:r>
              <a:rPr lang="zh-TW" altLang="zh-TW" sz="48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預警介紹</a:t>
            </a:r>
            <a:endParaRPr lang="en-US" altLang="zh-TW" sz="4800" b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繁黑體 Std B" pitchFamily="34" charset="-120"/>
              <a:ea typeface="Adobe 繁黑體 Std B" pitchFamily="34" charset="-12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3604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zh-TW" altLang="en-US" dirty="0">
                <a:latin typeface="Arial" panose="020B0604020202020204" pitchFamily="34" charset="0"/>
                <a:cs typeface="新細明體" panose="02020500000000000000" pitchFamily="18" charset="-120"/>
              </a:rPr>
              <a:t>工作坊</a:t>
            </a:r>
            <a:r>
              <a:rPr lang="zh-TW" altLang="zh-TW" dirty="0">
                <a:latin typeface="Arial" panose="020B0604020202020204" pitchFamily="34" charset="0"/>
                <a:cs typeface="新細明體" panose="02020500000000000000" pitchFamily="18" charset="-120"/>
              </a:rPr>
              <a:t>議程</a:t>
            </a:r>
            <a:endParaRPr lang="zh-TW" altLang="en-US" dirty="0">
              <a:latin typeface="Arial" panose="020B0604020202020204" pitchFamily="34" charset="0"/>
              <a:cs typeface="新細明體" panose="02020500000000000000" pitchFamily="18" charset="-120"/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aphicFrame>
        <p:nvGraphicFramePr>
          <p:cNvPr id="7" name="內容版面配置區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7327358"/>
              </p:ext>
            </p:extLst>
          </p:nvPr>
        </p:nvGraphicFramePr>
        <p:xfrm>
          <a:off x="1175656" y="1025072"/>
          <a:ext cx="9652000" cy="51195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88014"/>
                <a:gridCol w="3711087"/>
                <a:gridCol w="3251200"/>
                <a:gridCol w="901699"/>
              </a:tblGrid>
              <a:tr h="7248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時　　間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內　　　　容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主講人／主持人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地　點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</a:tr>
              <a:tr h="471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</a:rPr>
                        <a:t>15:00~15:10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報到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資訊處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 rowSpan="9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</a:rPr>
                        <a:t>CL506</a:t>
                      </a:r>
                    </a:p>
                  </a:txBody>
                  <a:tcPr marL="57031" marR="57031" marT="8729" marB="0" anchor="ctr"/>
                </a:tc>
              </a:tr>
              <a:tr h="471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</a:rPr>
                        <a:t>15:10~15:</a:t>
                      </a:r>
                      <a:r>
                        <a:rPr lang="en-US" altLang="zh-TW" sz="2000" kern="100" dirty="0" smtClean="0">
                          <a:effectLst/>
                        </a:rPr>
                        <a:t>15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開幕致詞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kern="100" dirty="0" smtClean="0">
                          <a:effectLst/>
                        </a:rPr>
                        <a:t>林志鴻主任、郭</a:t>
                      </a:r>
                      <a:r>
                        <a:rPr lang="zh-TW" altLang="zh-TW" sz="2000" kern="100" dirty="0" smtClean="0">
                          <a:effectLst/>
                        </a:rPr>
                        <a:t>經華資訊長</a:t>
                      </a:r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031" marR="57031" marT="8729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</a:rPr>
                        <a:t>15:</a:t>
                      </a:r>
                      <a:r>
                        <a:rPr lang="en-US" altLang="zh-TW" sz="2000" kern="100" dirty="0" smtClean="0">
                          <a:effectLst/>
                        </a:rPr>
                        <a:t>15</a:t>
                      </a:r>
                      <a:r>
                        <a:rPr lang="en-US" sz="2000" kern="100" dirty="0" smtClean="0">
                          <a:effectLst/>
                        </a:rPr>
                        <a:t>~15:2</a:t>
                      </a:r>
                      <a:r>
                        <a:rPr lang="en-US" altLang="zh-TW" sz="2000" kern="100" dirty="0" smtClean="0">
                          <a:effectLst/>
                        </a:rPr>
                        <a:t>0</a:t>
                      </a:r>
                      <a:r>
                        <a:rPr lang="en-US" sz="2000" kern="100" dirty="0" smtClean="0">
                          <a:effectLst/>
                        </a:rPr>
                        <a:t> 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err="1" smtClean="0">
                          <a:effectLst/>
                        </a:rPr>
                        <a:t>iClass</a:t>
                      </a:r>
                      <a:r>
                        <a:rPr lang="zh-TW" altLang="en-US" sz="2000" kern="100" dirty="0" smtClean="0">
                          <a:effectLst/>
                        </a:rPr>
                        <a:t>學習平台導入現況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陳燦珠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</a:rPr>
                        <a:t>15:2</a:t>
                      </a:r>
                      <a:r>
                        <a:rPr lang="en-US" altLang="zh-TW" sz="2000" kern="100" dirty="0" smtClean="0">
                          <a:effectLst/>
                        </a:rPr>
                        <a:t>0</a:t>
                      </a:r>
                      <a:r>
                        <a:rPr lang="en-US" sz="2000" kern="100" dirty="0" smtClean="0">
                          <a:effectLst/>
                        </a:rPr>
                        <a:t>~15:30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r>
                        <a:rPr lang="en-US" altLang="zh-TW" sz="2000" kern="100" dirty="0" err="1" smtClean="0">
                          <a:effectLst/>
                          <a:latin typeface="Calibri"/>
                        </a:rPr>
                        <a:t>iClass</a:t>
                      </a:r>
                      <a:r>
                        <a:rPr lang="zh-TW" altLang="en-US" sz="2000" kern="100" dirty="0" smtClean="0">
                          <a:effectLst/>
                          <a:latin typeface="Calibri"/>
                        </a:rPr>
                        <a:t>平台導入學生意見調查</a:t>
                      </a:r>
                      <a:r>
                        <a:rPr lang="en-US" altLang="zh-TW" sz="2000" kern="100" dirty="0" smtClean="0">
                          <a:effectLst/>
                          <a:latin typeface="Calibri"/>
                        </a:rPr>
                        <a:t>-</a:t>
                      </a:r>
                      <a:r>
                        <a:rPr lang="zh-TW" altLang="en-US" sz="2000" kern="100" dirty="0" smtClean="0">
                          <a:effectLst/>
                          <a:latin typeface="Calibri"/>
                        </a:rPr>
                        <a:t>以</a:t>
                      </a:r>
                      <a:r>
                        <a:rPr lang="en-US" altLang="zh-TW" sz="2000" kern="100" dirty="0" smtClean="0">
                          <a:effectLst/>
                          <a:latin typeface="Calibri"/>
                        </a:rPr>
                        <a:t>MMP</a:t>
                      </a:r>
                      <a:r>
                        <a:rPr lang="zh-TW" altLang="en-US" sz="2000" kern="100" dirty="0" smtClean="0">
                          <a:effectLst/>
                          <a:latin typeface="Calibri"/>
                        </a:rPr>
                        <a:t>課程為例</a:t>
                      </a:r>
                      <a:endParaRPr lang="zh-TW" sz="2000" kern="100" dirty="0">
                        <a:effectLst/>
                        <a:latin typeface="Calibri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林盈蓁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</a:rPr>
                        <a:t>15:30~15:40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err="1" smtClean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iClass</a:t>
                      </a:r>
                      <a:r>
                        <a:rPr lang="zh-TW" altLang="en-US" sz="2000" kern="100" dirty="0" smtClean="0">
                          <a:effectLst/>
                        </a:rPr>
                        <a:t>學習平台使用經驗分享</a:t>
                      </a:r>
                      <a:r>
                        <a:rPr lang="en-US" altLang="zh-TW" sz="2000" kern="100" dirty="0" smtClean="0">
                          <a:effectLst/>
                        </a:rPr>
                        <a:t>(</a:t>
                      </a:r>
                      <a:r>
                        <a:rPr lang="zh-TW" altLang="en-US" sz="2000" kern="100" dirty="0" smtClean="0">
                          <a:effectLst/>
                        </a:rPr>
                        <a:t>一</a:t>
                      </a:r>
                      <a:r>
                        <a:rPr lang="en-US" altLang="zh-TW" sz="2000" kern="100" dirty="0" smtClean="0">
                          <a:effectLst/>
                        </a:rPr>
                        <a:t>)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資創</a:t>
                      </a:r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系</a:t>
                      </a: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林銀河教授</a:t>
                      </a:r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031" marR="57031" marT="8729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smtClean="0">
                          <a:effectLst/>
                        </a:rPr>
                        <a:t>15:40~15:50</a:t>
                      </a:r>
                      <a:endParaRPr lang="zh-TW" alt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err="1" smtClean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iClass</a:t>
                      </a:r>
                      <a:r>
                        <a:rPr lang="zh-TW" altLang="en-US" sz="2000" kern="100" dirty="0" smtClean="0">
                          <a:effectLst/>
                        </a:rPr>
                        <a:t>學習平台使用經驗分享</a:t>
                      </a:r>
                      <a:r>
                        <a:rPr lang="en-US" altLang="zh-TW" sz="2000" kern="100" dirty="0" smtClean="0">
                          <a:effectLst/>
                        </a:rPr>
                        <a:t>(</a:t>
                      </a:r>
                      <a:r>
                        <a:rPr lang="zh-TW" altLang="en-US" sz="2000" kern="100" dirty="0" smtClean="0">
                          <a:effectLst/>
                        </a:rPr>
                        <a:t>二</a:t>
                      </a:r>
                      <a:r>
                        <a:rPr lang="en-US" altLang="zh-TW" sz="2000" kern="100" dirty="0" smtClean="0">
                          <a:effectLst/>
                        </a:rPr>
                        <a:t>)</a:t>
                      </a:r>
                      <a:endParaRPr lang="zh-TW" alt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資</a:t>
                      </a: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創</a:t>
                      </a:r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系</a:t>
                      </a: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黃煌文教授</a:t>
                      </a:r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031" marR="57031" marT="8729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smtClean="0">
                          <a:effectLst/>
                        </a:rPr>
                        <a:t>15:50~16:00</a:t>
                      </a:r>
                      <a:endParaRPr lang="zh-TW" alt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kern="100" dirty="0" err="1" smtClean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iClass</a:t>
                      </a:r>
                      <a:r>
                        <a:rPr lang="zh-TW" altLang="en-US" sz="2000" kern="100" dirty="0" smtClean="0">
                          <a:effectLst/>
                        </a:rPr>
                        <a:t>學習平台使用經驗分享</a:t>
                      </a:r>
                      <a:r>
                        <a:rPr lang="en-US" altLang="zh-TW" sz="2000" kern="100" dirty="0" smtClean="0">
                          <a:effectLst/>
                        </a:rPr>
                        <a:t>(</a:t>
                      </a:r>
                      <a:r>
                        <a:rPr lang="zh-TW" altLang="en-US" sz="2000" kern="100" dirty="0" smtClean="0">
                          <a:effectLst/>
                        </a:rPr>
                        <a:t>三</a:t>
                      </a:r>
                      <a:r>
                        <a:rPr lang="en-US" altLang="zh-TW" sz="2000" kern="100" dirty="0" smtClean="0">
                          <a:effectLst/>
                        </a:rPr>
                        <a:t>)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觀光</a:t>
                      </a:r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系</a:t>
                      </a: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陳俐欣教授</a:t>
                      </a:r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031" marR="57031" marT="8729" marB="0" anchor="ctr"/>
                </a:tc>
                <a:tc vMerge="1">
                  <a:txBody>
                    <a:bodyPr/>
                    <a:lstStyle/>
                    <a:p>
                      <a:endParaRPr lang="zh-TW" sz="2000" kern="100" dirty="0"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</a:tr>
              <a:tr h="476815">
                <a:tc>
                  <a:txBody>
                    <a:bodyPr/>
                    <a:lstStyle/>
                    <a:p>
                      <a:r>
                        <a:rPr lang="en-US" altLang="zh-TW" sz="2000" dirty="0" smtClean="0"/>
                        <a:t>16:00~16:30</a:t>
                      </a:r>
                      <a:endParaRPr lang="zh-TW" altLang="en-US" sz="2000" dirty="0"/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r>
                        <a:rPr lang="en-US" altLang="zh-TW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iSignal</a:t>
                      </a:r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先期預警介紹</a:t>
                      </a:r>
                      <a:endParaRPr lang="zh-TW" altLang="en-US" sz="2000" dirty="0"/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徐翔龍組長</a:t>
                      </a:r>
                      <a:endParaRPr lang="zh-TW" altLang="en-US" dirty="0"/>
                    </a:p>
                  </a:txBody>
                  <a:tcPr marL="57031" marR="57031" marT="8729" marB="0" anchor="ctr"/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000" kern="100" dirty="0" smtClean="0">
                        <a:effectLst/>
                      </a:endParaRPr>
                    </a:p>
                  </a:txBody>
                  <a:tcPr marL="57031" marR="57031" marT="8729" marB="0" anchor="ctr"/>
                </a:tc>
              </a:tr>
              <a:tr h="4713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/>
                        <a:t>16:30~17:00</a:t>
                      </a:r>
                      <a:endParaRPr lang="zh-TW" altLang="en-US" sz="2000" dirty="0" smtClean="0"/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smtClean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Q&amp;A</a:t>
                      </a:r>
                      <a:r>
                        <a:rPr lang="zh-TW" altLang="en-US" sz="2000" kern="100" dirty="0" smtClean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、綜合討論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kern="100" dirty="0" smtClean="0">
                          <a:effectLst/>
                        </a:rPr>
                        <a:t>林志鴻主任、郭</a:t>
                      </a:r>
                      <a:r>
                        <a:rPr lang="zh-TW" altLang="zh-TW" sz="2000" kern="100" dirty="0" smtClean="0">
                          <a:effectLst/>
                        </a:rPr>
                        <a:t>經華資訊長</a:t>
                      </a:r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031" marR="57031" marT="8729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180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自訂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4472C4"/>
      </a:hlink>
      <a:folHlink>
        <a:srgbClr val="4472C4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1_絲縷">
  <a:themeElements>
    <a:clrScheme name="自訂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4472C4"/>
      </a:hlink>
      <a:folHlink>
        <a:srgbClr val="4472C4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8207</TotalTime>
  <Words>125</Words>
  <Application>Microsoft Office PowerPoint</Application>
  <PresentationFormat>自訂</PresentationFormat>
  <Paragraphs>39</Paragraphs>
  <Slides>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2</vt:i4>
      </vt:variant>
    </vt:vector>
  </HeadingPairs>
  <TitlesOfParts>
    <vt:vector size="4" baseType="lpstr">
      <vt:lpstr>絲縷</vt:lpstr>
      <vt:lpstr>1_絲縷</vt:lpstr>
      <vt:lpstr>PowerPoint 簡報</vt:lpstr>
      <vt:lpstr>工作坊議程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Actionable IR 在淡江</dc:title>
  <dc:creator>TKU</dc:creator>
  <cp:lastModifiedBy>frances</cp:lastModifiedBy>
  <cp:revision>497</cp:revision>
  <cp:lastPrinted>2018-06-14T03:11:26Z</cp:lastPrinted>
  <dcterms:created xsi:type="dcterms:W3CDTF">2017-03-20T02:18:28Z</dcterms:created>
  <dcterms:modified xsi:type="dcterms:W3CDTF">2018-06-18T23:54:30Z</dcterms:modified>
</cp:coreProperties>
</file>