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29"/>
  </p:notesMasterIdLst>
  <p:sldIdLst>
    <p:sldId id="256" r:id="rId2"/>
    <p:sldId id="304" r:id="rId3"/>
    <p:sldId id="296" r:id="rId4"/>
    <p:sldId id="261" r:id="rId5"/>
    <p:sldId id="259" r:id="rId6"/>
    <p:sldId id="279" r:id="rId7"/>
    <p:sldId id="263" r:id="rId8"/>
    <p:sldId id="265" r:id="rId9"/>
    <p:sldId id="281" r:id="rId10"/>
    <p:sldId id="285" r:id="rId11"/>
    <p:sldId id="297" r:id="rId12"/>
    <p:sldId id="282" r:id="rId13"/>
    <p:sldId id="283" r:id="rId14"/>
    <p:sldId id="286" r:id="rId15"/>
    <p:sldId id="287" r:id="rId16"/>
    <p:sldId id="288" r:id="rId17"/>
    <p:sldId id="289" r:id="rId18"/>
    <p:sldId id="277" r:id="rId19"/>
    <p:sldId id="290" r:id="rId20"/>
    <p:sldId id="299" r:id="rId21"/>
    <p:sldId id="300" r:id="rId22"/>
    <p:sldId id="276" r:id="rId23"/>
    <p:sldId id="301" r:id="rId24"/>
    <p:sldId id="302" r:id="rId25"/>
    <p:sldId id="303" r:id="rId26"/>
    <p:sldId id="305" r:id="rId27"/>
    <p:sldId id="295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24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AD2B31-73A9-4630-85EC-6D7ADABCB7B5}" type="doc">
      <dgm:prSet loTypeId="urn:microsoft.com/office/officeart/2005/8/layout/list1" loCatId="Inbox" qsTypeId="urn:microsoft.com/office/officeart/2005/8/quickstyle/simple1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888DFAFF-3B69-46D1-9EC7-8BCA468C8D99}">
      <dgm:prSet/>
      <dgm:spPr/>
      <dgm:t>
        <a:bodyPr/>
        <a:lstStyle/>
        <a:p>
          <a:r>
            <a:rPr lang="zh-TW"/>
            <a:t>影片的長短與學習單</a:t>
          </a:r>
          <a:endParaRPr lang="en-US"/>
        </a:p>
      </dgm:t>
    </dgm:pt>
    <dgm:pt modelId="{59C26876-EC18-4CAA-8DE7-230F565FBF21}" type="parTrans" cxnId="{6523E337-56E5-4F90-8D57-D187831B635E}">
      <dgm:prSet/>
      <dgm:spPr/>
      <dgm:t>
        <a:bodyPr/>
        <a:lstStyle/>
        <a:p>
          <a:endParaRPr lang="en-US"/>
        </a:p>
      </dgm:t>
    </dgm:pt>
    <dgm:pt modelId="{BCE1113B-45F7-49D0-8726-25886D25EE28}" type="sibTrans" cxnId="{6523E337-56E5-4F90-8D57-D187831B635E}">
      <dgm:prSet/>
      <dgm:spPr/>
      <dgm:t>
        <a:bodyPr/>
        <a:lstStyle/>
        <a:p>
          <a:endParaRPr lang="en-US"/>
        </a:p>
      </dgm:t>
    </dgm:pt>
    <dgm:pt modelId="{081619D4-456E-465A-93EA-B872B82617CB}">
      <dgm:prSet/>
      <dgm:spPr/>
      <dgm:t>
        <a:bodyPr/>
        <a:lstStyle/>
        <a:p>
          <a:r>
            <a:rPr lang="zh-TW"/>
            <a:t>提問的切合性與層次性</a:t>
          </a:r>
          <a:endParaRPr lang="en-US"/>
        </a:p>
      </dgm:t>
    </dgm:pt>
    <dgm:pt modelId="{B3AB8167-27C6-40D6-858D-9B16A37EB314}" type="parTrans" cxnId="{D58788C7-7694-479C-8D87-83DF6EFB7A96}">
      <dgm:prSet/>
      <dgm:spPr/>
      <dgm:t>
        <a:bodyPr/>
        <a:lstStyle/>
        <a:p>
          <a:endParaRPr lang="en-US"/>
        </a:p>
      </dgm:t>
    </dgm:pt>
    <dgm:pt modelId="{2580DD2B-3D3A-4688-BCE8-FEA532318729}" type="sibTrans" cxnId="{D58788C7-7694-479C-8D87-83DF6EFB7A96}">
      <dgm:prSet/>
      <dgm:spPr/>
      <dgm:t>
        <a:bodyPr/>
        <a:lstStyle/>
        <a:p>
          <a:endParaRPr lang="en-US"/>
        </a:p>
      </dgm:t>
    </dgm:pt>
    <dgm:pt modelId="{DCE284A8-4B8B-4727-A95D-7903AE84B8EA}">
      <dgm:prSet/>
      <dgm:spPr/>
      <dgm:t>
        <a:bodyPr/>
        <a:lstStyle/>
        <a:p>
          <a:r>
            <a:rPr lang="zh-TW"/>
            <a:t>教學的核心取捨</a:t>
          </a:r>
          <a:endParaRPr lang="en-US"/>
        </a:p>
      </dgm:t>
    </dgm:pt>
    <dgm:pt modelId="{40A5328C-D720-4286-9E39-ECD56740F350}" type="parTrans" cxnId="{8302B23E-D6E0-41F6-8EB6-0B3A3DB62257}">
      <dgm:prSet/>
      <dgm:spPr/>
      <dgm:t>
        <a:bodyPr/>
        <a:lstStyle/>
        <a:p>
          <a:endParaRPr lang="en-US"/>
        </a:p>
      </dgm:t>
    </dgm:pt>
    <dgm:pt modelId="{560B08BC-72F4-4981-9315-B7D0253D14F4}" type="sibTrans" cxnId="{8302B23E-D6E0-41F6-8EB6-0B3A3DB62257}">
      <dgm:prSet/>
      <dgm:spPr/>
      <dgm:t>
        <a:bodyPr/>
        <a:lstStyle/>
        <a:p>
          <a:endParaRPr lang="en-US"/>
        </a:p>
      </dgm:t>
    </dgm:pt>
    <dgm:pt modelId="{E5088173-4390-4479-9656-4821C3CC031E}">
      <dgm:prSet/>
      <dgm:spPr/>
      <dgm:t>
        <a:bodyPr/>
        <a:lstStyle/>
        <a:p>
          <a:r>
            <a:rPr lang="zh-TW"/>
            <a:t>教學與考試的檢核落差</a:t>
          </a:r>
          <a:endParaRPr lang="en-US"/>
        </a:p>
      </dgm:t>
    </dgm:pt>
    <dgm:pt modelId="{C5AA356B-1647-479F-9860-CD0763B9FEEC}" type="parTrans" cxnId="{157AA969-4068-4761-9628-B175327EF2C1}">
      <dgm:prSet/>
      <dgm:spPr/>
      <dgm:t>
        <a:bodyPr/>
        <a:lstStyle/>
        <a:p>
          <a:endParaRPr lang="en-US"/>
        </a:p>
      </dgm:t>
    </dgm:pt>
    <dgm:pt modelId="{7E498CDA-B5B7-414B-97CC-8FAF639694A9}" type="sibTrans" cxnId="{157AA969-4068-4761-9628-B175327EF2C1}">
      <dgm:prSet/>
      <dgm:spPr/>
      <dgm:t>
        <a:bodyPr/>
        <a:lstStyle/>
        <a:p>
          <a:endParaRPr lang="en-US"/>
        </a:p>
      </dgm:t>
    </dgm:pt>
    <dgm:pt modelId="{CB5EA548-BC74-4DA0-ADC8-9139FF23A515}" type="pres">
      <dgm:prSet presAssocID="{D2AD2B31-73A9-4630-85EC-6D7ADABCB7B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11A8CAB-0166-4A70-9936-D8599E0C33C4}" type="pres">
      <dgm:prSet presAssocID="{888DFAFF-3B69-46D1-9EC7-8BCA468C8D99}" presName="parentLin" presStyleCnt="0"/>
      <dgm:spPr/>
    </dgm:pt>
    <dgm:pt modelId="{AE3DE15B-6C38-4401-822F-D13FAAE45333}" type="pres">
      <dgm:prSet presAssocID="{888DFAFF-3B69-46D1-9EC7-8BCA468C8D99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91657850-8BA8-4EBD-AE0A-70ACBA82B852}" type="pres">
      <dgm:prSet presAssocID="{888DFAFF-3B69-46D1-9EC7-8BCA468C8D9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F060AC-5F11-4C4C-AD5A-8B09C5A4F12B}" type="pres">
      <dgm:prSet presAssocID="{888DFAFF-3B69-46D1-9EC7-8BCA468C8D99}" presName="negativeSpace" presStyleCnt="0"/>
      <dgm:spPr/>
    </dgm:pt>
    <dgm:pt modelId="{C22D7015-BA40-4509-A7B6-075A81045CC6}" type="pres">
      <dgm:prSet presAssocID="{888DFAFF-3B69-46D1-9EC7-8BCA468C8D99}" presName="childText" presStyleLbl="conFgAcc1" presStyleIdx="0" presStyleCnt="4">
        <dgm:presLayoutVars>
          <dgm:bulletEnabled val="1"/>
        </dgm:presLayoutVars>
      </dgm:prSet>
      <dgm:spPr/>
    </dgm:pt>
    <dgm:pt modelId="{918A2878-1A35-49DA-A048-C75C82D959A0}" type="pres">
      <dgm:prSet presAssocID="{BCE1113B-45F7-49D0-8726-25886D25EE28}" presName="spaceBetweenRectangles" presStyleCnt="0"/>
      <dgm:spPr/>
    </dgm:pt>
    <dgm:pt modelId="{5785901C-F61C-4C46-91C4-1197C538B6A9}" type="pres">
      <dgm:prSet presAssocID="{081619D4-456E-465A-93EA-B872B82617CB}" presName="parentLin" presStyleCnt="0"/>
      <dgm:spPr/>
    </dgm:pt>
    <dgm:pt modelId="{44A80A86-76BD-45A9-8C60-548503CF9FFB}" type="pres">
      <dgm:prSet presAssocID="{081619D4-456E-465A-93EA-B872B82617CB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FF229199-FBDE-4F3E-ABD0-7FC796365CF4}" type="pres">
      <dgm:prSet presAssocID="{081619D4-456E-465A-93EA-B872B82617C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431EC-4541-4636-BACC-0FAB261ABC49}" type="pres">
      <dgm:prSet presAssocID="{081619D4-456E-465A-93EA-B872B82617CB}" presName="negativeSpace" presStyleCnt="0"/>
      <dgm:spPr/>
    </dgm:pt>
    <dgm:pt modelId="{57E9873F-52FF-4A0B-8340-2849DADCB7AA}" type="pres">
      <dgm:prSet presAssocID="{081619D4-456E-465A-93EA-B872B82617CB}" presName="childText" presStyleLbl="conFgAcc1" presStyleIdx="1" presStyleCnt="4">
        <dgm:presLayoutVars>
          <dgm:bulletEnabled val="1"/>
        </dgm:presLayoutVars>
      </dgm:prSet>
      <dgm:spPr/>
    </dgm:pt>
    <dgm:pt modelId="{FC8FF85E-7997-4867-B445-DEABFD1F0E12}" type="pres">
      <dgm:prSet presAssocID="{2580DD2B-3D3A-4688-BCE8-FEA532318729}" presName="spaceBetweenRectangles" presStyleCnt="0"/>
      <dgm:spPr/>
    </dgm:pt>
    <dgm:pt modelId="{1DD71804-2B1B-4525-AFDD-519EFD501620}" type="pres">
      <dgm:prSet presAssocID="{DCE284A8-4B8B-4727-A95D-7903AE84B8EA}" presName="parentLin" presStyleCnt="0"/>
      <dgm:spPr/>
    </dgm:pt>
    <dgm:pt modelId="{270EB574-D7F1-4ED8-8199-DD824BCECB67}" type="pres">
      <dgm:prSet presAssocID="{DCE284A8-4B8B-4727-A95D-7903AE84B8EA}" presName="parentLeftMargin" presStyleLbl="node1" presStyleIdx="1" presStyleCnt="4"/>
      <dgm:spPr/>
      <dgm:t>
        <a:bodyPr/>
        <a:lstStyle/>
        <a:p>
          <a:endParaRPr lang="zh-TW" altLang="en-US"/>
        </a:p>
      </dgm:t>
    </dgm:pt>
    <dgm:pt modelId="{F3A258FD-7979-4A2F-8A75-17C28A08BCB7}" type="pres">
      <dgm:prSet presAssocID="{DCE284A8-4B8B-4727-A95D-7903AE84B8E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6290FF-0CF2-42BE-8580-C1691A08B9EE}" type="pres">
      <dgm:prSet presAssocID="{DCE284A8-4B8B-4727-A95D-7903AE84B8EA}" presName="negativeSpace" presStyleCnt="0"/>
      <dgm:spPr/>
    </dgm:pt>
    <dgm:pt modelId="{21AF7D7B-68A7-4CCD-AB08-4C7936483A44}" type="pres">
      <dgm:prSet presAssocID="{DCE284A8-4B8B-4727-A95D-7903AE84B8EA}" presName="childText" presStyleLbl="conFgAcc1" presStyleIdx="2" presStyleCnt="4">
        <dgm:presLayoutVars>
          <dgm:bulletEnabled val="1"/>
        </dgm:presLayoutVars>
      </dgm:prSet>
      <dgm:spPr/>
    </dgm:pt>
    <dgm:pt modelId="{270A3B3A-C644-42FF-8AB9-CAE32CEFD3B1}" type="pres">
      <dgm:prSet presAssocID="{560B08BC-72F4-4981-9315-B7D0253D14F4}" presName="spaceBetweenRectangles" presStyleCnt="0"/>
      <dgm:spPr/>
    </dgm:pt>
    <dgm:pt modelId="{38F290C3-4255-4255-A74D-8E730B24306E}" type="pres">
      <dgm:prSet presAssocID="{E5088173-4390-4479-9656-4821C3CC031E}" presName="parentLin" presStyleCnt="0"/>
      <dgm:spPr/>
    </dgm:pt>
    <dgm:pt modelId="{31F605B6-2799-4C64-ABB3-39647FB8F57D}" type="pres">
      <dgm:prSet presAssocID="{E5088173-4390-4479-9656-4821C3CC031E}" presName="parentLeftMargin" presStyleLbl="node1" presStyleIdx="2" presStyleCnt="4"/>
      <dgm:spPr/>
      <dgm:t>
        <a:bodyPr/>
        <a:lstStyle/>
        <a:p>
          <a:endParaRPr lang="zh-TW" altLang="en-US"/>
        </a:p>
      </dgm:t>
    </dgm:pt>
    <dgm:pt modelId="{A44EEBF0-2176-47C6-81A3-0136D8489767}" type="pres">
      <dgm:prSet presAssocID="{E5088173-4390-4479-9656-4821C3CC031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478D6A-9E97-43FB-809F-28817083A7CC}" type="pres">
      <dgm:prSet presAssocID="{E5088173-4390-4479-9656-4821C3CC031E}" presName="negativeSpace" presStyleCnt="0"/>
      <dgm:spPr/>
    </dgm:pt>
    <dgm:pt modelId="{E75A203F-0D69-48D3-8380-D64E4AD4D64A}" type="pres">
      <dgm:prSet presAssocID="{E5088173-4390-4479-9656-4821C3CC031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4AC6490-3B17-471D-985A-ACF6A04C11EF}" type="presOf" srcId="{D2AD2B31-73A9-4630-85EC-6D7ADABCB7B5}" destId="{CB5EA548-BC74-4DA0-ADC8-9139FF23A515}" srcOrd="0" destOrd="0" presId="urn:microsoft.com/office/officeart/2005/8/layout/list1"/>
    <dgm:cxn modelId="{157AA969-4068-4761-9628-B175327EF2C1}" srcId="{D2AD2B31-73A9-4630-85EC-6D7ADABCB7B5}" destId="{E5088173-4390-4479-9656-4821C3CC031E}" srcOrd="3" destOrd="0" parTransId="{C5AA356B-1647-479F-9860-CD0763B9FEEC}" sibTransId="{7E498CDA-B5B7-414B-97CC-8FAF639694A9}"/>
    <dgm:cxn modelId="{29680108-406F-4088-95BA-E6B3E1121BC2}" type="presOf" srcId="{DCE284A8-4B8B-4727-A95D-7903AE84B8EA}" destId="{F3A258FD-7979-4A2F-8A75-17C28A08BCB7}" srcOrd="1" destOrd="0" presId="urn:microsoft.com/office/officeart/2005/8/layout/list1"/>
    <dgm:cxn modelId="{6523E337-56E5-4F90-8D57-D187831B635E}" srcId="{D2AD2B31-73A9-4630-85EC-6D7ADABCB7B5}" destId="{888DFAFF-3B69-46D1-9EC7-8BCA468C8D99}" srcOrd="0" destOrd="0" parTransId="{59C26876-EC18-4CAA-8DE7-230F565FBF21}" sibTransId="{BCE1113B-45F7-49D0-8726-25886D25EE28}"/>
    <dgm:cxn modelId="{0A4E64EB-BC12-4C5D-894B-E844676A56A7}" type="presOf" srcId="{081619D4-456E-465A-93EA-B872B82617CB}" destId="{44A80A86-76BD-45A9-8C60-548503CF9FFB}" srcOrd="0" destOrd="0" presId="urn:microsoft.com/office/officeart/2005/8/layout/list1"/>
    <dgm:cxn modelId="{D58788C7-7694-479C-8D87-83DF6EFB7A96}" srcId="{D2AD2B31-73A9-4630-85EC-6D7ADABCB7B5}" destId="{081619D4-456E-465A-93EA-B872B82617CB}" srcOrd="1" destOrd="0" parTransId="{B3AB8167-27C6-40D6-858D-9B16A37EB314}" sibTransId="{2580DD2B-3D3A-4688-BCE8-FEA532318729}"/>
    <dgm:cxn modelId="{761E92DF-B01F-4255-AFB2-B8688DCB4064}" type="presOf" srcId="{DCE284A8-4B8B-4727-A95D-7903AE84B8EA}" destId="{270EB574-D7F1-4ED8-8199-DD824BCECB67}" srcOrd="0" destOrd="0" presId="urn:microsoft.com/office/officeart/2005/8/layout/list1"/>
    <dgm:cxn modelId="{DE1FBF6F-D09E-42A9-8E22-8426756E3F9E}" type="presOf" srcId="{081619D4-456E-465A-93EA-B872B82617CB}" destId="{FF229199-FBDE-4F3E-ABD0-7FC796365CF4}" srcOrd="1" destOrd="0" presId="urn:microsoft.com/office/officeart/2005/8/layout/list1"/>
    <dgm:cxn modelId="{97175A97-4FE0-4447-9DCE-3FED5092C78A}" type="presOf" srcId="{888DFAFF-3B69-46D1-9EC7-8BCA468C8D99}" destId="{AE3DE15B-6C38-4401-822F-D13FAAE45333}" srcOrd="0" destOrd="0" presId="urn:microsoft.com/office/officeart/2005/8/layout/list1"/>
    <dgm:cxn modelId="{08AEE235-1875-45B3-913C-F0334DC28141}" type="presOf" srcId="{888DFAFF-3B69-46D1-9EC7-8BCA468C8D99}" destId="{91657850-8BA8-4EBD-AE0A-70ACBA82B852}" srcOrd="1" destOrd="0" presId="urn:microsoft.com/office/officeart/2005/8/layout/list1"/>
    <dgm:cxn modelId="{99CFFCEF-E39F-4F45-92AF-370ADA40EB49}" type="presOf" srcId="{E5088173-4390-4479-9656-4821C3CC031E}" destId="{31F605B6-2799-4C64-ABB3-39647FB8F57D}" srcOrd="0" destOrd="0" presId="urn:microsoft.com/office/officeart/2005/8/layout/list1"/>
    <dgm:cxn modelId="{0F4E1D74-7725-41A4-BE7D-17A75F476E5F}" type="presOf" srcId="{E5088173-4390-4479-9656-4821C3CC031E}" destId="{A44EEBF0-2176-47C6-81A3-0136D8489767}" srcOrd="1" destOrd="0" presId="urn:microsoft.com/office/officeart/2005/8/layout/list1"/>
    <dgm:cxn modelId="{8302B23E-D6E0-41F6-8EB6-0B3A3DB62257}" srcId="{D2AD2B31-73A9-4630-85EC-6D7ADABCB7B5}" destId="{DCE284A8-4B8B-4727-A95D-7903AE84B8EA}" srcOrd="2" destOrd="0" parTransId="{40A5328C-D720-4286-9E39-ECD56740F350}" sibTransId="{560B08BC-72F4-4981-9315-B7D0253D14F4}"/>
    <dgm:cxn modelId="{87AAB43E-B49C-4824-9A61-6C23199D524C}" type="presParOf" srcId="{CB5EA548-BC74-4DA0-ADC8-9139FF23A515}" destId="{C11A8CAB-0166-4A70-9936-D8599E0C33C4}" srcOrd="0" destOrd="0" presId="urn:microsoft.com/office/officeart/2005/8/layout/list1"/>
    <dgm:cxn modelId="{B3034B7C-FBD5-48B8-80F7-CADB69588F11}" type="presParOf" srcId="{C11A8CAB-0166-4A70-9936-D8599E0C33C4}" destId="{AE3DE15B-6C38-4401-822F-D13FAAE45333}" srcOrd="0" destOrd="0" presId="urn:microsoft.com/office/officeart/2005/8/layout/list1"/>
    <dgm:cxn modelId="{4F698C6B-273B-4EBD-A494-194F824A659A}" type="presParOf" srcId="{C11A8CAB-0166-4A70-9936-D8599E0C33C4}" destId="{91657850-8BA8-4EBD-AE0A-70ACBA82B852}" srcOrd="1" destOrd="0" presId="urn:microsoft.com/office/officeart/2005/8/layout/list1"/>
    <dgm:cxn modelId="{569A53CE-EFD8-41EC-AF89-23F301283C0F}" type="presParOf" srcId="{CB5EA548-BC74-4DA0-ADC8-9139FF23A515}" destId="{7CF060AC-5F11-4C4C-AD5A-8B09C5A4F12B}" srcOrd="1" destOrd="0" presId="urn:microsoft.com/office/officeart/2005/8/layout/list1"/>
    <dgm:cxn modelId="{E826D8DA-8FB6-4D31-A422-64A18F6FF431}" type="presParOf" srcId="{CB5EA548-BC74-4DA0-ADC8-9139FF23A515}" destId="{C22D7015-BA40-4509-A7B6-075A81045CC6}" srcOrd="2" destOrd="0" presId="urn:microsoft.com/office/officeart/2005/8/layout/list1"/>
    <dgm:cxn modelId="{D5D6C67C-75EF-4AB7-8362-3A75C6CC20F1}" type="presParOf" srcId="{CB5EA548-BC74-4DA0-ADC8-9139FF23A515}" destId="{918A2878-1A35-49DA-A048-C75C82D959A0}" srcOrd="3" destOrd="0" presId="urn:microsoft.com/office/officeart/2005/8/layout/list1"/>
    <dgm:cxn modelId="{D21489E7-DAB0-4B9F-A630-6C56025B0167}" type="presParOf" srcId="{CB5EA548-BC74-4DA0-ADC8-9139FF23A515}" destId="{5785901C-F61C-4C46-91C4-1197C538B6A9}" srcOrd="4" destOrd="0" presId="urn:microsoft.com/office/officeart/2005/8/layout/list1"/>
    <dgm:cxn modelId="{1166D87E-0468-42E3-932F-5D3251123390}" type="presParOf" srcId="{5785901C-F61C-4C46-91C4-1197C538B6A9}" destId="{44A80A86-76BD-45A9-8C60-548503CF9FFB}" srcOrd="0" destOrd="0" presId="urn:microsoft.com/office/officeart/2005/8/layout/list1"/>
    <dgm:cxn modelId="{407B916C-9182-486E-8BE0-C6145B203FBF}" type="presParOf" srcId="{5785901C-F61C-4C46-91C4-1197C538B6A9}" destId="{FF229199-FBDE-4F3E-ABD0-7FC796365CF4}" srcOrd="1" destOrd="0" presId="urn:microsoft.com/office/officeart/2005/8/layout/list1"/>
    <dgm:cxn modelId="{0332944E-828C-4B3A-AB42-DF05D5167046}" type="presParOf" srcId="{CB5EA548-BC74-4DA0-ADC8-9139FF23A515}" destId="{727431EC-4541-4636-BACC-0FAB261ABC49}" srcOrd="5" destOrd="0" presId="urn:microsoft.com/office/officeart/2005/8/layout/list1"/>
    <dgm:cxn modelId="{8F9FEA0C-85C5-4FA4-8C66-1B69B3B6ABCD}" type="presParOf" srcId="{CB5EA548-BC74-4DA0-ADC8-9139FF23A515}" destId="{57E9873F-52FF-4A0B-8340-2849DADCB7AA}" srcOrd="6" destOrd="0" presId="urn:microsoft.com/office/officeart/2005/8/layout/list1"/>
    <dgm:cxn modelId="{ED06E144-A5CF-4F61-A5D9-2CDCA86EA808}" type="presParOf" srcId="{CB5EA548-BC74-4DA0-ADC8-9139FF23A515}" destId="{FC8FF85E-7997-4867-B445-DEABFD1F0E12}" srcOrd="7" destOrd="0" presId="urn:microsoft.com/office/officeart/2005/8/layout/list1"/>
    <dgm:cxn modelId="{263089FC-DCDB-48E4-9D49-A682E354690D}" type="presParOf" srcId="{CB5EA548-BC74-4DA0-ADC8-9139FF23A515}" destId="{1DD71804-2B1B-4525-AFDD-519EFD501620}" srcOrd="8" destOrd="0" presId="urn:microsoft.com/office/officeart/2005/8/layout/list1"/>
    <dgm:cxn modelId="{442E66BC-E967-418F-9478-04810B4D0CC6}" type="presParOf" srcId="{1DD71804-2B1B-4525-AFDD-519EFD501620}" destId="{270EB574-D7F1-4ED8-8199-DD824BCECB67}" srcOrd="0" destOrd="0" presId="urn:microsoft.com/office/officeart/2005/8/layout/list1"/>
    <dgm:cxn modelId="{673D538E-1CD8-478A-BB30-D8E742648E2B}" type="presParOf" srcId="{1DD71804-2B1B-4525-AFDD-519EFD501620}" destId="{F3A258FD-7979-4A2F-8A75-17C28A08BCB7}" srcOrd="1" destOrd="0" presId="urn:microsoft.com/office/officeart/2005/8/layout/list1"/>
    <dgm:cxn modelId="{7E89770B-6B1F-439E-86EE-8F910E12918B}" type="presParOf" srcId="{CB5EA548-BC74-4DA0-ADC8-9139FF23A515}" destId="{B26290FF-0CF2-42BE-8580-C1691A08B9EE}" srcOrd="9" destOrd="0" presId="urn:microsoft.com/office/officeart/2005/8/layout/list1"/>
    <dgm:cxn modelId="{B949E3AD-7EB4-4273-8A25-77E7CCD8F119}" type="presParOf" srcId="{CB5EA548-BC74-4DA0-ADC8-9139FF23A515}" destId="{21AF7D7B-68A7-4CCD-AB08-4C7936483A44}" srcOrd="10" destOrd="0" presId="urn:microsoft.com/office/officeart/2005/8/layout/list1"/>
    <dgm:cxn modelId="{C3801641-5571-48B1-BF8C-3B42F8E3E520}" type="presParOf" srcId="{CB5EA548-BC74-4DA0-ADC8-9139FF23A515}" destId="{270A3B3A-C644-42FF-8AB9-CAE32CEFD3B1}" srcOrd="11" destOrd="0" presId="urn:microsoft.com/office/officeart/2005/8/layout/list1"/>
    <dgm:cxn modelId="{DEEB60BC-7398-4A29-9327-DB89470831C1}" type="presParOf" srcId="{CB5EA548-BC74-4DA0-ADC8-9139FF23A515}" destId="{38F290C3-4255-4255-A74D-8E730B24306E}" srcOrd="12" destOrd="0" presId="urn:microsoft.com/office/officeart/2005/8/layout/list1"/>
    <dgm:cxn modelId="{7D64A81F-9621-4E3F-9825-4EA6D78DFF88}" type="presParOf" srcId="{38F290C3-4255-4255-A74D-8E730B24306E}" destId="{31F605B6-2799-4C64-ABB3-39647FB8F57D}" srcOrd="0" destOrd="0" presId="urn:microsoft.com/office/officeart/2005/8/layout/list1"/>
    <dgm:cxn modelId="{C2555C20-CADD-475D-BDFC-6104662C46F8}" type="presParOf" srcId="{38F290C3-4255-4255-A74D-8E730B24306E}" destId="{A44EEBF0-2176-47C6-81A3-0136D8489767}" srcOrd="1" destOrd="0" presId="urn:microsoft.com/office/officeart/2005/8/layout/list1"/>
    <dgm:cxn modelId="{A5798610-998D-48A2-881F-1327D2FA7B59}" type="presParOf" srcId="{CB5EA548-BC74-4DA0-ADC8-9139FF23A515}" destId="{8A478D6A-9E97-43FB-809F-28817083A7CC}" srcOrd="13" destOrd="0" presId="urn:microsoft.com/office/officeart/2005/8/layout/list1"/>
    <dgm:cxn modelId="{BD654947-056D-48F9-9743-58FBD973F194}" type="presParOf" srcId="{CB5EA548-BC74-4DA0-ADC8-9139FF23A515}" destId="{E75A203F-0D69-48D3-8380-D64E4AD4D64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32E846-D6A4-4E56-8D87-71ADEC5640E2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4FFDBCF6-077D-4C0D-9344-71E5129D0F76}">
      <dgm:prSet/>
      <dgm:spPr/>
      <dgm:t>
        <a:bodyPr/>
        <a:lstStyle/>
        <a:p>
          <a:r>
            <a:rPr lang="zh-TW" altLang="en-US" dirty="0"/>
            <a:t>安裝</a:t>
          </a:r>
          <a:r>
            <a:rPr lang="en-US" altLang="zh-TW" dirty="0"/>
            <a:t>APP</a:t>
          </a:r>
          <a:endParaRPr lang="en-US" dirty="0"/>
        </a:p>
      </dgm:t>
    </dgm:pt>
    <dgm:pt modelId="{5AD9C064-B9B3-4FDA-A462-283A50C8FCCF}" type="parTrans" cxnId="{865E2BF1-D50C-41E1-B7CB-ACA36FF61D54}">
      <dgm:prSet/>
      <dgm:spPr/>
      <dgm:t>
        <a:bodyPr/>
        <a:lstStyle/>
        <a:p>
          <a:endParaRPr lang="en-US"/>
        </a:p>
      </dgm:t>
    </dgm:pt>
    <dgm:pt modelId="{470B6F09-8ECC-41E4-B0A6-47405AAF0999}" type="sibTrans" cxnId="{865E2BF1-D50C-41E1-B7CB-ACA36FF61D54}">
      <dgm:prSet/>
      <dgm:spPr/>
      <dgm:t>
        <a:bodyPr/>
        <a:lstStyle/>
        <a:p>
          <a:endParaRPr lang="en-US"/>
        </a:p>
      </dgm:t>
    </dgm:pt>
    <dgm:pt modelId="{1B2F1D4E-A650-4137-AE86-F5AFBEE3C73A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點名</a:t>
          </a:r>
          <a:endParaRPr lang="en-US" altLang="zh-TW" dirty="0"/>
        </a:p>
        <a:p>
          <a:pPr marL="0" lvl="0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E31B0ED3-71F8-45C4-85DD-29AE0B525C28}" type="parTrans" cxnId="{D85C33EF-AC8E-4D47-959D-021423E374CD}">
      <dgm:prSet/>
      <dgm:spPr/>
      <dgm:t>
        <a:bodyPr/>
        <a:lstStyle/>
        <a:p>
          <a:endParaRPr lang="en-US"/>
        </a:p>
      </dgm:t>
    </dgm:pt>
    <dgm:pt modelId="{81663449-F63D-445E-B2CC-3BE93C4819FF}" type="sibTrans" cxnId="{D85C33EF-AC8E-4D47-959D-021423E374CD}">
      <dgm:prSet/>
      <dgm:spPr/>
      <dgm:t>
        <a:bodyPr/>
        <a:lstStyle/>
        <a:p>
          <a:endParaRPr lang="en-US"/>
        </a:p>
      </dgm:t>
    </dgm:pt>
    <dgm:pt modelId="{E2A68918-192B-4FF6-B8AF-E549EB720C98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分組學習</a:t>
          </a:r>
          <a:endParaRPr lang="en-US" altLang="zh-TW" dirty="0"/>
        </a:p>
        <a:p>
          <a:pPr marL="0" lvl="0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FA47658E-3970-46DA-A88F-439EB7E96B2F}" type="parTrans" cxnId="{D87BBBBA-CD82-4646-B1F4-FBEA3FC58D4A}">
      <dgm:prSet/>
      <dgm:spPr/>
      <dgm:t>
        <a:bodyPr/>
        <a:lstStyle/>
        <a:p>
          <a:endParaRPr lang="en-US"/>
        </a:p>
      </dgm:t>
    </dgm:pt>
    <dgm:pt modelId="{90AB6D3A-A3D5-4AF4-85C4-B1080759FE37}" type="sibTrans" cxnId="{D87BBBBA-CD82-4646-B1F4-FBEA3FC58D4A}">
      <dgm:prSet/>
      <dgm:spPr/>
      <dgm:t>
        <a:bodyPr/>
        <a:lstStyle/>
        <a:p>
          <a:endParaRPr lang="en-US"/>
        </a:p>
      </dgm:t>
    </dgm:pt>
    <dgm:pt modelId="{4B6CE7F6-8E02-4D9A-9775-E388E757B7C2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線上考試</a:t>
          </a:r>
          <a:endParaRPr lang="en-US" altLang="zh-TW" dirty="0"/>
        </a:p>
        <a:p>
          <a:pPr marL="0" lvl="0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7BA5E81A-C277-482C-A468-CE6AF0765B91}" type="parTrans" cxnId="{071EC30B-604A-4508-A62A-6CFB4C3475B1}">
      <dgm:prSet/>
      <dgm:spPr/>
      <dgm:t>
        <a:bodyPr/>
        <a:lstStyle/>
        <a:p>
          <a:endParaRPr lang="en-US"/>
        </a:p>
      </dgm:t>
    </dgm:pt>
    <dgm:pt modelId="{C332382B-D753-4A0A-B11C-29BF845B6266}" type="sibTrans" cxnId="{071EC30B-604A-4508-A62A-6CFB4C3475B1}">
      <dgm:prSet/>
      <dgm:spPr/>
      <dgm:t>
        <a:bodyPr/>
        <a:lstStyle/>
        <a:p>
          <a:endParaRPr lang="en-US"/>
        </a:p>
      </dgm:t>
    </dgm:pt>
    <dgm:pt modelId="{8CB34802-8857-4C4B-8CFF-0A35B3E50405}" type="pres">
      <dgm:prSet presAssocID="{4B32E846-D6A4-4E56-8D87-71ADEC5640E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5BA9275-85B2-4ABA-8CED-F4FAFD8F830C}" type="pres">
      <dgm:prSet presAssocID="{4FFDBCF6-077D-4C0D-9344-71E5129D0F7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BEFB3F-5418-4836-9D8E-D451B724F12E}" type="pres">
      <dgm:prSet presAssocID="{470B6F09-8ECC-41E4-B0A6-47405AAF0999}" presName="sibTrans" presStyleLbl="sibTrans1D1" presStyleIdx="0" presStyleCnt="3"/>
      <dgm:spPr/>
      <dgm:t>
        <a:bodyPr/>
        <a:lstStyle/>
        <a:p>
          <a:endParaRPr lang="zh-TW" altLang="en-US"/>
        </a:p>
      </dgm:t>
    </dgm:pt>
    <dgm:pt modelId="{66A8794E-C306-43A6-A97C-80EA174C9000}" type="pres">
      <dgm:prSet presAssocID="{470B6F09-8ECC-41E4-B0A6-47405AAF0999}" presName="connectorText" presStyleLbl="sibTrans1D1" presStyleIdx="0" presStyleCnt="3"/>
      <dgm:spPr/>
      <dgm:t>
        <a:bodyPr/>
        <a:lstStyle/>
        <a:p>
          <a:endParaRPr lang="zh-TW" altLang="en-US"/>
        </a:p>
      </dgm:t>
    </dgm:pt>
    <dgm:pt modelId="{9025690A-35E8-48D4-839C-B9802CA26D09}" type="pres">
      <dgm:prSet presAssocID="{1B2F1D4E-A650-4137-AE86-F5AFBEE3C73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5367DAA-7801-4A66-84F6-E0DED20DEC28}" type="pres">
      <dgm:prSet presAssocID="{81663449-F63D-445E-B2CC-3BE93C4819FF}" presName="sibTrans" presStyleLbl="sibTrans1D1" presStyleIdx="1" presStyleCnt="3"/>
      <dgm:spPr/>
      <dgm:t>
        <a:bodyPr/>
        <a:lstStyle/>
        <a:p>
          <a:endParaRPr lang="zh-TW" altLang="en-US"/>
        </a:p>
      </dgm:t>
    </dgm:pt>
    <dgm:pt modelId="{4108CC7C-81B6-48F5-9331-E177E76EE266}" type="pres">
      <dgm:prSet presAssocID="{81663449-F63D-445E-B2CC-3BE93C4819FF}" presName="connectorText" presStyleLbl="sibTrans1D1" presStyleIdx="1" presStyleCnt="3"/>
      <dgm:spPr/>
      <dgm:t>
        <a:bodyPr/>
        <a:lstStyle/>
        <a:p>
          <a:endParaRPr lang="zh-TW" altLang="en-US"/>
        </a:p>
      </dgm:t>
    </dgm:pt>
    <dgm:pt modelId="{FEFF170F-7D1A-43DF-BE51-E9EDBFE4C264}" type="pres">
      <dgm:prSet presAssocID="{E2A68918-192B-4FF6-B8AF-E549EB720C9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46B303-B622-4F66-9247-A8F2D825016E}" type="pres">
      <dgm:prSet presAssocID="{90AB6D3A-A3D5-4AF4-85C4-B1080759FE37}" presName="sibTrans" presStyleLbl="sibTrans1D1" presStyleIdx="2" presStyleCnt="3"/>
      <dgm:spPr/>
      <dgm:t>
        <a:bodyPr/>
        <a:lstStyle/>
        <a:p>
          <a:endParaRPr lang="zh-TW" altLang="en-US"/>
        </a:p>
      </dgm:t>
    </dgm:pt>
    <dgm:pt modelId="{0227A1A5-6FC1-46DA-9B8F-940E07290F64}" type="pres">
      <dgm:prSet presAssocID="{90AB6D3A-A3D5-4AF4-85C4-B1080759FE37}" presName="connectorText" presStyleLbl="sibTrans1D1" presStyleIdx="2" presStyleCnt="3"/>
      <dgm:spPr/>
      <dgm:t>
        <a:bodyPr/>
        <a:lstStyle/>
        <a:p>
          <a:endParaRPr lang="zh-TW" altLang="en-US"/>
        </a:p>
      </dgm:t>
    </dgm:pt>
    <dgm:pt modelId="{D843A3AB-96FA-4240-926E-E4C3A2EFCA12}" type="pres">
      <dgm:prSet presAssocID="{4B6CE7F6-8E02-4D9A-9775-E388E757B7C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DFBDCA8-28D9-4374-9300-D9603ADB252F}" type="presOf" srcId="{90AB6D3A-A3D5-4AF4-85C4-B1080759FE37}" destId="{0227A1A5-6FC1-46DA-9B8F-940E07290F64}" srcOrd="1" destOrd="0" presId="urn:microsoft.com/office/officeart/2016/7/layout/RepeatingBendingProcessNew"/>
    <dgm:cxn modelId="{A1C63D4B-9B7A-4646-8C1D-5EA14E65E5C3}" type="presOf" srcId="{81663449-F63D-445E-B2CC-3BE93C4819FF}" destId="{4108CC7C-81B6-48F5-9331-E177E76EE266}" srcOrd="1" destOrd="0" presId="urn:microsoft.com/office/officeart/2016/7/layout/RepeatingBendingProcessNew"/>
    <dgm:cxn modelId="{428A1093-DEF6-4485-99BF-319B7ABCACBF}" type="presOf" srcId="{470B6F09-8ECC-41E4-B0A6-47405AAF0999}" destId="{66A8794E-C306-43A6-A97C-80EA174C9000}" srcOrd="1" destOrd="0" presId="urn:microsoft.com/office/officeart/2016/7/layout/RepeatingBendingProcessNew"/>
    <dgm:cxn modelId="{B02B6F74-B128-4056-9F6C-F3C8994DB1A0}" type="presOf" srcId="{81663449-F63D-445E-B2CC-3BE93C4819FF}" destId="{95367DAA-7801-4A66-84F6-E0DED20DEC28}" srcOrd="0" destOrd="0" presId="urn:microsoft.com/office/officeart/2016/7/layout/RepeatingBendingProcessNew"/>
    <dgm:cxn modelId="{D93FDF25-59A8-4B13-8B78-05F2FCD6B478}" type="presOf" srcId="{4B6CE7F6-8E02-4D9A-9775-E388E757B7C2}" destId="{D843A3AB-96FA-4240-926E-E4C3A2EFCA12}" srcOrd="0" destOrd="0" presId="urn:microsoft.com/office/officeart/2016/7/layout/RepeatingBendingProcessNew"/>
    <dgm:cxn modelId="{D85C33EF-AC8E-4D47-959D-021423E374CD}" srcId="{4B32E846-D6A4-4E56-8D87-71ADEC5640E2}" destId="{1B2F1D4E-A650-4137-AE86-F5AFBEE3C73A}" srcOrd="1" destOrd="0" parTransId="{E31B0ED3-71F8-45C4-85DD-29AE0B525C28}" sibTransId="{81663449-F63D-445E-B2CC-3BE93C4819FF}"/>
    <dgm:cxn modelId="{DA70F792-7B4B-43D3-A18B-98FE0047ECE9}" type="presOf" srcId="{E2A68918-192B-4FF6-B8AF-E549EB720C98}" destId="{FEFF170F-7D1A-43DF-BE51-E9EDBFE4C264}" srcOrd="0" destOrd="0" presId="urn:microsoft.com/office/officeart/2016/7/layout/RepeatingBendingProcessNew"/>
    <dgm:cxn modelId="{0884D074-354C-4CF7-94FD-BA6938676325}" type="presOf" srcId="{1B2F1D4E-A650-4137-AE86-F5AFBEE3C73A}" destId="{9025690A-35E8-48D4-839C-B9802CA26D09}" srcOrd="0" destOrd="0" presId="urn:microsoft.com/office/officeart/2016/7/layout/RepeatingBendingProcessNew"/>
    <dgm:cxn modelId="{CA8D41BF-68E3-47EA-B777-14A500795466}" type="presOf" srcId="{470B6F09-8ECC-41E4-B0A6-47405AAF0999}" destId="{D3BEFB3F-5418-4836-9D8E-D451B724F12E}" srcOrd="0" destOrd="0" presId="urn:microsoft.com/office/officeart/2016/7/layout/RepeatingBendingProcessNew"/>
    <dgm:cxn modelId="{9D6991E3-8485-4FC0-8E6A-123A022CC803}" type="presOf" srcId="{4B32E846-D6A4-4E56-8D87-71ADEC5640E2}" destId="{8CB34802-8857-4C4B-8CFF-0A35B3E50405}" srcOrd="0" destOrd="0" presId="urn:microsoft.com/office/officeart/2016/7/layout/RepeatingBendingProcessNew"/>
    <dgm:cxn modelId="{071EC30B-604A-4508-A62A-6CFB4C3475B1}" srcId="{4B32E846-D6A4-4E56-8D87-71ADEC5640E2}" destId="{4B6CE7F6-8E02-4D9A-9775-E388E757B7C2}" srcOrd="3" destOrd="0" parTransId="{7BA5E81A-C277-482C-A468-CE6AF0765B91}" sibTransId="{C332382B-D753-4A0A-B11C-29BF845B6266}"/>
    <dgm:cxn modelId="{D87BBBBA-CD82-4646-B1F4-FBEA3FC58D4A}" srcId="{4B32E846-D6A4-4E56-8D87-71ADEC5640E2}" destId="{E2A68918-192B-4FF6-B8AF-E549EB720C98}" srcOrd="2" destOrd="0" parTransId="{FA47658E-3970-46DA-A88F-439EB7E96B2F}" sibTransId="{90AB6D3A-A3D5-4AF4-85C4-B1080759FE37}"/>
    <dgm:cxn modelId="{865E2BF1-D50C-41E1-B7CB-ACA36FF61D54}" srcId="{4B32E846-D6A4-4E56-8D87-71ADEC5640E2}" destId="{4FFDBCF6-077D-4C0D-9344-71E5129D0F76}" srcOrd="0" destOrd="0" parTransId="{5AD9C064-B9B3-4FDA-A462-283A50C8FCCF}" sibTransId="{470B6F09-8ECC-41E4-B0A6-47405AAF0999}"/>
    <dgm:cxn modelId="{11AA3F84-5DC7-4760-AE86-71EEA5E80C92}" type="presOf" srcId="{90AB6D3A-A3D5-4AF4-85C4-B1080759FE37}" destId="{ED46B303-B622-4F66-9247-A8F2D825016E}" srcOrd="0" destOrd="0" presId="urn:microsoft.com/office/officeart/2016/7/layout/RepeatingBendingProcessNew"/>
    <dgm:cxn modelId="{59A8FA8D-04BB-4B96-83DA-112ECA0131D9}" type="presOf" srcId="{4FFDBCF6-077D-4C0D-9344-71E5129D0F76}" destId="{65BA9275-85B2-4ABA-8CED-F4FAFD8F830C}" srcOrd="0" destOrd="0" presId="urn:microsoft.com/office/officeart/2016/7/layout/RepeatingBendingProcessNew"/>
    <dgm:cxn modelId="{2A78140D-3093-4EDC-AC0D-F4BAE299037B}" type="presParOf" srcId="{8CB34802-8857-4C4B-8CFF-0A35B3E50405}" destId="{65BA9275-85B2-4ABA-8CED-F4FAFD8F830C}" srcOrd="0" destOrd="0" presId="urn:microsoft.com/office/officeart/2016/7/layout/RepeatingBendingProcessNew"/>
    <dgm:cxn modelId="{97B9A814-DAD4-42E9-B891-67C4B0CF5692}" type="presParOf" srcId="{8CB34802-8857-4C4B-8CFF-0A35B3E50405}" destId="{D3BEFB3F-5418-4836-9D8E-D451B724F12E}" srcOrd="1" destOrd="0" presId="urn:microsoft.com/office/officeart/2016/7/layout/RepeatingBendingProcessNew"/>
    <dgm:cxn modelId="{D5E9D504-DB26-4DE9-919E-009369A2D90F}" type="presParOf" srcId="{D3BEFB3F-5418-4836-9D8E-D451B724F12E}" destId="{66A8794E-C306-43A6-A97C-80EA174C9000}" srcOrd="0" destOrd="0" presId="urn:microsoft.com/office/officeart/2016/7/layout/RepeatingBendingProcessNew"/>
    <dgm:cxn modelId="{612B4079-DE86-436E-B0ED-444E3D089AE5}" type="presParOf" srcId="{8CB34802-8857-4C4B-8CFF-0A35B3E50405}" destId="{9025690A-35E8-48D4-839C-B9802CA26D09}" srcOrd="2" destOrd="0" presId="urn:microsoft.com/office/officeart/2016/7/layout/RepeatingBendingProcessNew"/>
    <dgm:cxn modelId="{F851244A-BDC7-43F1-8E86-ED4B30778F30}" type="presParOf" srcId="{8CB34802-8857-4C4B-8CFF-0A35B3E50405}" destId="{95367DAA-7801-4A66-84F6-E0DED20DEC28}" srcOrd="3" destOrd="0" presId="urn:microsoft.com/office/officeart/2016/7/layout/RepeatingBendingProcessNew"/>
    <dgm:cxn modelId="{015DDABE-E6C6-4C8A-8EA1-E2E9E7BD97C1}" type="presParOf" srcId="{95367DAA-7801-4A66-84F6-E0DED20DEC28}" destId="{4108CC7C-81B6-48F5-9331-E177E76EE266}" srcOrd="0" destOrd="0" presId="urn:microsoft.com/office/officeart/2016/7/layout/RepeatingBendingProcessNew"/>
    <dgm:cxn modelId="{A9794242-47C5-4559-9CB9-CFC878532A26}" type="presParOf" srcId="{8CB34802-8857-4C4B-8CFF-0A35B3E50405}" destId="{FEFF170F-7D1A-43DF-BE51-E9EDBFE4C264}" srcOrd="4" destOrd="0" presId="urn:microsoft.com/office/officeart/2016/7/layout/RepeatingBendingProcessNew"/>
    <dgm:cxn modelId="{828FB3AD-7F8A-4430-88F3-54FC170049D9}" type="presParOf" srcId="{8CB34802-8857-4C4B-8CFF-0A35B3E50405}" destId="{ED46B303-B622-4F66-9247-A8F2D825016E}" srcOrd="5" destOrd="0" presId="urn:microsoft.com/office/officeart/2016/7/layout/RepeatingBendingProcessNew"/>
    <dgm:cxn modelId="{7D584B97-E146-4929-905C-3E2FF9A833A5}" type="presParOf" srcId="{ED46B303-B622-4F66-9247-A8F2D825016E}" destId="{0227A1A5-6FC1-46DA-9B8F-940E07290F64}" srcOrd="0" destOrd="0" presId="urn:microsoft.com/office/officeart/2016/7/layout/RepeatingBendingProcessNew"/>
    <dgm:cxn modelId="{F8CF3FB0-2EF4-4DD9-9181-38B680E1A6F2}" type="presParOf" srcId="{8CB34802-8857-4C4B-8CFF-0A35B3E50405}" destId="{D843A3AB-96FA-4240-926E-E4C3A2EFCA12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045C6-AF42-4072-B9C0-6CFAF9D7C8A5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29E1B-7DA1-4708-94E3-8D924E5FB39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1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29E1B-7DA1-4708-94E3-8D924E5FB39F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113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182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83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2098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32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415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25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592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595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31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4004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8546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3816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1054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0570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26113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50241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235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9B2D242-EB9B-4145-B7C8-6914F929C231}" type="datetimeFigureOut">
              <a:rPr lang="zh-TW" altLang="en-US" smtClean="0"/>
              <a:t>2019/9/24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228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groups/491114321249484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101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淡江大學 教育科技學系 助理教授 鍾志鴻</a:t>
            </a:r>
          </a:p>
        </p:txBody>
      </p:sp>
      <p:pic>
        <p:nvPicPr>
          <p:cNvPr id="4" name="圖片 3"/>
          <p:cNvPicPr/>
          <p:nvPr/>
        </p:nvPicPr>
        <p:blipFill rotWithShape="1">
          <a:blip r:embed="rId2"/>
          <a:srcRect l="6622" t="13318" r="87238" b="80136"/>
          <a:stretch/>
        </p:blipFill>
        <p:spPr bwMode="auto">
          <a:xfrm>
            <a:off x="9421128" y="63356"/>
            <a:ext cx="2708728" cy="15363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438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Brainstorm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/>
              <a:t>教學過程所遇到的困難</a:t>
            </a:r>
            <a:r>
              <a:rPr lang="en-US" altLang="zh-TW" sz="3600" dirty="0"/>
              <a:t>?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3937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400" dirty="0"/>
              <a:t>整合</a:t>
            </a:r>
            <a:r>
              <a:rPr lang="en-US" altLang="zh-TW" sz="2400" dirty="0"/>
              <a:t>IRS</a:t>
            </a:r>
            <a:r>
              <a:rPr lang="zh-TW" altLang="en-US" sz="2400" dirty="0"/>
              <a:t>與</a:t>
            </a:r>
            <a:r>
              <a:rPr lang="en-US" altLang="zh-TW" sz="2400" dirty="0"/>
              <a:t>LMS</a:t>
            </a:r>
            <a:r>
              <a:rPr lang="zh-TW" altLang="en-US" sz="2400" dirty="0"/>
              <a:t>來實現行動學習</a:t>
            </a:r>
            <a:endParaRPr lang="en-US" altLang="zh-TW" sz="2400" dirty="0"/>
          </a:p>
          <a:p>
            <a:endParaRPr lang="en-US" altLang="zh-TW" dirty="0"/>
          </a:p>
          <a:p>
            <a:r>
              <a:rPr lang="zh-TW" altLang="en-US" sz="2400" dirty="0"/>
              <a:t>便於跟學生互動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直覺式來管理課堂與學生活時進度</a:t>
            </a:r>
          </a:p>
        </p:txBody>
      </p:sp>
    </p:spTree>
    <p:extLst>
      <p:ext uri="{BB962C8B-B14F-4D97-AF65-F5344CB8AC3E}">
        <p14:creationId xmlns:p14="http://schemas.microsoft.com/office/powerpoint/2010/main" val="1505059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IRS</a:t>
            </a:r>
            <a:r>
              <a:rPr lang="zh-TW" altLang="en-US" dirty="0"/>
              <a:t> </a:t>
            </a:r>
            <a:r>
              <a:rPr lang="en-US" altLang="zh-TW" dirty="0"/>
              <a:t>V.S. LMS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IRS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注重即時的互動</a:t>
            </a:r>
            <a:endParaRPr lang="en-US" altLang="zh-TW" dirty="0"/>
          </a:p>
          <a:p>
            <a:r>
              <a:rPr lang="zh-TW" altLang="en-US" dirty="0"/>
              <a:t>課堂間隨時掌握學生理解度</a:t>
            </a:r>
            <a:endParaRPr lang="en-US" altLang="zh-TW" dirty="0"/>
          </a:p>
          <a:p>
            <a:r>
              <a:rPr lang="zh-TW" altLang="en-US" dirty="0"/>
              <a:t>了解預習狀態 </a:t>
            </a:r>
            <a:endParaRPr lang="en-US" altLang="zh-TW" dirty="0"/>
          </a:p>
          <a:p>
            <a:r>
              <a:rPr lang="zh-TW" altLang="en-US" dirty="0"/>
              <a:t>評估前次學習成效</a:t>
            </a:r>
            <a:endParaRPr lang="en-US" altLang="zh-TW" dirty="0"/>
          </a:p>
          <a:p>
            <a:r>
              <a:rPr lang="zh-TW" altLang="en-US" dirty="0"/>
              <a:t>提升學生學習動機</a:t>
            </a:r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zh-TW" dirty="0"/>
              <a:t>LMS</a:t>
            </a:r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zh-TW" altLang="en-US" dirty="0"/>
              <a:t>課後的輔導</a:t>
            </a:r>
            <a:endParaRPr lang="en-US" altLang="zh-TW" dirty="0"/>
          </a:p>
          <a:p>
            <a:r>
              <a:rPr lang="zh-TW" altLang="en-US" dirty="0"/>
              <a:t>非課間的學習活動</a:t>
            </a:r>
            <a:endParaRPr lang="en-US" altLang="zh-TW" dirty="0"/>
          </a:p>
          <a:p>
            <a:r>
              <a:rPr lang="zh-TW" altLang="en-US" dirty="0"/>
              <a:t>隨時隨地的跨平台學習</a:t>
            </a:r>
            <a:endParaRPr lang="en-US" altLang="zh-TW" dirty="0"/>
          </a:p>
          <a:p>
            <a:r>
              <a:rPr lang="zh-TW" altLang="en-US" dirty="0"/>
              <a:t>學員可以彈性的自主學習</a:t>
            </a:r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47509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19"/>
            <a:ext cx="2020963" cy="104923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應用時機</a:t>
            </a:r>
          </a:p>
        </p:txBody>
      </p:sp>
      <p:graphicFrame>
        <p:nvGraphicFramePr>
          <p:cNvPr id="12" name="內容版面配置區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086276"/>
              </p:ext>
            </p:extLst>
          </p:nvPr>
        </p:nvGraphicFramePr>
        <p:xfrm>
          <a:off x="4103913" y="104106"/>
          <a:ext cx="7968343" cy="7056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348">
                  <a:extLst>
                    <a:ext uri="{9D8B030D-6E8A-4147-A177-3AD203B41FA5}">
                      <a16:colId xmlns:a16="http://schemas.microsoft.com/office/drawing/2014/main" xmlns="" val="1264397614"/>
                    </a:ext>
                  </a:extLst>
                </a:gridCol>
                <a:gridCol w="1939020">
                  <a:extLst>
                    <a:ext uri="{9D8B030D-6E8A-4147-A177-3AD203B41FA5}">
                      <a16:colId xmlns:a16="http://schemas.microsoft.com/office/drawing/2014/main" xmlns="" val="177261784"/>
                    </a:ext>
                  </a:extLst>
                </a:gridCol>
                <a:gridCol w="4318975">
                  <a:extLst>
                    <a:ext uri="{9D8B030D-6E8A-4147-A177-3AD203B41FA5}">
                      <a16:colId xmlns:a16="http://schemas.microsoft.com/office/drawing/2014/main" xmlns="" val="167468899"/>
                    </a:ext>
                  </a:extLst>
                </a:gridCol>
              </a:tblGrid>
              <a:tr h="52101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方式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說明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主要目的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:a16="http://schemas.microsoft.com/office/drawing/2014/main" xmlns="" val="320896887"/>
                  </a:ext>
                </a:extLst>
              </a:tr>
              <a:tr h="145539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課堂解凍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Brainstorming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了解預習狀態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評估前次學習成效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提升學生學習動機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:a16="http://schemas.microsoft.com/office/drawing/2014/main" xmlns="" val="1987031479"/>
                  </a:ext>
                </a:extLst>
              </a:tr>
              <a:tr h="145539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課堂中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Activities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隨時掌握學生理解度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鼓勵學員思考與討論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幫助學員融入於學習環境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:a16="http://schemas.microsoft.com/office/drawing/2014/main" xmlns="" val="4056254540"/>
                  </a:ext>
                </a:extLst>
              </a:tr>
              <a:tr h="9882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課堂結束前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Reflection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>
                          <a:effectLst/>
                        </a:rPr>
                        <a:t>評估本次學習成效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>
                          <a:effectLst/>
                        </a:rPr>
                        <a:t>引導課堂教學內容，並提升專注力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:a16="http://schemas.microsoft.com/office/drawing/2014/main" xmlns="" val="3809937236"/>
                  </a:ext>
                </a:extLst>
              </a:tr>
              <a:tr h="9882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離開課堂之後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Continuing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加入課後教學活動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幫助學員持續學習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:a16="http://schemas.microsoft.com/office/drawing/2014/main" xmlns="" val="3795919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8690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水可載舟，亦能覆舟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en-US" sz="4800" dirty="0"/>
              <a:t>手機是課堂上的魔鬼，既然無法避免， 那就接受他吧！</a:t>
            </a:r>
            <a:endParaRPr lang="en-US" altLang="zh-TW" sz="4800" dirty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32253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... 素材] バックグラウンド, 火 / 炎, 火花 ID:20130903220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6"/>
          <a:stretch/>
        </p:blipFill>
        <p:spPr>
          <a:xfrm>
            <a:off x="6277257" y="2174242"/>
            <a:ext cx="4613872" cy="31243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當</a:t>
            </a:r>
            <a:r>
              <a:rPr lang="en-US" altLang="zh-TW" dirty="0"/>
              <a:t>IRS</a:t>
            </a:r>
            <a:r>
              <a:rPr lang="zh-TW" altLang="en-US" dirty="0"/>
              <a:t>遇到手機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451579" y="2015734"/>
            <a:ext cx="4158849" cy="3450613"/>
          </a:xfrm>
        </p:spPr>
        <p:txBody>
          <a:bodyPr>
            <a:normAutofit/>
          </a:bodyPr>
          <a:lstStyle/>
          <a:p>
            <a:r>
              <a:rPr lang="en-US" altLang="zh-TW" sz="2400" dirty="0"/>
              <a:t>LMS</a:t>
            </a:r>
            <a:r>
              <a:rPr lang="zh-TW" altLang="en-US" sz="2400" dirty="0"/>
              <a:t> 和 </a:t>
            </a:r>
            <a:r>
              <a:rPr lang="en-US" altLang="zh-TW" sz="2400" dirty="0"/>
              <a:t>IRS</a:t>
            </a:r>
            <a:r>
              <a:rPr lang="zh-TW" altLang="en-US" sz="2400" dirty="0"/>
              <a:t> 傻傻分不清楚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天雷勾動地火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加強學生與老師的互動性</a:t>
            </a:r>
            <a:endParaRPr lang="en-US" altLang="zh-TW" sz="2400" dirty="0"/>
          </a:p>
        </p:txBody>
      </p:sp>
    </p:spTree>
    <p:extLst>
      <p:ext uri="{BB962C8B-B14F-4D97-AF65-F5344CB8AC3E}">
        <p14:creationId xmlns:p14="http://schemas.microsoft.com/office/powerpoint/2010/main" val="4017440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5135" r="21376" b="25922"/>
          <a:stretch/>
        </p:blipFill>
        <p:spPr bwMode="auto">
          <a:xfrm>
            <a:off x="2525486" y="2055692"/>
            <a:ext cx="7236823" cy="389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298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9" y="0"/>
            <a:ext cx="12188301" cy="612384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752078" y="4643021"/>
            <a:ext cx="169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查看學習分析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出缺點名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批改作業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成績管理</a:t>
            </a:r>
          </a:p>
        </p:txBody>
      </p:sp>
      <p:sp>
        <p:nvSpPr>
          <p:cNvPr id="7" name="矩形: 圓角 6"/>
          <p:cNvSpPr/>
          <p:nvPr/>
        </p:nvSpPr>
        <p:spPr>
          <a:xfrm>
            <a:off x="1740024" y="4038495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管理</a:t>
            </a:r>
          </a:p>
        </p:txBody>
      </p:sp>
      <p:sp>
        <p:nvSpPr>
          <p:cNvPr id="8" name="矩形: 圓角 7"/>
          <p:cNvSpPr/>
          <p:nvPr/>
        </p:nvSpPr>
        <p:spPr>
          <a:xfrm>
            <a:off x="1868380" y="866087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提醒</a:t>
            </a:r>
          </a:p>
        </p:txBody>
      </p:sp>
      <p:sp>
        <p:nvSpPr>
          <p:cNvPr id="9" name="矩形: 圓角 8"/>
          <p:cNvSpPr/>
          <p:nvPr/>
        </p:nvSpPr>
        <p:spPr>
          <a:xfrm>
            <a:off x="6368988" y="719726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學習</a:t>
            </a:r>
          </a:p>
        </p:txBody>
      </p:sp>
      <p:sp>
        <p:nvSpPr>
          <p:cNvPr id="10" name="矩形: 圓角 9"/>
          <p:cNvSpPr/>
          <p:nvPr/>
        </p:nvSpPr>
        <p:spPr>
          <a:xfrm>
            <a:off x="9555331" y="1790286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互動</a:t>
            </a:r>
          </a:p>
        </p:txBody>
      </p:sp>
      <p:sp>
        <p:nvSpPr>
          <p:cNvPr id="11" name="矩形 10"/>
          <p:cNvSpPr/>
          <p:nvPr/>
        </p:nvSpPr>
        <p:spPr>
          <a:xfrm>
            <a:off x="2907067" y="1391331"/>
            <a:ext cx="15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通知公告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學習進度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任務提醒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608532" y="1190122"/>
            <a:ext cx="1745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查看學習資料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觀看微課影片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繳交作業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隨堂測驗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0594018" y="2390451"/>
            <a:ext cx="1648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教學反饋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課程答疑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分組互動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討論交流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74552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內容版面配置區 3"/>
          <p:cNvPicPr>
            <a:picLocks noChangeAspect="1"/>
          </p:cNvPicPr>
          <p:nvPr/>
        </p:nvPicPr>
        <p:blipFill rotWithShape="1">
          <a:blip r:embed="rId2"/>
          <a:srcRect l="15320" r="17022" b="-3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zh-TW" altLang="en-US" dirty="0"/>
              <a:t>課堂工具箱</a:t>
            </a:r>
          </a:p>
        </p:txBody>
      </p:sp>
      <p:sp>
        <p:nvSpPr>
          <p:cNvPr id="27" name="Content Placeholder 7"/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r>
              <a:rPr lang="zh-TW" altLang="en-US" dirty="0"/>
              <a:t>公告</a:t>
            </a:r>
            <a:endParaRPr lang="en-US" altLang="zh-TW" dirty="0"/>
          </a:p>
          <a:p>
            <a:r>
              <a:rPr lang="zh-TW" altLang="en-US" dirty="0"/>
              <a:t>即時教學回饋</a:t>
            </a:r>
            <a:endParaRPr lang="en-US" altLang="zh-TW" dirty="0"/>
          </a:p>
          <a:p>
            <a:r>
              <a:rPr lang="zh-TW" altLang="en-US" dirty="0"/>
              <a:t>同儕互評</a:t>
            </a:r>
            <a:endParaRPr lang="en-US" altLang="zh-TW" dirty="0"/>
          </a:p>
          <a:p>
            <a:r>
              <a:rPr lang="zh-TW" altLang="en-US" dirty="0"/>
              <a:t>隨堂測推送</a:t>
            </a:r>
            <a:endParaRPr lang="en-US" altLang="zh-TW" dirty="0"/>
          </a:p>
          <a:p>
            <a:r>
              <a:rPr lang="zh-TW" altLang="en-US" dirty="0"/>
              <a:t>點名出勤</a:t>
            </a:r>
            <a:endParaRPr lang="en-US" altLang="zh-TW" dirty="0"/>
          </a:p>
          <a:p>
            <a:r>
              <a:rPr lang="zh-TW" altLang="en-US" dirty="0"/>
              <a:t>分組學習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33463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100" y="1283402"/>
            <a:ext cx="1980590" cy="353676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970" y="1291261"/>
            <a:ext cx="1980590" cy="352104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840" y="1283402"/>
            <a:ext cx="1980590" cy="3521047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>
            <a:normAutofit/>
          </a:bodyPr>
          <a:lstStyle/>
          <a:p>
            <a:r>
              <a:rPr lang="zh-TW" altLang="en-US" dirty="0"/>
              <a:t>公告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69416" y="2015732"/>
            <a:ext cx="2864820" cy="3287567"/>
          </a:xfrm>
        </p:spPr>
        <p:txBody>
          <a:bodyPr>
            <a:normAutofit/>
          </a:bodyPr>
          <a:lstStyle/>
          <a:p>
            <a:r>
              <a:rPr lang="zh-TW" altLang="en-US" sz="2400" dirty="0"/>
              <a:t>快速通知活提醒學生重要事項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53577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739" y="2484904"/>
            <a:ext cx="5418162" cy="29393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支援各種裝置線上閱讀教材，直接觀看</a:t>
            </a:r>
            <a:r>
              <a:rPr lang="en-US" altLang="zh-TW" dirty="0"/>
              <a:t>Word</a:t>
            </a:r>
            <a:r>
              <a:rPr lang="zh-TW" altLang="en-US" dirty="0"/>
              <a:t>、</a:t>
            </a:r>
            <a:r>
              <a:rPr lang="en-US" altLang="zh-TW" dirty="0"/>
              <a:t>Excel</a:t>
            </a:r>
            <a:r>
              <a:rPr lang="zh-TW" altLang="en-US" dirty="0"/>
              <a:t>、</a:t>
            </a:r>
            <a:r>
              <a:rPr lang="en-US" altLang="zh-TW" dirty="0"/>
              <a:t>PowerPoint</a:t>
            </a:r>
            <a:r>
              <a:rPr lang="zh-TW" altLang="en-US" dirty="0"/>
              <a:t>、</a:t>
            </a:r>
            <a:r>
              <a:rPr lang="en-US" altLang="zh-TW" dirty="0"/>
              <a:t>PDF </a:t>
            </a:r>
            <a:r>
              <a:rPr lang="zh-TW" altLang="en-US" dirty="0"/>
              <a:t>等教材內容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766" y="2484905"/>
            <a:ext cx="2196772" cy="3907993"/>
          </a:xfrm>
        </p:spPr>
      </p:pic>
    </p:spTree>
    <p:extLst>
      <p:ext uri="{BB962C8B-B14F-4D97-AF65-F5344CB8AC3E}">
        <p14:creationId xmlns:p14="http://schemas.microsoft.com/office/powerpoint/2010/main" val="4145337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080" y="1116345"/>
            <a:ext cx="2174122" cy="386510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4" y="1116346"/>
            <a:ext cx="2174122" cy="38651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19"/>
            <a:ext cx="3525184" cy="104923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隨時隨地，查看課程內容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1580" y="2015732"/>
            <a:ext cx="3525184" cy="3450613"/>
          </a:xfrm>
        </p:spPr>
        <p:txBody>
          <a:bodyPr>
            <a:normAutofit/>
          </a:bodyPr>
          <a:lstStyle/>
          <a:p>
            <a:r>
              <a:rPr lang="zh-TW" altLang="en-US" dirty="0"/>
              <a:t>支援視頻、音訊上傳格式</a:t>
            </a:r>
            <a:r>
              <a:rPr lang="en-US" altLang="zh-TW" dirty="0"/>
              <a:t>( mp4</a:t>
            </a:r>
            <a:r>
              <a:rPr lang="zh-TW" altLang="en-US" dirty="0"/>
              <a:t>，</a:t>
            </a:r>
            <a:r>
              <a:rPr lang="en-US" altLang="zh-TW" dirty="0" err="1"/>
              <a:t>avi</a:t>
            </a:r>
            <a:r>
              <a:rPr lang="zh-TW" altLang="en-US" dirty="0"/>
              <a:t>，</a:t>
            </a:r>
            <a:r>
              <a:rPr lang="en-US" altLang="zh-TW" dirty="0" err="1"/>
              <a:t>rmvb</a:t>
            </a:r>
            <a:r>
              <a:rPr lang="zh-TW" altLang="en-US" dirty="0"/>
              <a:t>等</a:t>
            </a:r>
            <a:r>
              <a:rPr lang="en-US" altLang="zh-TW" dirty="0"/>
              <a:t>)</a:t>
            </a:r>
            <a:r>
              <a:rPr lang="zh-TW" altLang="en-US" dirty="0"/>
              <a:t>，並</a:t>
            </a:r>
          </a:p>
          <a:p>
            <a:r>
              <a:rPr lang="zh-TW" altLang="en-US" dirty="0"/>
              <a:t>自動編碼轉出各種不同載具皆可觀看的</a:t>
            </a:r>
            <a:r>
              <a:rPr lang="zh-TW" altLang="en-US" b="1" dirty="0"/>
              <a:t>影片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82365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61" y="1623840"/>
            <a:ext cx="1980590" cy="338562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9883" y="1623840"/>
            <a:ext cx="1980590" cy="337663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729" y="1623840"/>
            <a:ext cx="1980590" cy="337663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>
            <a:normAutofit/>
          </a:bodyPr>
          <a:lstStyle/>
          <a:p>
            <a:r>
              <a:rPr lang="zh-TW" altLang="en-US" sz="3000" dirty="0"/>
              <a:t>教學反饋、蒐集問題、隨堂測驗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69416" y="2015732"/>
            <a:ext cx="2864820" cy="3287567"/>
          </a:xfrm>
        </p:spPr>
        <p:txBody>
          <a:bodyPr>
            <a:normAutofit/>
          </a:bodyPr>
          <a:lstStyle/>
          <a:p>
            <a:r>
              <a:rPr lang="zh-TW" altLang="en-US" dirty="0"/>
              <a:t>教學反饋互動</a:t>
            </a:r>
            <a:endParaRPr lang="en-US" altLang="zh-TW" dirty="0"/>
          </a:p>
          <a:p>
            <a:endParaRPr lang="en-US" dirty="0"/>
          </a:p>
          <a:p>
            <a:r>
              <a:rPr lang="zh-TW" altLang="en-US" dirty="0"/>
              <a:t>隨堂小考</a:t>
            </a:r>
            <a:endParaRPr lang="en-US" altLang="zh-TW" dirty="0"/>
          </a:p>
          <a:p>
            <a:endParaRPr lang="en-US" dirty="0"/>
          </a:p>
          <a:p>
            <a:r>
              <a:rPr lang="zh-TW" altLang="en-US" dirty="0"/>
              <a:t>答題正確率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9356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437" y="1381621"/>
            <a:ext cx="2751401" cy="486973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73592" y="129467"/>
            <a:ext cx="10018713" cy="1752599"/>
          </a:xfrm>
        </p:spPr>
        <p:txBody>
          <a:bodyPr>
            <a:normAutofit/>
          </a:bodyPr>
          <a:lstStyle/>
          <a:p>
            <a:r>
              <a:rPr lang="zh-TW" altLang="en-US" dirty="0"/>
              <a:t>點名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9218644" y="1882066"/>
            <a:ext cx="2214791" cy="3450613"/>
          </a:xfrm>
        </p:spPr>
        <p:txBody>
          <a:bodyPr>
            <a:normAutofit/>
          </a:bodyPr>
          <a:lstStyle/>
          <a:p>
            <a:r>
              <a:rPr lang="zh-TW" altLang="en-US" sz="2400" dirty="0"/>
              <a:t>增加效率</a:t>
            </a:r>
            <a:endParaRPr lang="en-US" altLang="zh-TW" sz="2400" dirty="0"/>
          </a:p>
          <a:p>
            <a:endParaRPr lang="en-US" sz="2400" dirty="0"/>
          </a:p>
          <a:p>
            <a:r>
              <a:rPr lang="zh-TW" altLang="en-US" sz="2400" dirty="0"/>
              <a:t>自動、手動加入</a:t>
            </a:r>
            <a:endParaRPr lang="en-US" sz="2400" dirty="0"/>
          </a:p>
        </p:txBody>
      </p:sp>
      <p:pic>
        <p:nvPicPr>
          <p:cNvPr id="4" name="圖片 3" descr="一張含有 螢幕擷取畫面 的圖片&#10;&#10;描述是以高可信度產生">
            <a:extLst>
              <a:ext uri="{FF2B5EF4-FFF2-40B4-BE49-F238E27FC236}">
                <a16:creationId xmlns:a16="http://schemas.microsoft.com/office/drawing/2014/main" xmlns="" id="{D6D3DBFC-D56A-45BE-B27E-E9DF2BE71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09" y="1381621"/>
            <a:ext cx="2737859" cy="486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16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 rotWithShape="1">
            <a:blip r:embed="rId2">
              <a:duotone>
                <a:schemeClr val="bg2">
                  <a:shade val="76000"/>
                  <a:satMod val="180000"/>
                </a:schemeClr>
                <a:schemeClr val="bg2">
                  <a:tint val="80000"/>
                  <a:satMod val="120000"/>
                  <a:lumMod val="180000"/>
                </a:schemeClr>
              </a:duotone>
            </a:blip>
            <a:stretch/>
          </a:blipFill>
          <a:ln>
            <a:noFill/>
          </a:ln>
          <a:effectLst/>
        </p:spPr>
      </p:sp>
      <p:grpSp>
        <p:nvGrpSpPr>
          <p:cNvPr id="28" name="Group 1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2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1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2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9" name="Rectangle 1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886714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25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2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2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2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9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56693" y="648931"/>
            <a:ext cx="685443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牆, 監視器 的圖片&#10;&#10;描述是以高可信度產生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692" t="31626" r="16456" b="6608"/>
          <a:stretch/>
        </p:blipFill>
        <p:spPr>
          <a:xfrm>
            <a:off x="760289" y="1569933"/>
            <a:ext cx="6647239" cy="324689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41742" y="648930"/>
            <a:ext cx="3461281" cy="334733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zh-TW" altLang="en-US" sz="4400"/>
              <a:t>交作業、改作業、</a:t>
            </a:r>
            <a:r>
              <a:rPr lang="en-US" altLang="zh-TW" sz="4400"/>
              <a:t>Rubric</a:t>
            </a:r>
            <a:r>
              <a:rPr lang="zh-TW" altLang="en-US" sz="4400"/>
              <a:t>評分、討論交流</a:t>
            </a:r>
          </a:p>
        </p:txBody>
      </p:sp>
    </p:spTree>
    <p:extLst>
      <p:ext uri="{BB962C8B-B14F-4D97-AF65-F5344CB8AC3E}">
        <p14:creationId xmlns:p14="http://schemas.microsoft.com/office/powerpoint/2010/main" val="1149561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37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8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9" name="Freeform 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40" name="Freeform 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41" name="Freeform 1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42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4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內容版面配置區 5" descr="一張含有 螢幕擷取畫面, 電腦, 膝上型電腦, 監視器 的圖片&#10;&#10;產生非常高可信度的描述"/>
          <p:cNvPicPr>
            <a:picLocks noChangeAspect="1"/>
          </p:cNvPicPr>
          <p:nvPr/>
        </p:nvPicPr>
        <p:blipFill rotWithShape="1">
          <a:blip r:embed="rId2"/>
          <a:srcRect t="6761"/>
          <a:stretch/>
        </p:blipFill>
        <p:spPr>
          <a:xfrm>
            <a:off x="4941202" y="1707624"/>
            <a:ext cx="6237359" cy="315499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2812385" cy="1752599"/>
          </a:xfrm>
        </p:spPr>
        <p:txBody>
          <a:bodyPr>
            <a:normAutofit/>
          </a:bodyPr>
          <a:lstStyle/>
          <a:p>
            <a:r>
              <a:rPr lang="en-US" altLang="zh-TW" sz="3200"/>
              <a:t>Rubrics </a:t>
            </a:r>
            <a:r>
              <a:rPr lang="zh-TW" altLang="en-US" sz="3200"/>
              <a:t>評量指標</a:t>
            </a:r>
          </a:p>
        </p:txBody>
      </p:sp>
      <p:sp>
        <p:nvSpPr>
          <p:cNvPr id="31" name="Content Placeholder 9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>
            <a:normAutofit/>
          </a:bodyPr>
          <a:lstStyle/>
          <a:p>
            <a:r>
              <a:rPr lang="en-US" altLang="zh-TW" sz="1800"/>
              <a:t>Rubric</a:t>
            </a:r>
          </a:p>
          <a:p>
            <a:pPr lvl="1"/>
            <a:r>
              <a:rPr lang="zh-TW" altLang="en-US" sz="1800"/>
              <a:t>讓學生清楚瞭解評分依據</a:t>
            </a:r>
            <a:endParaRPr lang="en-US" altLang="zh-TW" sz="1800"/>
          </a:p>
          <a:p>
            <a:pPr lvl="1"/>
            <a:r>
              <a:rPr lang="zh-TW" altLang="en-US" sz="1800"/>
              <a:t>為何獲得此分數</a:t>
            </a:r>
            <a:endParaRPr lang="en-US" altLang="zh-TW" sz="1800"/>
          </a:p>
          <a:p>
            <a:pPr lvl="1"/>
            <a:r>
              <a:rPr lang="zh-TW" altLang="en-US" sz="1800"/>
              <a:t>並且在事前就讓學生瞭解評分標準，幫助學生進行準備並提升表現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55360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519" y="685799"/>
            <a:ext cx="5074017" cy="505305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400"/>
              <a:t>成績管理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sz="1600"/>
              <a:t>作業、考勤、分組學習表現納入成績考量</a:t>
            </a:r>
          </a:p>
          <a:p>
            <a:r>
              <a:rPr lang="zh-TW" altLang="en-US" sz="1600"/>
              <a:t>自動化成績統計</a:t>
            </a:r>
          </a:p>
          <a:p>
            <a:r>
              <a:rPr lang="zh-TW" altLang="en-US" sz="1600"/>
              <a:t>控制各次評價所占總成績比重</a:t>
            </a:r>
          </a:p>
          <a:p>
            <a:r>
              <a:rPr lang="zh-TW" altLang="en-US" sz="1600"/>
              <a:t>多維度成績分析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706464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3" descr="一張含有 螢幕擷取畫面, 電腦, 監視器, 室內 的圖片&#10;&#10;產生非常高可信度的描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2033" y="1519456"/>
            <a:ext cx="6240990" cy="338573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400"/>
              <a:t>數據分析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sz="1600"/>
              <a:t>成績統計和分析</a:t>
            </a:r>
          </a:p>
          <a:p>
            <a:r>
              <a:rPr lang="zh-TW" altLang="en-US" sz="1600"/>
              <a:t>學生學習預警統計</a:t>
            </a:r>
          </a:p>
          <a:p>
            <a:r>
              <a:rPr lang="zh-TW" altLang="en-US" sz="1600"/>
              <a:t>學習參與度統計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152238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5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備課</a:t>
            </a:r>
          </a:p>
        </p:txBody>
      </p:sp>
      <p:graphicFrame>
        <p:nvGraphicFramePr>
          <p:cNvPr id="5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0550411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04780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736146" y="648931"/>
            <a:ext cx="4798884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 descr="一張含有 螢幕擷取畫面, 電腦, 室內, 監視器 的圖片&#10;&#10;產生非常高可信度的描述"/>
          <p:cNvPicPr>
            <a:picLocks noChangeAspect="1"/>
          </p:cNvPicPr>
          <p:nvPr/>
        </p:nvPicPr>
        <p:blipFill rotWithShape="1">
          <a:blip r:embed="rId2"/>
          <a:srcRect l="13449" r="21751" b="4"/>
          <a:stretch/>
        </p:blipFill>
        <p:spPr>
          <a:xfrm>
            <a:off x="9218381" y="1011765"/>
            <a:ext cx="1996610" cy="1733100"/>
          </a:xfrm>
          <a:prstGeom prst="rect">
            <a:avLst/>
          </a:prstGeom>
        </p:spPr>
      </p:pic>
      <p:pic>
        <p:nvPicPr>
          <p:cNvPr id="6" name="圖片 5" descr="一張含有 螢幕擷取畫面, 室內 的圖片&#10;&#10;產生非常高可信度的描述"/>
          <p:cNvPicPr>
            <a:picLocks noChangeAspect="1"/>
          </p:cNvPicPr>
          <p:nvPr/>
        </p:nvPicPr>
        <p:blipFill rotWithShape="1">
          <a:blip r:embed="rId3"/>
          <a:srcRect l="15477" r="23179" b="5"/>
          <a:stretch/>
        </p:blipFill>
        <p:spPr>
          <a:xfrm>
            <a:off x="7058045" y="1014145"/>
            <a:ext cx="1996610" cy="1733100"/>
          </a:xfrm>
          <a:prstGeom prst="rect">
            <a:avLst/>
          </a:prstGeom>
        </p:spPr>
      </p:pic>
      <p:pic>
        <p:nvPicPr>
          <p:cNvPr id="8" name="內容版面配置區 3" descr="一張含有 螢幕擷取畫面, 電腦, 室內, 貨車 的圖片&#10;&#10;產生非常高可信度的描述"/>
          <p:cNvPicPr>
            <a:picLocks noChangeAspect="1"/>
          </p:cNvPicPr>
          <p:nvPr/>
        </p:nvPicPr>
        <p:blipFill rotWithShape="1">
          <a:blip r:embed="rId4"/>
          <a:srcRect l="550" r="15553" b="-3"/>
          <a:stretch/>
        </p:blipFill>
        <p:spPr>
          <a:xfrm>
            <a:off x="7058045" y="2919954"/>
            <a:ext cx="4156946" cy="26385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4611297" cy="1752599"/>
          </a:xfrm>
        </p:spPr>
        <p:txBody>
          <a:bodyPr>
            <a:normAutofit/>
          </a:bodyPr>
          <a:lstStyle/>
          <a:p>
            <a:r>
              <a:rPr lang="zh-TW" altLang="en-US" dirty="0"/>
              <a:t>複製課程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4611297" cy="3124201"/>
          </a:xfrm>
        </p:spPr>
        <p:txBody>
          <a:bodyPr>
            <a:normAutofit/>
          </a:bodyPr>
          <a:lstStyle/>
          <a:p>
            <a:r>
              <a:rPr lang="zh-TW" altLang="en-US" dirty="0"/>
              <a:t>資源再利用</a:t>
            </a:r>
            <a:endParaRPr lang="en-US" altLang="zh-TW" dirty="0"/>
          </a:p>
          <a:p>
            <a:r>
              <a:rPr lang="zh-TW" altLang="en-US" dirty="0"/>
              <a:t>可以設定開課時間，系統自動順延日期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0287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5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US" altLang="zh-TW">
                <a:solidFill>
                  <a:srgbClr val="FFFFFF"/>
                </a:solidFill>
              </a:rPr>
              <a:t>Learning by Doing</a:t>
            </a:r>
            <a:endParaRPr lang="zh-TW" altLang="en-US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3052995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80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 rotWithShape="1">
            <a:blip r:embed="rId3">
              <a:duotone>
                <a:schemeClr val="bg2">
                  <a:shade val="76000"/>
                  <a:satMod val="180000"/>
                </a:schemeClr>
                <a:schemeClr val="bg2">
                  <a:tint val="80000"/>
                  <a:satMod val="120000"/>
                  <a:lumMod val="180000"/>
                </a:schemeClr>
              </a:duotone>
            </a:blip>
            <a:stretch/>
          </a:blipFill>
          <a:ln>
            <a:noFill/>
          </a:ln>
          <a:effectLst/>
        </p:spPr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DE831112-FBC4-43D2-9D35-A250B9B5DFE6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30" name="Freeform 6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1" name="Freeform 7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2" name="Freeform 9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33" name="Freeform 10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4" name="Freeform 11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5" name="Freeform 12">
              <a:extLst/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1" name="Rounded Rectangle 9">
            <a:extLst>
              <a:ext uri="{FF2B5EF4-FFF2-40B4-BE49-F238E27FC236}">
                <a16:creationId xmlns:a16="http://schemas.microsoft.com/office/drawing/2014/main" xmlns="" id="{8DB0897F-25FA-4FE4-B099-16A36EC229D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718560" y="609600"/>
            <a:ext cx="7833360" cy="3633216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圖片 9" descr="一張含有 螢幕擷取畫面 的圖片&#10;&#10;產生非常高可信度的描述">
            <a:extLst>
              <a:ext uri="{FF2B5EF4-FFF2-40B4-BE49-F238E27FC236}">
                <a16:creationId xmlns:a16="http://schemas.microsoft.com/office/drawing/2014/main" xmlns="" id="{EBBB5355-5449-4130-9D85-CA796E44C3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66" y="975360"/>
            <a:ext cx="1657921" cy="2947416"/>
          </a:xfrm>
          <a:prstGeom prst="rect">
            <a:avLst/>
          </a:prstGeom>
        </p:spPr>
      </p:pic>
      <p:pic>
        <p:nvPicPr>
          <p:cNvPr id="6" name="圖片 5" descr="一張含有 螢幕擷取畫面 的圖片&#10;&#10;產生非常高可信度的描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406" y="975360"/>
            <a:ext cx="1657921" cy="2947416"/>
          </a:xfrm>
          <a:prstGeom prst="rect">
            <a:avLst/>
          </a:prstGeom>
          <a:ln w="53975">
            <a:noFill/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883" y="975360"/>
            <a:ext cx="1657921" cy="2947416"/>
          </a:xfrm>
          <a:prstGeom prst="rect">
            <a:avLst/>
          </a:prstGeom>
          <a:ln w="53975">
            <a:noFill/>
          </a:ln>
        </p:spPr>
      </p:pic>
      <p:pic>
        <p:nvPicPr>
          <p:cNvPr id="5" name="圖片 4" descr="一張含有 電子用品, iPod 的圖片&#10;&#10;描述是以高可信度產生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584" y="975360"/>
            <a:ext cx="1657921" cy="2947416"/>
          </a:xfrm>
          <a:prstGeom prst="rect">
            <a:avLst/>
          </a:prstGeom>
          <a:ln w="53975">
            <a:noFill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67843" y="4690533"/>
            <a:ext cx="7535180" cy="7704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zh-TW" altLang="en-US" sz="4800"/>
              <a:t>點名功能</a:t>
            </a:r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xmlns="" id="{AC0CB21A-0793-433C-A32D-03EFC3415205}"/>
              </a:ext>
            </a:extLst>
          </p:cNvPr>
          <p:cNvSpPr/>
          <p:nvPr/>
        </p:nvSpPr>
        <p:spPr>
          <a:xfrm>
            <a:off x="4057656" y="3197297"/>
            <a:ext cx="396937" cy="408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橢圓 35">
            <a:extLst>
              <a:ext uri="{FF2B5EF4-FFF2-40B4-BE49-F238E27FC236}">
                <a16:creationId xmlns:a16="http://schemas.microsoft.com/office/drawing/2014/main" xmlns="" id="{14794023-EAF4-49DC-B83D-0A877D91A7FD}"/>
              </a:ext>
            </a:extLst>
          </p:cNvPr>
          <p:cNvSpPr/>
          <p:nvPr/>
        </p:nvSpPr>
        <p:spPr>
          <a:xfrm>
            <a:off x="6737026" y="1253043"/>
            <a:ext cx="828961" cy="408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76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7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8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9" name="Freeform 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4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內容版面配置區 3" descr="一張含有 螢幕擷取畫面, 室內, 電腦 的圖片&#10;&#10;描述是以高可信度產生"/>
          <p:cNvPicPr>
            <a:picLocks noChangeAspect="1"/>
          </p:cNvPicPr>
          <p:nvPr/>
        </p:nvPicPr>
        <p:blipFill rotWithShape="1">
          <a:blip r:embed="rId2"/>
          <a:srcRect l="5965" r="20985"/>
          <a:stretch/>
        </p:blipFill>
        <p:spPr>
          <a:xfrm>
            <a:off x="4941202" y="1011765"/>
            <a:ext cx="6237359" cy="45467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2812385" cy="1752599"/>
          </a:xfrm>
        </p:spPr>
        <p:txBody>
          <a:bodyPr>
            <a:normAutofit/>
          </a:bodyPr>
          <a:lstStyle/>
          <a:p>
            <a:r>
              <a:rPr lang="zh-TW" altLang="en-US" sz="3200"/>
              <a:t>暖身操</a:t>
            </a:r>
          </a:p>
        </p:txBody>
      </p:sp>
      <p:sp>
        <p:nvSpPr>
          <p:cNvPr id="11" name="Content Placeholder 7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>
            <a:normAutofit/>
          </a:bodyPr>
          <a:lstStyle/>
          <a:p>
            <a:r>
              <a:rPr lang="zh-TW" altLang="en-US" sz="1800"/>
              <a:t>讓我們一步一步完成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145088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4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 flipH="1">
            <a:off x="4062127" y="-15832"/>
            <a:ext cx="8129873" cy="6889518"/>
          </a:xfrm>
          <a:custGeom>
            <a:avLst/>
            <a:gdLst>
              <a:gd name="connsiteX0" fmla="*/ 0 w 8129873"/>
              <a:gd name="connsiteY0" fmla="*/ 0 h 6889518"/>
              <a:gd name="connsiteX1" fmla="*/ 0 w 8129873"/>
              <a:gd name="connsiteY1" fmla="*/ 6889518 h 6889518"/>
              <a:gd name="connsiteX2" fmla="*/ 6207942 w 8129873"/>
              <a:gd name="connsiteY2" fmla="*/ 6882299 h 6889518"/>
              <a:gd name="connsiteX3" fmla="*/ 8129873 w 8129873"/>
              <a:gd name="connsiteY3" fmla="*/ 5349831 h 6889518"/>
              <a:gd name="connsiteX4" fmla="*/ 7291674 w 8129873"/>
              <a:gd name="connsiteY4" fmla="*/ 7365 h 6889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9873" h="6889518">
                <a:moveTo>
                  <a:pt x="0" y="0"/>
                </a:moveTo>
                <a:lnTo>
                  <a:pt x="0" y="6889518"/>
                </a:lnTo>
                <a:lnTo>
                  <a:pt x="6207942" y="6882299"/>
                </a:lnTo>
                <a:lnTo>
                  <a:pt x="8129873" y="5349831"/>
                </a:lnTo>
                <a:lnTo>
                  <a:pt x="7291674" y="7365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2" name="Group 11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413893" y="0"/>
            <a:ext cx="2436813" cy="6858001"/>
            <a:chOff x="1320800" y="0"/>
            <a:chExt cx="2436813" cy="6858001"/>
          </a:xfrm>
        </p:grpSpPr>
        <p:sp>
          <p:nvSpPr>
            <p:cNvPr id="13" name="Freeform 6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/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2025" y="1072609"/>
            <a:ext cx="3041557" cy="4522647"/>
          </a:xfrm>
          <a:effectLst/>
        </p:spPr>
        <p:txBody>
          <a:bodyPr anchor="ctr">
            <a:normAutofit/>
          </a:bodyPr>
          <a:lstStyle/>
          <a:p>
            <a:pPr algn="l"/>
            <a:r>
              <a:rPr lang="en-US" altLang="zh-TW" sz="3200" dirty="0" err="1"/>
              <a:t>iCLass</a:t>
            </a:r>
            <a:r>
              <a:rPr lang="en-US" altLang="zh-TW" sz="3200" dirty="0"/>
              <a:t> 201 – </a:t>
            </a:r>
            <a:r>
              <a:rPr lang="zh-TW" altLang="en-US" sz="3200" dirty="0"/>
              <a:t>進階課程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49032" y="1072609"/>
            <a:ext cx="6652441" cy="4522647"/>
          </a:xfrm>
        </p:spPr>
        <p:txBody>
          <a:bodyPr anchor="ctr"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</a:rPr>
              <a:t>主題引導</a:t>
            </a:r>
            <a:endParaRPr lang="en-US" altLang="zh-TW" dirty="0">
              <a:solidFill>
                <a:schemeClr val="bg1"/>
              </a:solidFill>
            </a:endParaRPr>
          </a:p>
          <a:p>
            <a:pPr lvl="1"/>
            <a:r>
              <a:rPr lang="zh-TW" altLang="en-US" sz="2400" dirty="0">
                <a:solidFill>
                  <a:schemeClr val="bg1"/>
                </a:solidFill>
              </a:rPr>
              <a:t>學生管理</a:t>
            </a:r>
            <a:endParaRPr lang="en-US" altLang="zh-TW" sz="2400" dirty="0">
              <a:solidFill>
                <a:schemeClr val="bg1"/>
              </a:solidFill>
            </a:endParaRPr>
          </a:p>
          <a:p>
            <a:pPr lvl="1"/>
            <a:r>
              <a:rPr lang="zh-TW" altLang="en-US" sz="2400" dirty="0">
                <a:solidFill>
                  <a:schemeClr val="bg1"/>
                </a:solidFill>
              </a:rPr>
              <a:t>課程管理</a:t>
            </a:r>
          </a:p>
        </p:txBody>
      </p:sp>
    </p:spTree>
    <p:extLst>
      <p:ext uri="{BB962C8B-B14F-4D97-AF65-F5344CB8AC3E}">
        <p14:creationId xmlns:p14="http://schemas.microsoft.com/office/powerpoint/2010/main" val="28946850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33" y="1519455"/>
            <a:ext cx="6240990" cy="338573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57958B4-A5BA-4F75-BBED-B7305C3D4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en-US" altLang="zh-TW" sz="2400" dirty="0" err="1"/>
              <a:t>iClass</a:t>
            </a:r>
            <a:r>
              <a:rPr lang="en-US" altLang="zh-TW" sz="2400" dirty="0"/>
              <a:t> </a:t>
            </a:r>
            <a:r>
              <a:rPr lang="zh-TW" altLang="en-US" sz="2400" dirty="0"/>
              <a:t>服務團</a:t>
            </a:r>
            <a:r>
              <a:rPr lang="en-US" altLang="zh-TW" sz="2400" dirty="0"/>
              <a:t>Facebook</a:t>
            </a:r>
            <a:r>
              <a:rPr lang="zh-TW" altLang="en-US" sz="2400" dirty="0"/>
              <a:t>社團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en-US" sz="1600" dirty="0">
                <a:hlinkClick r:id="rId3"/>
              </a:rPr>
              <a:t>https://www.facebook.com/groups/491114321249484/</a:t>
            </a:r>
            <a:endParaRPr lang="en-US" sz="1600" dirty="0"/>
          </a:p>
          <a:p>
            <a:endParaRPr lang="en-US" sz="1600" dirty="0"/>
          </a:p>
          <a:p>
            <a:r>
              <a:rPr lang="zh-TW" altLang="en-US" sz="1600" dirty="0"/>
              <a:t>歡迎各位老師加入，我們定期分享</a:t>
            </a:r>
            <a:r>
              <a:rPr lang="en-US" altLang="zh-TW" sz="1600" dirty="0" err="1"/>
              <a:t>iClass</a:t>
            </a:r>
            <a:r>
              <a:rPr lang="zh-TW" altLang="en-US" sz="1600" dirty="0"/>
              <a:t>應用於課堂的文章，還有一些常會用的相關功能介紹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398200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討論時間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Q&amp;A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33523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TM03457496[[fn=視差]]</Template>
  <TotalTime>476</TotalTime>
  <Words>554</Words>
  <Application>Microsoft Office PowerPoint</Application>
  <PresentationFormat>寬螢幕</PresentationFormat>
  <Paragraphs>137</Paragraphs>
  <Slides>27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4" baseType="lpstr">
      <vt:lpstr>新細明體</vt:lpstr>
      <vt:lpstr>敺株?甇??擃?</vt:lpstr>
      <vt:lpstr>Arial</vt:lpstr>
      <vt:lpstr>Calibri</vt:lpstr>
      <vt:lpstr>Corbel</vt:lpstr>
      <vt:lpstr>Times New Roman</vt:lpstr>
      <vt:lpstr>視差</vt:lpstr>
      <vt:lpstr>iClass 101</vt:lpstr>
      <vt:lpstr>Brainstorm</vt:lpstr>
      <vt:lpstr>iClass</vt:lpstr>
      <vt:lpstr>IRS V.S. LMS</vt:lpstr>
      <vt:lpstr>應用時機</vt:lpstr>
      <vt:lpstr>水可載舟，亦能覆舟</vt:lpstr>
      <vt:lpstr>當IRS遇到手機</vt:lpstr>
      <vt:lpstr>iClass</vt:lpstr>
      <vt:lpstr>PowerPoint 簡報</vt:lpstr>
      <vt:lpstr>課堂工具箱</vt:lpstr>
      <vt:lpstr>公告</vt:lpstr>
      <vt:lpstr>支援各種裝置線上閱讀教材，直接觀看Word、Excel、PowerPoint、PDF 等教材內容</vt:lpstr>
      <vt:lpstr>隨時隨地，查看課程內容</vt:lpstr>
      <vt:lpstr>教學反饋、蒐集問題、隨堂測驗</vt:lpstr>
      <vt:lpstr>點名</vt:lpstr>
      <vt:lpstr>交作業、改作業、Rubric評分、討論交流</vt:lpstr>
      <vt:lpstr>Rubrics 評量指標</vt:lpstr>
      <vt:lpstr>成績管理</vt:lpstr>
      <vt:lpstr>數據分析</vt:lpstr>
      <vt:lpstr>備課</vt:lpstr>
      <vt:lpstr>複製課程</vt:lpstr>
      <vt:lpstr>Learning by Doing</vt:lpstr>
      <vt:lpstr>點名功能</vt:lpstr>
      <vt:lpstr>暖身操</vt:lpstr>
      <vt:lpstr>iCLass 201 – 進階課程</vt:lpstr>
      <vt:lpstr>iClass 服務團Facebook社團</vt:lpstr>
      <vt:lpstr>討論時間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課程及時互動系統</dc:title>
  <dc:creator>Hans chung</dc:creator>
  <cp:lastModifiedBy>TKU</cp:lastModifiedBy>
  <cp:revision>47</cp:revision>
  <dcterms:created xsi:type="dcterms:W3CDTF">2016-08-28T02:12:51Z</dcterms:created>
  <dcterms:modified xsi:type="dcterms:W3CDTF">2019-09-24T00:35:28Z</dcterms:modified>
</cp:coreProperties>
</file>