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autoCompressPictures="0">
  <p:sldMasterIdLst>
    <p:sldMasterId id="2147483852" r:id="rId1"/>
  </p:sldMasterIdLst>
  <p:notesMasterIdLst>
    <p:notesMasterId r:id="rId38"/>
  </p:notesMasterIdLst>
  <p:handoutMasterIdLst>
    <p:handoutMasterId r:id="rId39"/>
  </p:handout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2" r:id="rId11"/>
    <p:sldId id="260" r:id="rId12"/>
    <p:sldId id="271" r:id="rId13"/>
    <p:sldId id="273" r:id="rId14"/>
    <p:sldId id="270" r:id="rId15"/>
    <p:sldId id="26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274" r:id="rId24"/>
    <p:sldId id="275" r:id="rId25"/>
    <p:sldId id="276" r:id="rId26"/>
    <p:sldId id="278" r:id="rId27"/>
    <p:sldId id="279" r:id="rId28"/>
    <p:sldId id="280" r:id="rId29"/>
    <p:sldId id="281" r:id="rId30"/>
    <p:sldId id="284" r:id="rId31"/>
    <p:sldId id="287" r:id="rId32"/>
    <p:sldId id="283" r:id="rId33"/>
    <p:sldId id="285" r:id="rId34"/>
    <p:sldId id="297" r:id="rId35"/>
    <p:sldId id="268" r:id="rId36"/>
    <p:sldId id="269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C2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F3C5FA-4FC4-4270-B099-916C8238A586}" type="datetimeFigureOut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823A77-1096-4583-B354-5B717498AA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25324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5545A-FA11-4F84-858A-C97875F22D50}" type="datetimeFigureOut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AB511F-C3E4-4630-80E2-E156413E65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42841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AB511F-C3E4-4630-80E2-E156413E65E3}" type="slidenum">
              <a:rPr lang="zh-TW" altLang="en-US" smtClean="0"/>
              <a:t>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9270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7F73A-6C6A-4959-8991-758C058F43A8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233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EBB5-279F-423B-BBDB-EA86DEAAC7C3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44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E3C63-34A8-4D8F-BA5F-4C5F65A19611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690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5EA7-BC81-482F-B670-5D6E82F71783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92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51CE-68FC-4464-B56F-8697D7E28380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593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D3015-1801-4A85-97ED-0A96F1607BD0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9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C58C-D88B-4CAF-A48F-983A5D1631D5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905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CCA-3D78-44E1-B8F4-C3EE9874F194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281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50000"/>
              <a:lumOff val="5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AA9C-84A2-408E-AFFC-251E5802854C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117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C899-001B-414E-9FC5-EA647E6D7D47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39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4D3C4-A99B-445F-94CE-FAE32D86840E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505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fld id="{45B58E7D-FF6C-4159-AC58-027F013C22D0}" type="datetime1">
              <a:rPr lang="en-US" altLang="zh-TW" smtClean="0"/>
              <a:t>5/28/2020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2400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20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8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6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5VkZtmPh1vg?t=4m33s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3qVUf5DARVQ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iclass.tku.edu.tw/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microsoft.com/office/2007/relationships/hdphoto" Target="../media/hdphoto1.wdp"/><Relationship Id="rId7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7.png"/><Relationship Id="rId9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microsoft.com/office/2007/relationships/hdphoto" Target="../media/hdphoto1.wdp"/><Relationship Id="rId7" Type="http://schemas.openxmlformats.org/officeDocument/2006/relationships/image" Target="../media/image3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27.png"/><Relationship Id="rId9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emf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27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學習平台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導入工作坊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 anchor="b"/>
          <a:lstStyle/>
          <a:p>
            <a:pPr algn="r"/>
            <a:r>
              <a:rPr lang="zh-TW" altLang="en-US" dirty="0" smtClean="0"/>
              <a:t>數位語文研究中心 林盈蓁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4107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舊</a:t>
            </a:r>
            <a:r>
              <a:rPr lang="zh-TW" altLang="en-US" dirty="0" smtClean="0"/>
              <a:t>有教學環境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12155" y="863600"/>
            <a:ext cx="6828366" cy="5121275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335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需要改變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5009" y="4494294"/>
            <a:ext cx="3864634" cy="216815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878" y="415044"/>
            <a:ext cx="3508896" cy="263513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/>
          <a:srcRect l="-104" t="16830"/>
          <a:stretch/>
        </p:blipFill>
        <p:spPr>
          <a:xfrm>
            <a:off x="3561984" y="415044"/>
            <a:ext cx="3732998" cy="235187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1984" y="4567574"/>
            <a:ext cx="3719315" cy="2094871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8369" y="2601118"/>
            <a:ext cx="3651066" cy="2738300"/>
          </a:xfrm>
          <a:prstGeom prst="rect">
            <a:avLst/>
          </a:prstGeom>
        </p:spPr>
      </p:pic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943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</a:t>
            </a:r>
            <a:r>
              <a:rPr lang="zh-TW" altLang="en-US" dirty="0"/>
              <a:t>習</a:t>
            </a:r>
            <a:r>
              <a:rPr lang="zh-TW" altLang="en-US" dirty="0" smtClean="0"/>
              <a:t>平台也需要改變</a:t>
            </a:r>
            <a:endParaRPr lang="zh-TW" altLang="en-US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57700" y="649016"/>
            <a:ext cx="6049108" cy="5470708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63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時代改變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83239" y="863600"/>
            <a:ext cx="5086197" cy="5121275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38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學生的學習也改變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3563" y="769217"/>
            <a:ext cx="4000871" cy="267005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3563" y="3439271"/>
            <a:ext cx="4000871" cy="2628731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785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沒有手機</a:t>
            </a:r>
            <a:r>
              <a:rPr lang="en-US" altLang="zh-TW" dirty="0" smtClean="0"/>
              <a:t>=</a:t>
            </a:r>
            <a:r>
              <a:rPr lang="zh-TW" altLang="en-US" dirty="0" smtClean="0"/>
              <a:t>專心上課？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68738" y="987385"/>
            <a:ext cx="7315200" cy="4873705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4699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教學是否也需要改變？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29122" y="762048"/>
            <a:ext cx="7315200" cy="4064923"/>
          </a:xfrm>
          <a:prstGeom prst="rect">
            <a:avLst/>
          </a:prstGeom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4625600" y="5106838"/>
            <a:ext cx="5922244" cy="9804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/>
              <a:t>若無法讓手機從課堂上消失，何不讓它成為課堂上的助力？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982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水能覆舟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亦能載舟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/>
          <a:srcRect l="6264" t="40323" r="51597" b="20700"/>
          <a:stretch/>
        </p:blipFill>
        <p:spPr>
          <a:xfrm>
            <a:off x="4628789" y="2906189"/>
            <a:ext cx="2299527" cy="347275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l="25565" t="4330" r="25704" b="65998"/>
          <a:stretch/>
        </p:blipFill>
        <p:spPr>
          <a:xfrm>
            <a:off x="4628789" y="469911"/>
            <a:ext cx="2299527" cy="2286001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/>
          <a:srcRect l="51078" t="33889" r="6144" b="5797"/>
          <a:stretch/>
        </p:blipFill>
        <p:spPr>
          <a:xfrm>
            <a:off x="8026292" y="469911"/>
            <a:ext cx="2566946" cy="5909034"/>
          </a:xfrm>
          <a:prstGeom prst="rect">
            <a:avLst/>
          </a:prstGeom>
        </p:spPr>
      </p:pic>
      <p:sp>
        <p:nvSpPr>
          <p:cNvPr id="10" name="標題 1"/>
          <p:cNvSpPr txBox="1">
            <a:spLocks/>
          </p:cNvSpPr>
          <p:nvPr/>
        </p:nvSpPr>
        <p:spPr>
          <a:xfrm>
            <a:off x="6793477" y="1123837"/>
            <a:ext cx="647011" cy="1508680"/>
          </a:xfrm>
          <a:prstGeom prst="rect">
            <a:avLst/>
          </a:prstGeom>
        </p:spPr>
        <p:txBody>
          <a:bodyPr vert="eaVert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400" dirty="0" smtClean="0"/>
              <a:t>隨堂測</a:t>
            </a:r>
            <a:endParaRPr lang="zh-TW" altLang="en-US" sz="2400" dirty="0"/>
          </a:p>
        </p:txBody>
      </p:sp>
      <p:sp>
        <p:nvSpPr>
          <p:cNvPr id="11" name="標題 1"/>
          <p:cNvSpPr txBox="1">
            <a:spLocks/>
          </p:cNvSpPr>
          <p:nvPr/>
        </p:nvSpPr>
        <p:spPr>
          <a:xfrm>
            <a:off x="6793476" y="4134456"/>
            <a:ext cx="647011" cy="1508680"/>
          </a:xfrm>
          <a:prstGeom prst="rect">
            <a:avLst/>
          </a:prstGeom>
        </p:spPr>
        <p:txBody>
          <a:bodyPr vert="eaVert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400" dirty="0" smtClean="0"/>
              <a:t>雷達點名</a:t>
            </a:r>
            <a:endParaRPr lang="zh-TW" altLang="en-US" sz="2400" dirty="0"/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10499401" y="2670087"/>
            <a:ext cx="647011" cy="1508680"/>
          </a:xfrm>
          <a:prstGeom prst="rect">
            <a:avLst/>
          </a:prstGeom>
        </p:spPr>
        <p:txBody>
          <a:bodyPr vert="eaVert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400" dirty="0" smtClean="0"/>
              <a:t>教學回饋</a:t>
            </a:r>
            <a:endParaRPr lang="zh-TW" altLang="en-US" sz="24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97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800" y="741871"/>
            <a:ext cx="7119668" cy="533975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一起踏出改變的第一步吧！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064800" y="5495025"/>
            <a:ext cx="7119668" cy="586597"/>
          </a:xfrm>
        </p:spPr>
        <p:txBody>
          <a:bodyPr/>
          <a:lstStyle/>
          <a:p>
            <a:r>
              <a:rPr lang="en-US" altLang="zh-TW" dirty="0">
                <a:hlinkClick r:id="rId3"/>
              </a:rPr>
              <a:t>https://</a:t>
            </a:r>
            <a:r>
              <a:rPr lang="en-US" altLang="zh-TW" dirty="0" smtClean="0">
                <a:hlinkClick r:id="rId3"/>
              </a:rPr>
              <a:t>youtu.be/5VkZtmPh1vg?t=4m33s</a:t>
            </a:r>
            <a:endParaRPr lang="en-US" altLang="zh-TW" dirty="0" smtClean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72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600" y="1123837"/>
            <a:ext cx="3236685" cy="4601183"/>
          </a:xfrm>
        </p:spPr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學習平台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02540" y="863600"/>
            <a:ext cx="5247596" cy="5121275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08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3qVUf5DARVQ"/>
          <p:cNvPicPr>
            <a:picLocks noGrp="1" noRot="1" noChangeAspect="1"/>
          </p:cNvPicPr>
          <p:nvPr>
            <p:ph idx="4294967295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93925" y="0"/>
            <a:ext cx="10730908" cy="6858000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571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99" y="419761"/>
            <a:ext cx="12188301" cy="612384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755777" y="5134088"/>
            <a:ext cx="1695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查看學習分析</a:t>
            </a:r>
          </a:p>
          <a:p>
            <a:r>
              <a:rPr lang="zh-TW" altLang="en-US" dirty="0"/>
              <a:t>出缺點名</a:t>
            </a:r>
          </a:p>
          <a:p>
            <a:r>
              <a:rPr lang="zh-TW" altLang="en-US" dirty="0"/>
              <a:t>批改作業</a:t>
            </a:r>
          </a:p>
          <a:p>
            <a:r>
              <a:rPr lang="zh-TW" altLang="en-US" dirty="0"/>
              <a:t>成績管理</a:t>
            </a:r>
          </a:p>
        </p:txBody>
      </p:sp>
      <p:sp>
        <p:nvSpPr>
          <p:cNvPr id="7" name="矩形: 圓角 6"/>
          <p:cNvSpPr/>
          <p:nvPr/>
        </p:nvSpPr>
        <p:spPr>
          <a:xfrm>
            <a:off x="1743723" y="4529562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管理</a:t>
            </a:r>
          </a:p>
        </p:txBody>
      </p:sp>
      <p:sp>
        <p:nvSpPr>
          <p:cNvPr id="8" name="矩形: 圓角 7"/>
          <p:cNvSpPr/>
          <p:nvPr/>
        </p:nvSpPr>
        <p:spPr>
          <a:xfrm>
            <a:off x="1872079" y="1357154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提醒</a:t>
            </a:r>
          </a:p>
        </p:txBody>
      </p:sp>
      <p:sp>
        <p:nvSpPr>
          <p:cNvPr id="9" name="矩形: 圓角 8"/>
          <p:cNvSpPr/>
          <p:nvPr/>
        </p:nvSpPr>
        <p:spPr>
          <a:xfrm>
            <a:off x="6372687" y="1210793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學習</a:t>
            </a:r>
          </a:p>
        </p:txBody>
      </p:sp>
      <p:sp>
        <p:nvSpPr>
          <p:cNvPr id="10" name="矩形: 圓角 9"/>
          <p:cNvSpPr/>
          <p:nvPr/>
        </p:nvSpPr>
        <p:spPr>
          <a:xfrm>
            <a:off x="9559030" y="2281353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互動</a:t>
            </a:r>
          </a:p>
        </p:txBody>
      </p:sp>
      <p:sp>
        <p:nvSpPr>
          <p:cNvPr id="11" name="矩形 10"/>
          <p:cNvSpPr/>
          <p:nvPr/>
        </p:nvSpPr>
        <p:spPr>
          <a:xfrm>
            <a:off x="2910766" y="1882398"/>
            <a:ext cx="15151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通知公告</a:t>
            </a:r>
          </a:p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學習進度</a:t>
            </a:r>
          </a:p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任務提醒</a:t>
            </a:r>
            <a:endParaRPr lang="zh-TW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7612231" y="1681189"/>
            <a:ext cx="17459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查看學習資料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觀看微課影片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繳交作業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隨堂測驗</a:t>
            </a:r>
            <a:endParaRPr lang="zh-TW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0597717" y="2881518"/>
            <a:ext cx="16482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教學反饋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課程答疑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分組互動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討論交流</a:t>
            </a: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358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869268" y="465826"/>
            <a:ext cx="7207049" cy="593497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線上</a:t>
            </a:r>
            <a:r>
              <a:rPr lang="en-US" altLang="zh-TW" dirty="0" smtClean="0"/>
              <a:t>+</a:t>
            </a:r>
            <a:r>
              <a:rPr lang="zh-TW" altLang="en-US" dirty="0" smtClean="0"/>
              <a:t>實體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=</a:t>
            </a:r>
            <a:r>
              <a:rPr lang="zh-TW" altLang="en-US" dirty="0" smtClean="0"/>
              <a:t>混成式學習</a:t>
            </a:r>
            <a:endParaRPr lang="zh-TW" altLang="en-US" dirty="0"/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050" name="Picture 2" descr="ãé·éé»åãçåçæå°çµæ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241" y="608888"/>
            <a:ext cx="6817254" cy="5631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734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6712" y="331448"/>
            <a:ext cx="6036621" cy="5889386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登入平</a:t>
            </a:r>
            <a:r>
              <a:rPr lang="zh-TW" altLang="en-US" dirty="0"/>
              <a:t>台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46712" y="6220834"/>
            <a:ext cx="7315200" cy="609601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hlinkClick r:id="rId3"/>
              </a:rPr>
              <a:t>http://iclass.tku.edu.tw</a:t>
            </a:r>
            <a:r>
              <a:rPr lang="en-US" altLang="zh-TW" sz="3200" dirty="0" smtClean="0">
                <a:hlinkClick r:id="rId3"/>
              </a:rPr>
              <a:t>/</a:t>
            </a:r>
            <a:endParaRPr lang="en-US" altLang="zh-TW" sz="3200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20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390" y="-1"/>
            <a:ext cx="8578677" cy="687680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818390" y="0"/>
            <a:ext cx="2245610" cy="355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7626523" y="0"/>
            <a:ext cx="2770544" cy="3555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02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047" y="428"/>
            <a:ext cx="10361905" cy="685714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66799" y="1896534"/>
            <a:ext cx="1473201" cy="19642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93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047" y="-4334"/>
            <a:ext cx="10361905" cy="686666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49866" y="3979334"/>
            <a:ext cx="1473201" cy="19642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8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518" y="16934"/>
            <a:ext cx="9767215" cy="687224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22518" y="829733"/>
            <a:ext cx="1029615" cy="59266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3383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518" y="16934"/>
            <a:ext cx="9767215" cy="687224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644918" y="812800"/>
            <a:ext cx="8175482" cy="38777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8158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21458" t="11924" r="19375" b="10769"/>
          <a:stretch/>
        </p:blipFill>
        <p:spPr>
          <a:xfrm>
            <a:off x="1222518" y="0"/>
            <a:ext cx="9753600" cy="690307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22518" y="3809999"/>
            <a:ext cx="1029615" cy="3429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2632218" y="1657349"/>
            <a:ext cx="1029615" cy="3429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8560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843" y="0"/>
            <a:ext cx="9375458" cy="685591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406843" y="4229099"/>
            <a:ext cx="1029615" cy="3429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2768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64" y="0"/>
            <a:ext cx="12169536" cy="6879902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1389291" y="1065124"/>
            <a:ext cx="9474454" cy="51997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808436" y="3260465"/>
            <a:ext cx="588938" cy="545101"/>
          </a:xfrm>
          <a:prstGeom prst="rect">
            <a:avLst/>
          </a:prstGeom>
        </p:spPr>
      </p:pic>
      <p:pic>
        <p:nvPicPr>
          <p:cNvPr id="3074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41" r="29012" b="71744"/>
          <a:stretch/>
        </p:blipFill>
        <p:spPr bwMode="auto">
          <a:xfrm>
            <a:off x="1589194" y="1443560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21" t="38014" r="27832" b="33730"/>
          <a:stretch/>
        </p:blipFill>
        <p:spPr bwMode="auto">
          <a:xfrm>
            <a:off x="3486344" y="1443563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1" r="55752" b="71744"/>
          <a:stretch/>
        </p:blipFill>
        <p:spPr bwMode="auto">
          <a:xfrm>
            <a:off x="7284263" y="1443562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60" t="72572" r="24293" b="-828"/>
          <a:stretch/>
        </p:blipFill>
        <p:spPr bwMode="auto">
          <a:xfrm>
            <a:off x="9179479" y="1443561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98" t="38420" r="55555" b="33324"/>
          <a:stretch/>
        </p:blipFill>
        <p:spPr bwMode="auto">
          <a:xfrm>
            <a:off x="4141080" y="3793627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90" t="1017" r="79543" b="70727"/>
          <a:stretch/>
        </p:blipFill>
        <p:spPr bwMode="auto">
          <a:xfrm>
            <a:off x="5393015" y="1413588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13" t="72368" r="-1660" b="-624"/>
          <a:stretch/>
        </p:blipFill>
        <p:spPr bwMode="auto">
          <a:xfrm>
            <a:off x="6562539" y="3729546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1806292" y="3214823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材</a:t>
            </a:r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3730518" y="3270359"/>
            <a:ext cx="588938" cy="545101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5570583" y="3255361"/>
            <a:ext cx="588938" cy="545101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7501361" y="3255361"/>
            <a:ext cx="588938" cy="545101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9396577" y="3218557"/>
            <a:ext cx="588938" cy="545101"/>
          </a:xfrm>
          <a:prstGeom prst="rect">
            <a:avLst/>
          </a:prstGeom>
        </p:spPr>
      </p:pic>
      <p:pic>
        <p:nvPicPr>
          <p:cNvPr id="25" name="圖片 24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349854" y="5383959"/>
            <a:ext cx="588938" cy="545101"/>
          </a:xfrm>
          <a:prstGeom prst="rect">
            <a:avLst/>
          </a:prstGeom>
        </p:spPr>
      </p:pic>
      <p:pic>
        <p:nvPicPr>
          <p:cNvPr id="26" name="圖片 25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6894815" y="5383960"/>
            <a:ext cx="588938" cy="545101"/>
          </a:xfrm>
          <a:prstGeom prst="rect">
            <a:avLst/>
          </a:prstGeom>
        </p:spPr>
      </p:pic>
      <p:sp>
        <p:nvSpPr>
          <p:cNvPr id="14" name="文字方塊 13"/>
          <p:cNvSpPr txBox="1"/>
          <p:nvPr/>
        </p:nvSpPr>
        <p:spPr>
          <a:xfrm>
            <a:off x="3703278" y="3208855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視頻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5575856" y="3208855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7501361" y="3208855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小考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9396577" y="3178883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點名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4326088" y="533202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績</a:t>
            </a:r>
          </a:p>
        </p:txBody>
      </p:sp>
      <p:sp>
        <p:nvSpPr>
          <p:cNvPr id="24" name="文字方塊 23"/>
          <p:cNvSpPr txBox="1"/>
          <p:nvPr/>
        </p:nvSpPr>
        <p:spPr>
          <a:xfrm>
            <a:off x="6846031" y="533202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公告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659597" y="1619231"/>
            <a:ext cx="738664" cy="380422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基本功夫練的</a:t>
            </a:r>
            <a:r>
              <a:rPr lang="zh-TW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好</a:t>
            </a:r>
          </a:p>
        </p:txBody>
      </p:sp>
      <p:sp>
        <p:nvSpPr>
          <p:cNvPr id="28" name="文字方塊 27"/>
          <p:cNvSpPr txBox="1"/>
          <p:nvPr/>
        </p:nvSpPr>
        <p:spPr>
          <a:xfrm>
            <a:off x="10863745" y="1490333"/>
            <a:ext cx="738664" cy="380422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活化教學沒</a:t>
            </a:r>
            <a:r>
              <a:rPr lang="zh-TW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煩惱</a:t>
            </a:r>
          </a:p>
        </p:txBody>
      </p:sp>
      <p:sp>
        <p:nvSpPr>
          <p:cNvPr id="29" name="文字方塊 28"/>
          <p:cNvSpPr txBox="1"/>
          <p:nvPr/>
        </p:nvSpPr>
        <p:spPr>
          <a:xfrm>
            <a:off x="3558681" y="386435"/>
            <a:ext cx="5112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教視作小點，成功！</a:t>
            </a:r>
            <a:endParaRPr lang="zh-TW" altLang="en-US" sz="36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25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869434"/>
            <a:ext cx="12225866" cy="199254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 rot="16200000">
            <a:off x="5503569" y="575385"/>
            <a:ext cx="1625600" cy="106009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242931" y="5050645"/>
            <a:ext cx="10136269" cy="1769207"/>
          </a:xfrm>
        </p:spPr>
        <p:txBody>
          <a:bodyPr vert="horz">
            <a:normAutofit/>
          </a:bodyPr>
          <a:lstStyle/>
          <a:p>
            <a:r>
              <a:rPr lang="zh-TW" altLang="en-US" sz="3200" dirty="0">
                <a:solidFill>
                  <a:schemeClr val="bg1"/>
                </a:solidFill>
              </a:rPr>
              <a:t>各課程的教材依科目、主題或周次分層放置，佈置課程章節時即可直接以資源庫連結檔案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13286" y="5445415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55415" y="5215463"/>
            <a:ext cx="677108" cy="141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材</a:t>
            </a: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5"/>
          <a:srcRect l="17708" t="17692" r="1042" b="25001"/>
          <a:stretch/>
        </p:blipFill>
        <p:spPr>
          <a:xfrm>
            <a:off x="1232508" y="210445"/>
            <a:ext cx="6720357" cy="2567521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415" y="226168"/>
            <a:ext cx="1517894" cy="1954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3" name="畫布 6"/>
          <p:cNvGrpSpPr/>
          <p:nvPr/>
        </p:nvGrpSpPr>
        <p:grpSpPr>
          <a:xfrm>
            <a:off x="5260854" y="1838615"/>
            <a:ext cx="6779330" cy="3606800"/>
            <a:chOff x="0" y="0"/>
            <a:chExt cx="5607685" cy="2719705"/>
          </a:xfrm>
        </p:grpSpPr>
        <p:sp>
          <p:nvSpPr>
            <p:cNvPr id="14" name="矩形 13"/>
            <p:cNvSpPr/>
            <p:nvPr/>
          </p:nvSpPr>
          <p:spPr>
            <a:xfrm>
              <a:off x="0" y="0"/>
              <a:ext cx="5274310" cy="2719705"/>
            </a:xfrm>
            <a:prstGeom prst="rect">
              <a:avLst/>
            </a:prstGeom>
          </p:spPr>
        </p:sp>
        <p:pic>
          <p:nvPicPr>
            <p:cNvPr id="15" name="圖片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0" y="35999"/>
              <a:ext cx="1582125" cy="1532511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6" name="圖片 15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689051" y="36000"/>
              <a:ext cx="1480555" cy="2487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7" name="圖片 16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279269" y="35999"/>
              <a:ext cx="2328416" cy="214641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9" name="圓角矩形 18"/>
            <p:cNvSpPr/>
            <p:nvPr/>
          </p:nvSpPr>
          <p:spPr>
            <a:xfrm>
              <a:off x="38100" y="1237125"/>
              <a:ext cx="1369281" cy="276225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0" name="圓角矩形 19"/>
            <p:cNvSpPr/>
            <p:nvPr/>
          </p:nvSpPr>
          <p:spPr>
            <a:xfrm>
              <a:off x="1704975" y="922800"/>
              <a:ext cx="1308570" cy="276225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1" name="向左箭號 20"/>
            <p:cNvSpPr/>
            <p:nvPr/>
          </p:nvSpPr>
          <p:spPr>
            <a:xfrm rot="8956078">
              <a:off x="1444633" y="1072706"/>
              <a:ext cx="210525" cy="190500"/>
            </a:xfrm>
            <a:prstGeom prst="leftArrow">
              <a:avLst/>
            </a:prstGeom>
            <a:solidFill>
              <a:srgbClr val="FF9999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3339548" y="79962"/>
              <a:ext cx="2178657" cy="2078603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3" name="向左箭號 22"/>
            <p:cNvSpPr/>
            <p:nvPr/>
          </p:nvSpPr>
          <p:spPr>
            <a:xfrm rot="10800000">
              <a:off x="3050798" y="969340"/>
              <a:ext cx="210525" cy="190500"/>
            </a:xfrm>
            <a:prstGeom prst="leftArrow">
              <a:avLst/>
            </a:prstGeom>
            <a:solidFill>
              <a:srgbClr val="FF9999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</p:grp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42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-1701800" y="1701800"/>
            <a:ext cx="6857999" cy="3454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72533" y="736600"/>
            <a:ext cx="2709334" cy="574886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2533" y="1189426"/>
            <a:ext cx="2709334" cy="5012266"/>
          </a:xfrm>
        </p:spPr>
        <p:txBody>
          <a:bodyPr vert="horz">
            <a:normAutofit/>
          </a:bodyPr>
          <a:lstStyle/>
          <a:p>
            <a:pPr>
              <a:lnSpc>
                <a:spcPct val="100000"/>
              </a:lnSpc>
            </a:pPr>
            <a:r>
              <a:rPr lang="zh-TW" altLang="en-US" sz="2500" dirty="0">
                <a:solidFill>
                  <a:schemeClr val="bg1"/>
                </a:solidFill>
              </a:rPr>
              <a:t>支援各種裝置線上閱讀</a:t>
            </a:r>
            <a:r>
              <a:rPr lang="zh-TW" altLang="en-US" sz="2500" dirty="0" smtClean="0">
                <a:solidFill>
                  <a:schemeClr val="bg1"/>
                </a:solidFill>
              </a:rPr>
              <a:t>教材</a:t>
            </a:r>
            <a:endParaRPr lang="en-US" altLang="zh-TW" sz="2500" dirty="0" smtClean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</a:pPr>
            <a:r>
              <a:rPr lang="zh-TW" altLang="en-US" sz="2500" dirty="0">
                <a:solidFill>
                  <a:schemeClr val="bg1"/>
                </a:solidFill>
              </a:rPr>
              <a:t>可</a:t>
            </a:r>
            <a:r>
              <a:rPr lang="zh-TW" altLang="en-US" sz="2500" dirty="0" smtClean="0">
                <a:solidFill>
                  <a:schemeClr val="bg1"/>
                </a:solidFill>
              </a:rPr>
              <a:t>直接</a:t>
            </a:r>
            <a:r>
              <a:rPr lang="zh-TW" altLang="en-US" sz="2500" dirty="0">
                <a:solidFill>
                  <a:schemeClr val="bg1"/>
                </a:solidFill>
              </a:rPr>
              <a:t>觀看</a:t>
            </a:r>
            <a:r>
              <a:rPr lang="en-US" altLang="zh-TW" sz="2500" dirty="0">
                <a:solidFill>
                  <a:schemeClr val="bg1"/>
                </a:solidFill>
              </a:rPr>
              <a:t>Word</a:t>
            </a:r>
            <a:r>
              <a:rPr lang="zh-TW" altLang="en-US" sz="2500" dirty="0">
                <a:solidFill>
                  <a:schemeClr val="bg1"/>
                </a:solidFill>
              </a:rPr>
              <a:t>、</a:t>
            </a:r>
            <a:r>
              <a:rPr lang="en-US" altLang="zh-TW" sz="2500" dirty="0">
                <a:solidFill>
                  <a:schemeClr val="bg1"/>
                </a:solidFill>
              </a:rPr>
              <a:t>Excel</a:t>
            </a:r>
            <a:r>
              <a:rPr lang="zh-TW" altLang="en-US" sz="2500" dirty="0">
                <a:solidFill>
                  <a:schemeClr val="bg1"/>
                </a:solidFill>
              </a:rPr>
              <a:t>、</a:t>
            </a:r>
            <a:r>
              <a:rPr lang="en-US" altLang="zh-TW" sz="2500" dirty="0">
                <a:solidFill>
                  <a:schemeClr val="bg1"/>
                </a:solidFill>
              </a:rPr>
              <a:t>PowerPoint</a:t>
            </a:r>
            <a:r>
              <a:rPr lang="zh-TW" altLang="en-US" sz="2500" dirty="0">
                <a:solidFill>
                  <a:schemeClr val="bg1"/>
                </a:solidFill>
              </a:rPr>
              <a:t>、</a:t>
            </a:r>
            <a:r>
              <a:rPr lang="en-US" altLang="zh-TW" sz="2500" dirty="0">
                <a:solidFill>
                  <a:schemeClr val="bg1"/>
                </a:solidFill>
              </a:rPr>
              <a:t>PDF </a:t>
            </a:r>
            <a:r>
              <a:rPr lang="zh-TW" altLang="en-US" sz="2500" dirty="0" smtClean="0">
                <a:solidFill>
                  <a:schemeClr val="bg1"/>
                </a:solidFill>
              </a:rPr>
              <a:t>等檔案格式內容</a:t>
            </a:r>
            <a:endParaRPr lang="zh-TW" altLang="en-US" sz="25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189762" y="197467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87618" y="151825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材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4186" y="1005544"/>
            <a:ext cx="6214054" cy="3371122"/>
          </a:xfrm>
          <a:prstGeom prst="rect">
            <a:avLst/>
          </a:prstGeom>
        </p:spPr>
      </p:pic>
      <p:pic>
        <p:nvPicPr>
          <p:cNvPr id="9" name="內容版面配置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242" y="2422669"/>
            <a:ext cx="2196772" cy="3907993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8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869434"/>
            <a:ext cx="12225866" cy="199254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 rot="16200000">
            <a:off x="5503569" y="575385"/>
            <a:ext cx="1625600" cy="106009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242931" y="5050645"/>
            <a:ext cx="10136269" cy="1769207"/>
          </a:xfrm>
        </p:spPr>
        <p:txBody>
          <a:bodyPr vert="horz">
            <a:normAutofit/>
          </a:bodyPr>
          <a:lstStyle/>
          <a:p>
            <a:r>
              <a:rPr lang="zh-TW" altLang="en-US" sz="3200" dirty="0" smtClean="0">
                <a:solidFill>
                  <a:schemeClr val="bg1"/>
                </a:solidFill>
              </a:rPr>
              <a:t>支援多種視頻</a:t>
            </a:r>
            <a:r>
              <a:rPr lang="zh-TW" altLang="en-US" sz="3200" dirty="0">
                <a:solidFill>
                  <a:schemeClr val="bg1"/>
                </a:solidFill>
              </a:rPr>
              <a:t>、音訊上傳格式</a:t>
            </a:r>
            <a:r>
              <a:rPr lang="en-US" altLang="zh-TW" sz="3200" dirty="0">
                <a:solidFill>
                  <a:schemeClr val="bg1"/>
                </a:solidFill>
              </a:rPr>
              <a:t>( mp4</a:t>
            </a:r>
            <a:r>
              <a:rPr lang="zh-TW" altLang="en-US" sz="3200" dirty="0">
                <a:solidFill>
                  <a:schemeClr val="bg1"/>
                </a:solidFill>
              </a:rPr>
              <a:t>，</a:t>
            </a:r>
            <a:r>
              <a:rPr lang="en-US" altLang="zh-TW" sz="3200" dirty="0" err="1">
                <a:solidFill>
                  <a:schemeClr val="bg1"/>
                </a:solidFill>
              </a:rPr>
              <a:t>avi</a:t>
            </a:r>
            <a:r>
              <a:rPr lang="zh-TW" altLang="en-US" sz="3200" dirty="0">
                <a:solidFill>
                  <a:schemeClr val="bg1"/>
                </a:solidFill>
              </a:rPr>
              <a:t>，</a:t>
            </a:r>
            <a:r>
              <a:rPr lang="en-US" altLang="zh-TW" sz="3200" dirty="0" err="1">
                <a:solidFill>
                  <a:schemeClr val="bg1"/>
                </a:solidFill>
              </a:rPr>
              <a:t>rmvb</a:t>
            </a:r>
            <a:r>
              <a:rPr lang="zh-TW" altLang="en-US" sz="3200" dirty="0">
                <a:solidFill>
                  <a:schemeClr val="bg1"/>
                </a:solidFill>
              </a:rPr>
              <a:t>等</a:t>
            </a:r>
            <a:r>
              <a:rPr lang="en-US" altLang="zh-TW" sz="3200" dirty="0" smtClean="0">
                <a:solidFill>
                  <a:schemeClr val="bg1"/>
                </a:solidFill>
              </a:rPr>
              <a:t>)</a:t>
            </a:r>
            <a:endParaRPr lang="en-US" altLang="zh-TW" sz="3200" dirty="0">
              <a:solidFill>
                <a:schemeClr val="bg1"/>
              </a:solidFill>
            </a:endParaRPr>
          </a:p>
          <a:p>
            <a:r>
              <a:rPr lang="zh-TW" altLang="en-US" sz="3200" dirty="0">
                <a:solidFill>
                  <a:schemeClr val="bg1"/>
                </a:solidFill>
              </a:rPr>
              <a:t>自動編碼轉出各種不同載具皆可觀看的</a:t>
            </a:r>
            <a:r>
              <a:rPr lang="zh-TW" altLang="en-US" sz="3200" dirty="0" smtClean="0">
                <a:solidFill>
                  <a:schemeClr val="bg1"/>
                </a:solidFill>
              </a:rPr>
              <a:t>影片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13286" y="5445415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55415" y="5215463"/>
            <a:ext cx="677108" cy="141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視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頻</a:t>
            </a:r>
          </a:p>
        </p:txBody>
      </p:sp>
      <p:pic>
        <p:nvPicPr>
          <p:cNvPr id="26" name="図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185" y="125886"/>
            <a:ext cx="5736092" cy="4646732"/>
          </a:xfrm>
          <a:prstGeom prst="rect">
            <a:avLst/>
          </a:prstGeom>
        </p:spPr>
      </p:pic>
      <p:pic>
        <p:nvPicPr>
          <p:cNvPr id="27" name="図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494" y="1165723"/>
            <a:ext cx="2536792" cy="3606895"/>
          </a:xfrm>
          <a:prstGeom prst="rect">
            <a:avLst/>
          </a:prstGeom>
        </p:spPr>
      </p:pic>
      <p:pic>
        <p:nvPicPr>
          <p:cNvPr id="28" name="図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844" y="1861438"/>
            <a:ext cx="1429124" cy="2911180"/>
          </a:xfrm>
          <a:prstGeom prst="rect">
            <a:avLst/>
          </a:prstGeom>
        </p:spPr>
      </p:pic>
      <p:pic>
        <p:nvPicPr>
          <p:cNvPr id="24" name="圖片 23"/>
          <p:cNvPicPr/>
          <p:nvPr/>
        </p:nvPicPr>
        <p:blipFill>
          <a:blip r:embed="rId8"/>
          <a:stretch>
            <a:fillRect/>
          </a:stretch>
        </p:blipFill>
        <p:spPr>
          <a:xfrm>
            <a:off x="3429000" y="339045"/>
            <a:ext cx="5029200" cy="2893004"/>
          </a:xfrm>
          <a:prstGeom prst="rect">
            <a:avLst/>
          </a:prstGeom>
        </p:spPr>
      </p:pic>
      <p:pic>
        <p:nvPicPr>
          <p:cNvPr id="25" name="圖片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558" y="2178020"/>
            <a:ext cx="1195696" cy="2278015"/>
          </a:xfrm>
          <a:prstGeom prst="rect">
            <a:avLst/>
          </a:prstGeom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37"/>
          <a:stretch/>
        </p:blipFill>
        <p:spPr>
          <a:xfrm>
            <a:off x="9155829" y="1484646"/>
            <a:ext cx="2174122" cy="2947654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23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-1701800" y="1701800"/>
            <a:ext cx="6857999" cy="3454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72533" y="744142"/>
            <a:ext cx="2709334" cy="574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2533" y="1189426"/>
            <a:ext cx="2709334" cy="5012266"/>
          </a:xfrm>
        </p:spPr>
        <p:txBody>
          <a:bodyPr vert="horz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在的</a:t>
            </a:r>
            <a:r>
              <a:rPr lang="zh-TW" altLang="en-US" sz="3200" dirty="0">
                <a:solidFill>
                  <a:schemeClr val="bg1"/>
                </a:solidFill>
              </a:rPr>
              <a:t>影音檔案中插入試題</a:t>
            </a:r>
            <a:r>
              <a:rPr lang="zh-TW" altLang="en-US" sz="3200" dirty="0" smtClean="0">
                <a:solidFill>
                  <a:schemeClr val="bg1"/>
                </a:solidFill>
              </a:rPr>
              <a:t>，影片</a:t>
            </a:r>
            <a:r>
              <a:rPr lang="zh-TW" altLang="en-US" sz="3200" dirty="0">
                <a:solidFill>
                  <a:schemeClr val="bg1"/>
                </a:solidFill>
              </a:rPr>
              <a:t>就成為互動</a:t>
            </a:r>
            <a:r>
              <a:rPr lang="zh-TW" altLang="en-US" sz="3200" dirty="0" smtClean="0">
                <a:solidFill>
                  <a:schemeClr val="bg1"/>
                </a:solidFill>
              </a:rPr>
              <a:t>教材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影片</a:t>
            </a:r>
            <a:r>
              <a:rPr lang="zh-TW" altLang="en-US" sz="3200" dirty="0">
                <a:solidFill>
                  <a:schemeClr val="bg1"/>
                </a:solidFill>
              </a:rPr>
              <a:t>播放到所設定的節點時，就會彈出題目，學生必須回答完題目後才可以繼續觀看</a:t>
            </a:r>
            <a:r>
              <a:rPr lang="zh-TW" altLang="en-US" sz="3200" dirty="0" smtClean="0">
                <a:solidFill>
                  <a:schemeClr val="bg1"/>
                </a:solidFill>
              </a:rPr>
              <a:t>影片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平台</a:t>
            </a:r>
            <a:r>
              <a:rPr lang="zh-TW" altLang="en-US" sz="3200" dirty="0">
                <a:solidFill>
                  <a:schemeClr val="bg1"/>
                </a:solidFill>
              </a:rPr>
              <a:t>也會紀錄學生回答的</a:t>
            </a:r>
            <a:r>
              <a:rPr lang="zh-TW" altLang="en-US" sz="3200" dirty="0" smtClean="0">
                <a:solidFill>
                  <a:schemeClr val="bg1"/>
                </a:solidFill>
              </a:rPr>
              <a:t>狀況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189762" y="205009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87618" y="15936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視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頻</a:t>
            </a:r>
          </a:p>
        </p:txBody>
      </p:sp>
      <p:pic>
        <p:nvPicPr>
          <p:cNvPr id="11" name="圖片 10"/>
          <p:cNvPicPr/>
          <p:nvPr/>
        </p:nvPicPr>
        <p:blipFill>
          <a:blip r:embed="rId5"/>
          <a:stretch>
            <a:fillRect/>
          </a:stretch>
        </p:blipFill>
        <p:spPr>
          <a:xfrm>
            <a:off x="3707320" y="1069757"/>
            <a:ext cx="8357680" cy="4718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37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869434"/>
            <a:ext cx="12225866" cy="199254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 rot="16200000">
            <a:off x="5503569" y="575385"/>
            <a:ext cx="1625600" cy="106009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242931" y="5050645"/>
            <a:ext cx="10136269" cy="1769207"/>
          </a:xfrm>
        </p:spPr>
        <p:txBody>
          <a:bodyPr vert="horz">
            <a:normAutofit/>
          </a:bodyPr>
          <a:lstStyle/>
          <a:p>
            <a:r>
              <a:rPr lang="zh-TW" altLang="en-US" sz="3200" dirty="0">
                <a:solidFill>
                  <a:schemeClr val="bg1"/>
                </a:solidFill>
              </a:rPr>
              <a:t>條列式的作業說明，可協助學生聚焦完成</a:t>
            </a:r>
            <a:r>
              <a:rPr lang="zh-TW" altLang="en-US" sz="3200" dirty="0" smtClean="0">
                <a:solidFill>
                  <a:schemeClr val="bg1"/>
                </a:solidFill>
              </a:rPr>
              <a:t>任務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>
                <a:solidFill>
                  <a:schemeClr val="bg1"/>
                </a:solidFill>
              </a:rPr>
              <a:t>老師可依照學生繳交</a:t>
            </a:r>
            <a:r>
              <a:rPr lang="zh-TW" altLang="en-US" sz="3200" dirty="0" smtClean="0">
                <a:solidFill>
                  <a:schemeClr val="bg1"/>
                </a:solidFill>
              </a:rPr>
              <a:t>情況進行</a:t>
            </a:r>
            <a:r>
              <a:rPr lang="zh-TW" altLang="en-US" sz="3200" dirty="0">
                <a:solidFill>
                  <a:schemeClr val="bg1"/>
                </a:solidFill>
              </a:rPr>
              <a:t>作業的催繳、補繳及重</a:t>
            </a:r>
            <a:r>
              <a:rPr lang="zh-TW" altLang="en-US" sz="3200" dirty="0" smtClean="0">
                <a:solidFill>
                  <a:schemeClr val="bg1"/>
                </a:solidFill>
              </a:rPr>
              <a:t>繳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13286" y="5445415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55415" y="5215463"/>
            <a:ext cx="677108" cy="141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3" name="圖片 12"/>
          <p:cNvPicPr/>
          <p:nvPr/>
        </p:nvPicPr>
        <p:blipFill>
          <a:blip r:embed="rId5"/>
          <a:stretch>
            <a:fillRect/>
          </a:stretch>
        </p:blipFill>
        <p:spPr>
          <a:xfrm>
            <a:off x="2554907" y="246831"/>
            <a:ext cx="6035203" cy="4381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74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-1701800" y="1701800"/>
            <a:ext cx="6857999" cy="3454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72533" y="744142"/>
            <a:ext cx="2709334" cy="574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2533" y="750111"/>
            <a:ext cx="2709334" cy="5735356"/>
          </a:xfrm>
        </p:spPr>
        <p:txBody>
          <a:bodyPr vert="horz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作業可設定為</a:t>
            </a:r>
            <a:r>
              <a:rPr lang="zh-TW" altLang="en-US" sz="3200" dirty="0">
                <a:solidFill>
                  <a:schemeClr val="bg1"/>
                </a:solidFill>
              </a:rPr>
              <a:t>教師</a:t>
            </a:r>
            <a:r>
              <a:rPr lang="zh-TW" altLang="en-US" sz="3200" dirty="0" smtClean="0">
                <a:solidFill>
                  <a:schemeClr val="bg1"/>
                </a:solidFill>
              </a:rPr>
              <a:t>評閱</a:t>
            </a:r>
            <a:r>
              <a:rPr lang="zh-TW" altLang="en-US" sz="3200" dirty="0">
                <a:solidFill>
                  <a:schemeClr val="bg1"/>
                </a:solidFill>
              </a:rPr>
              <a:t>及</a:t>
            </a:r>
            <a:r>
              <a:rPr lang="zh-TW" altLang="en-US" sz="3200" dirty="0" smtClean="0">
                <a:solidFill>
                  <a:schemeClr val="bg1"/>
                </a:solidFill>
              </a:rPr>
              <a:t>學生</a:t>
            </a:r>
            <a:r>
              <a:rPr lang="zh-TW" altLang="en-US" sz="3200" dirty="0">
                <a:solidFill>
                  <a:schemeClr val="bg1"/>
                </a:solidFill>
              </a:rPr>
              <a:t>互</a:t>
            </a:r>
            <a:r>
              <a:rPr lang="zh-TW" altLang="en-US" sz="3200" dirty="0" smtClean="0">
                <a:solidFill>
                  <a:schemeClr val="bg1"/>
                </a:solidFill>
              </a:rPr>
              <a:t>評，</a:t>
            </a:r>
            <a:r>
              <a:rPr lang="zh-TW" altLang="en-US" sz="3200" dirty="0">
                <a:solidFill>
                  <a:schemeClr val="bg1"/>
                </a:solidFill>
              </a:rPr>
              <a:t>分組作業則可設定組內互評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TW" sz="3200" dirty="0" smtClean="0">
                <a:solidFill>
                  <a:schemeClr val="bg1"/>
                </a:solidFill>
              </a:rPr>
              <a:t>Rubric</a:t>
            </a:r>
            <a:r>
              <a:rPr lang="zh-TW" altLang="en-US" sz="3200" dirty="0" smtClean="0">
                <a:solidFill>
                  <a:schemeClr val="bg1"/>
                </a:solidFill>
              </a:rPr>
              <a:t>幫助評分者更</a:t>
            </a:r>
            <a:r>
              <a:rPr lang="zh-TW" altLang="en-US" sz="3200" dirty="0">
                <a:solidFill>
                  <a:schemeClr val="bg1"/>
                </a:solidFill>
              </a:rPr>
              <a:t>客觀的給</a:t>
            </a:r>
            <a:r>
              <a:rPr lang="zh-TW" altLang="en-US" sz="3200" dirty="0" smtClean="0">
                <a:solidFill>
                  <a:schemeClr val="bg1"/>
                </a:solidFill>
              </a:rPr>
              <a:t>分，可</a:t>
            </a:r>
            <a:r>
              <a:rPr lang="zh-TW" altLang="en-US" sz="3200" dirty="0">
                <a:solidFill>
                  <a:schemeClr val="bg1"/>
                </a:solidFill>
              </a:rPr>
              <a:t>於作業繳交前提前</a:t>
            </a:r>
            <a:r>
              <a:rPr lang="zh-TW" altLang="en-US" sz="3200" dirty="0" smtClean="0">
                <a:solidFill>
                  <a:schemeClr val="bg1"/>
                </a:solidFill>
              </a:rPr>
              <a:t>公布，幫助學生了解作業</a:t>
            </a:r>
            <a:r>
              <a:rPr lang="zh-TW" altLang="en-US" sz="3200" dirty="0">
                <a:solidFill>
                  <a:schemeClr val="bg1"/>
                </a:solidFill>
              </a:rPr>
              <a:t>的評分重點</a:t>
            </a:r>
            <a:r>
              <a:rPr lang="zh-TW" altLang="en-US" sz="3200" dirty="0" smtClean="0">
                <a:solidFill>
                  <a:schemeClr val="bg1"/>
                </a:solidFill>
              </a:rPr>
              <a:t>為何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>
                <a:solidFill>
                  <a:schemeClr val="bg1"/>
                </a:solidFill>
              </a:rPr>
              <a:t>推薦優良作業</a:t>
            </a:r>
            <a:r>
              <a:rPr lang="zh-TW" altLang="en-US" sz="3200" dirty="0" smtClean="0">
                <a:solidFill>
                  <a:schemeClr val="bg1"/>
                </a:solidFill>
              </a:rPr>
              <a:t>，表揚優秀學生，同儕學習見賢思齊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189762" y="205009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87618" y="15936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</a:t>
            </a:r>
          </a:p>
        </p:txBody>
      </p:sp>
      <p:pic>
        <p:nvPicPr>
          <p:cNvPr id="8" name="圖片 7"/>
          <p:cNvPicPr/>
          <p:nvPr/>
        </p:nvPicPr>
        <p:blipFill>
          <a:blip r:embed="rId5"/>
          <a:stretch>
            <a:fillRect/>
          </a:stretch>
        </p:blipFill>
        <p:spPr>
          <a:xfrm>
            <a:off x="3664000" y="225702"/>
            <a:ext cx="8429506" cy="6406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96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869434"/>
            <a:ext cx="12225866" cy="199254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 rot="16200000">
            <a:off x="5503569" y="575385"/>
            <a:ext cx="1625600" cy="106009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242931" y="5050645"/>
            <a:ext cx="4329577" cy="1769207"/>
          </a:xfrm>
        </p:spPr>
        <p:txBody>
          <a:bodyPr vert="horz">
            <a:normAutofit/>
          </a:bodyPr>
          <a:lstStyle/>
          <a:p>
            <a:r>
              <a:rPr lang="zh-TW" altLang="en-US" sz="3200" dirty="0" smtClean="0">
                <a:solidFill>
                  <a:schemeClr val="bg1"/>
                </a:solidFill>
              </a:rPr>
              <a:t>自動批改，省時省力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 smtClean="0">
                <a:solidFill>
                  <a:schemeClr val="bg1"/>
                </a:solidFill>
              </a:rPr>
              <a:t>試卷題庫，重複利用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 smtClean="0">
                <a:solidFill>
                  <a:schemeClr val="bg1"/>
                </a:solidFill>
              </a:rPr>
              <a:t>試題多樣，時間彈性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13286" y="5445415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55415" y="5215463"/>
            <a:ext cx="677108" cy="141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小考</a:t>
            </a:r>
          </a:p>
        </p:txBody>
      </p:sp>
      <p:sp>
        <p:nvSpPr>
          <p:cNvPr id="8" name="內容版面配置區 2"/>
          <p:cNvSpPr txBox="1">
            <a:spLocks/>
          </p:cNvSpPr>
          <p:nvPr/>
        </p:nvSpPr>
        <p:spPr>
          <a:xfrm>
            <a:off x="6425321" y="4981100"/>
            <a:ext cx="4329577" cy="17692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20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8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6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dirty="0" smtClean="0">
                <a:solidFill>
                  <a:schemeClr val="bg1"/>
                </a:solidFill>
              </a:rPr>
              <a:t>多次作答，補救學習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 smtClean="0">
                <a:solidFill>
                  <a:schemeClr val="bg1"/>
                </a:solidFill>
              </a:rPr>
              <a:t>搭配教材，提升動機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>
                <a:solidFill>
                  <a:schemeClr val="bg1"/>
                </a:solidFill>
              </a:rPr>
              <a:t>答題統計，優化教學</a:t>
            </a:r>
          </a:p>
        </p:txBody>
      </p:sp>
      <p:pic>
        <p:nvPicPr>
          <p:cNvPr id="9" name="圖片 8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16" y="285498"/>
            <a:ext cx="2700606" cy="2361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圖片 10"/>
          <p:cNvPicPr/>
          <p:nvPr/>
        </p:nvPicPr>
        <p:blipFill>
          <a:blip r:embed="rId6"/>
          <a:stretch>
            <a:fillRect/>
          </a:stretch>
        </p:blipFill>
        <p:spPr>
          <a:xfrm>
            <a:off x="2718417" y="1811185"/>
            <a:ext cx="9152525" cy="25859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24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-1701800" y="1701800"/>
            <a:ext cx="6857999" cy="3454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72533" y="744142"/>
            <a:ext cx="2709334" cy="574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2533" y="750111"/>
            <a:ext cx="2709334" cy="5735356"/>
          </a:xfrm>
        </p:spPr>
        <p:txBody>
          <a:bodyPr vert="horz"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點名除了</a:t>
            </a:r>
            <a:r>
              <a:rPr lang="zh-TW" altLang="en-US" sz="3200" dirty="0">
                <a:solidFill>
                  <a:schemeClr val="bg1"/>
                </a:solidFill>
              </a:rPr>
              <a:t>出缺席外，還有遲到早退狀態可勾</a:t>
            </a:r>
            <a:r>
              <a:rPr lang="zh-TW" altLang="en-US" sz="3200" dirty="0" smtClean="0">
                <a:solidFill>
                  <a:schemeClr val="bg1"/>
                </a:solidFill>
              </a:rPr>
              <a:t>選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請假則</a:t>
            </a:r>
            <a:r>
              <a:rPr lang="zh-TW" altLang="en-US" sz="3200" dirty="0">
                <a:solidFill>
                  <a:schemeClr val="bg1"/>
                </a:solidFill>
              </a:rPr>
              <a:t>有事假、病假及公假狀態可供登記</a:t>
            </a:r>
            <a:r>
              <a:rPr lang="zh-TW" altLang="en-US" sz="3200" dirty="0" smtClean="0">
                <a:solidFill>
                  <a:schemeClr val="bg1"/>
                </a:solidFill>
              </a:rPr>
              <a:t>。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>
                <a:solidFill>
                  <a:schemeClr val="bg1"/>
                </a:solidFill>
              </a:rPr>
              <a:t>行動載</a:t>
            </a:r>
            <a:r>
              <a:rPr lang="zh-TW" altLang="en-US" sz="3200" dirty="0" smtClean="0">
                <a:solidFill>
                  <a:schemeClr val="bg1"/>
                </a:solidFill>
              </a:rPr>
              <a:t>具除手動點名外還能進行雷達點名及數字點名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以行動載具點名</a:t>
            </a:r>
            <a:r>
              <a:rPr lang="zh-TW" altLang="en-US" sz="3200" dirty="0">
                <a:solidFill>
                  <a:schemeClr val="bg1"/>
                </a:solidFill>
              </a:rPr>
              <a:t>結束且</a:t>
            </a:r>
            <a:r>
              <a:rPr lang="zh-TW" altLang="en-US" sz="3200" dirty="0" smtClean="0">
                <a:solidFill>
                  <a:schemeClr val="bg1"/>
                </a:solidFill>
              </a:rPr>
              <a:t>儲存後，老師應使用</a:t>
            </a:r>
            <a:r>
              <a:rPr lang="zh-TW" altLang="en-US" sz="3200" dirty="0">
                <a:solidFill>
                  <a:schemeClr val="bg1"/>
                </a:solidFill>
              </a:rPr>
              <a:t>網頁版</a:t>
            </a:r>
            <a:r>
              <a:rPr lang="en-US" altLang="zh-TW" sz="3200" dirty="0" err="1">
                <a:solidFill>
                  <a:schemeClr val="bg1"/>
                </a:solidFill>
              </a:rPr>
              <a:t>iClass</a:t>
            </a:r>
            <a:r>
              <a:rPr lang="zh-TW" altLang="en-US" sz="3200" dirty="0">
                <a:solidFill>
                  <a:schemeClr val="bg1"/>
                </a:solidFill>
              </a:rPr>
              <a:t>學習</a:t>
            </a:r>
            <a:r>
              <a:rPr lang="zh-TW" altLang="en-US" sz="3200" dirty="0" smtClean="0">
                <a:solidFill>
                  <a:schemeClr val="bg1"/>
                </a:solidFill>
              </a:rPr>
              <a:t>平台再次確認</a:t>
            </a:r>
            <a:r>
              <a:rPr lang="zh-TW" altLang="en-US" sz="3200" dirty="0">
                <a:solidFill>
                  <a:schemeClr val="bg1"/>
                </a:solidFill>
              </a:rPr>
              <a:t>點名結果。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189762" y="205009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87618" y="15936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點名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8426" y="451754"/>
            <a:ext cx="3389068" cy="5998354"/>
          </a:xfrm>
          <a:prstGeom prst="rect">
            <a:avLst/>
          </a:prstGeom>
        </p:spPr>
      </p:pic>
      <p:pic>
        <p:nvPicPr>
          <p:cNvPr id="11" name="圖片 10" descr="一張含有 螢幕擷取畫面 的圖片&#10;&#10;描述是以高可信度產生">
            <a:extLst>
              <a:ext uri="{FF2B5EF4-FFF2-40B4-BE49-F238E27FC236}">
                <a16:creationId xmlns:a16="http://schemas.microsoft.com/office/drawing/2014/main" xmlns="" id="{D6D3DBFC-D56A-45BE-B27E-E9DF2BE71E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798" y="451754"/>
            <a:ext cx="3372387" cy="5998353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29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-1701800" y="1701800"/>
            <a:ext cx="6857999" cy="3454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72533" y="744142"/>
            <a:ext cx="2709334" cy="574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2533" y="750111"/>
            <a:ext cx="2709334" cy="5735356"/>
          </a:xfrm>
        </p:spPr>
        <p:txBody>
          <a:bodyPr vert="horz"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zh-TW" altLang="en-US" sz="3200" dirty="0">
                <a:solidFill>
                  <a:schemeClr val="bg1"/>
                </a:solidFill>
              </a:rPr>
              <a:t>作業、考勤、分組學習表現納入成績考量</a:t>
            </a:r>
          </a:p>
          <a:p>
            <a:pPr>
              <a:lnSpc>
                <a:spcPct val="120000"/>
              </a:lnSpc>
            </a:pPr>
            <a:r>
              <a:rPr lang="zh-TW" altLang="en-US" sz="3200" dirty="0">
                <a:solidFill>
                  <a:schemeClr val="bg1"/>
                </a:solidFill>
              </a:rPr>
              <a:t>自動化成績統計</a:t>
            </a:r>
          </a:p>
          <a:p>
            <a:pPr>
              <a:lnSpc>
                <a:spcPct val="120000"/>
              </a:lnSpc>
            </a:pPr>
            <a:r>
              <a:rPr lang="zh-TW" altLang="en-US" sz="3200" dirty="0">
                <a:solidFill>
                  <a:schemeClr val="bg1"/>
                </a:solidFill>
              </a:rPr>
              <a:t>控制各</a:t>
            </a:r>
            <a:r>
              <a:rPr lang="zh-TW" altLang="en-US" sz="3200" dirty="0" smtClean="0">
                <a:solidFill>
                  <a:schemeClr val="bg1"/>
                </a:solidFill>
              </a:rPr>
              <a:t>次活動所</a:t>
            </a:r>
            <a:r>
              <a:rPr lang="zh-TW" altLang="en-US" sz="3200" dirty="0">
                <a:solidFill>
                  <a:schemeClr val="bg1"/>
                </a:solidFill>
              </a:rPr>
              <a:t>占總成績比重</a:t>
            </a:r>
          </a:p>
          <a:p>
            <a:pPr>
              <a:lnSpc>
                <a:spcPct val="120000"/>
              </a:lnSpc>
            </a:pPr>
            <a:r>
              <a:rPr lang="zh-TW" altLang="en-US" sz="3200" dirty="0">
                <a:solidFill>
                  <a:schemeClr val="bg1"/>
                </a:solidFill>
              </a:rPr>
              <a:t>多維度成績分析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189762" y="205009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87618" y="15936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成績</a:t>
            </a:r>
          </a:p>
        </p:txBody>
      </p:sp>
      <p:pic>
        <p:nvPicPr>
          <p:cNvPr id="9" name="內容版面配置區 5"/>
          <p:cNvPicPr>
            <a:picLocks noChangeAspect="1"/>
          </p:cNvPicPr>
          <p:nvPr/>
        </p:nvPicPr>
        <p:blipFill rotWithShape="1">
          <a:blip r:embed="rId5"/>
          <a:srcRect t="-198"/>
          <a:stretch/>
        </p:blipFill>
        <p:spPr>
          <a:xfrm>
            <a:off x="4295098" y="0"/>
            <a:ext cx="6942395" cy="69274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68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869434"/>
            <a:ext cx="12225866" cy="199254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 rot="16200000">
            <a:off x="5503569" y="575385"/>
            <a:ext cx="1625600" cy="106009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242931" y="5050645"/>
            <a:ext cx="10136269" cy="1769207"/>
          </a:xfrm>
        </p:spPr>
        <p:txBody>
          <a:bodyPr vert="horz">
            <a:normAutofit/>
          </a:bodyPr>
          <a:lstStyle/>
          <a:p>
            <a:r>
              <a:rPr lang="zh-TW" altLang="en-US" sz="3200" dirty="0">
                <a:solidFill>
                  <a:schemeClr val="bg1"/>
                </a:solidFill>
              </a:rPr>
              <a:t>快速</a:t>
            </a:r>
            <a:r>
              <a:rPr lang="zh-TW" altLang="en-US" sz="3200" dirty="0" smtClean="0">
                <a:solidFill>
                  <a:schemeClr val="bg1"/>
                </a:solidFill>
              </a:rPr>
              <a:t>通知或提醒學生課程重要事項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>
                <a:solidFill>
                  <a:schemeClr val="bg1"/>
                </a:solidFill>
              </a:rPr>
              <a:t>同步寄</a:t>
            </a:r>
            <a:r>
              <a:rPr lang="zh-TW" altLang="en-US" sz="3200" dirty="0" smtClean="0">
                <a:solidFill>
                  <a:schemeClr val="bg1"/>
                </a:solidFill>
              </a:rPr>
              <a:t>送</a:t>
            </a:r>
            <a:r>
              <a:rPr lang="en-US" altLang="zh-TW" sz="3200" dirty="0" smtClean="0">
                <a:solidFill>
                  <a:schemeClr val="bg1"/>
                </a:solidFill>
              </a:rPr>
              <a:t>email</a:t>
            </a:r>
            <a:r>
              <a:rPr lang="zh-TW" altLang="en-US" sz="3200" dirty="0" smtClean="0">
                <a:solidFill>
                  <a:schemeClr val="bg1"/>
                </a:solidFill>
              </a:rPr>
              <a:t>，重要訊息不漏接</a:t>
            </a:r>
            <a:endParaRPr lang="en-US" altLang="zh-TW" sz="3200" dirty="0">
              <a:solidFill>
                <a:schemeClr val="bg1"/>
              </a:solidFill>
            </a:endParaRPr>
          </a:p>
          <a:p>
            <a:r>
              <a:rPr lang="zh-TW" altLang="en-US" sz="3200" dirty="0" smtClean="0">
                <a:solidFill>
                  <a:schemeClr val="bg1"/>
                </a:solidFill>
              </a:rPr>
              <a:t>增加師生互動及課程參與感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13286" y="5445415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55415" y="5215463"/>
            <a:ext cx="677108" cy="141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公告</a:t>
            </a:r>
          </a:p>
        </p:txBody>
      </p:sp>
      <p:pic>
        <p:nvPicPr>
          <p:cNvPr id="8" name="內容版面配置區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131" y="-28318"/>
            <a:ext cx="2715153" cy="4848489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544" y="-14629"/>
            <a:ext cx="2715153" cy="4826939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209" y="-22486"/>
            <a:ext cx="2715153" cy="4826936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63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Learning by Doing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/>
              <a:t>請到</a:t>
            </a:r>
            <a:r>
              <a:rPr lang="en-US" altLang="zh-TW" sz="2800" dirty="0" err="1"/>
              <a:t>iClass</a:t>
            </a:r>
            <a:r>
              <a:rPr lang="zh-TW" altLang="en-US" sz="2800" dirty="0"/>
              <a:t>學習平台至您的課程內</a:t>
            </a:r>
          </a:p>
          <a:p>
            <a:pPr lvl="1"/>
            <a:r>
              <a:rPr lang="zh-TW" altLang="en-US" sz="2600" dirty="0" smtClean="0"/>
              <a:t>新增發佈開學歡迎「公告」</a:t>
            </a:r>
            <a:endParaRPr lang="en-US" altLang="zh-TW" sz="2600" dirty="0" smtClean="0"/>
          </a:p>
          <a:p>
            <a:pPr lvl="1"/>
            <a:r>
              <a:rPr lang="zh-TW" altLang="en-US" sz="2600" dirty="0" smtClean="0"/>
              <a:t>將</a:t>
            </a:r>
            <a:r>
              <a:rPr lang="zh-TW" altLang="en-US" sz="2600" dirty="0"/>
              <a:t>公告同時 </a:t>
            </a:r>
            <a:r>
              <a:rPr lang="en-US" altLang="zh-TW" sz="2600" dirty="0"/>
              <a:t>Email </a:t>
            </a:r>
            <a:r>
              <a:rPr lang="zh-TW" altLang="en-US" sz="2600" dirty="0" smtClean="0"/>
              <a:t>通知學生</a:t>
            </a:r>
            <a:endParaRPr lang="zh-TW" altLang="en-US" sz="26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6021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3683143"/>
          </a:xfrm>
        </p:spPr>
        <p:txBody>
          <a:bodyPr/>
          <a:lstStyle/>
          <a:p>
            <a:r>
              <a:rPr lang="zh-TW" altLang="en-US" dirty="0" smtClean="0"/>
              <a:t>下載</a:t>
            </a:r>
            <a:r>
              <a:rPr lang="en-US" altLang="zh-TW" dirty="0" smtClean="0"/>
              <a:t>APP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03135" y="4806980"/>
            <a:ext cx="7315200" cy="1836080"/>
          </a:xfrm>
        </p:spPr>
        <p:txBody>
          <a:bodyPr/>
          <a:lstStyle/>
          <a:p>
            <a:r>
              <a:rPr lang="zh-TW" altLang="en-US" dirty="0" smtClean="0"/>
              <a:t>方法</a:t>
            </a:r>
            <a:r>
              <a:rPr lang="en-US" altLang="zh-TW" dirty="0" smtClean="0"/>
              <a:t>1</a:t>
            </a:r>
            <a:r>
              <a:rPr lang="zh-TW" altLang="en-US" dirty="0" smtClean="0"/>
              <a:t>：掃描上方</a:t>
            </a:r>
            <a:r>
              <a:rPr lang="en-US" altLang="zh-TW" dirty="0" smtClean="0"/>
              <a:t>QR</a:t>
            </a:r>
            <a:r>
              <a:rPr lang="zh-TW" altLang="en-US" dirty="0" smtClean="0"/>
              <a:t>  </a:t>
            </a:r>
            <a:r>
              <a:rPr lang="en-US" altLang="zh-TW" dirty="0" smtClean="0"/>
              <a:t>Code</a:t>
            </a:r>
            <a:r>
              <a:rPr lang="zh-TW" altLang="en-US" dirty="0" smtClean="0"/>
              <a:t>下載</a:t>
            </a:r>
            <a:endParaRPr lang="en-US" altLang="zh-TW" dirty="0" smtClean="0"/>
          </a:p>
          <a:p>
            <a:r>
              <a:rPr lang="zh-TW" altLang="en-US" dirty="0"/>
              <a:t>方法</a:t>
            </a:r>
            <a:r>
              <a:rPr lang="en-US" altLang="zh-TW" dirty="0" smtClean="0"/>
              <a:t>2</a:t>
            </a:r>
            <a:r>
              <a:rPr lang="zh-TW" altLang="en-US" dirty="0" smtClean="0"/>
              <a:t>：於</a:t>
            </a:r>
            <a:r>
              <a:rPr lang="en-US" altLang="zh-TW" dirty="0" smtClean="0"/>
              <a:t>App Store</a:t>
            </a:r>
            <a:r>
              <a:rPr lang="zh-TW" altLang="en-US" dirty="0" smtClean="0"/>
              <a:t>或</a:t>
            </a:r>
            <a:r>
              <a:rPr lang="en-US" altLang="zh-TW" dirty="0" smtClean="0"/>
              <a:t>Google Play</a:t>
            </a:r>
            <a:r>
              <a:rPr lang="zh-TW" altLang="en-US" dirty="0" smtClean="0"/>
              <a:t>搜尋「</a:t>
            </a:r>
            <a:r>
              <a:rPr lang="en-US" altLang="zh-TW" dirty="0" err="1" smtClean="0"/>
              <a:t>TronClass</a:t>
            </a:r>
            <a:r>
              <a:rPr lang="zh-TW" altLang="en-US" dirty="0"/>
              <a:t>」</a:t>
            </a:r>
            <a:r>
              <a:rPr lang="zh-TW" altLang="en-US" dirty="0" smtClean="0"/>
              <a:t>下載</a:t>
            </a:r>
            <a:endParaRPr lang="zh-TW" altLang="en-US" dirty="0"/>
          </a:p>
        </p:txBody>
      </p:sp>
      <p:sp>
        <p:nvSpPr>
          <p:cNvPr id="7" name="AutoShape 2" descr="ãTronClass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028" name="Picture 4" descr="ãTronClassãçåçæå°çµæ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285067"/>
            <a:ext cx="1349373" cy="134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2668" y="1123837"/>
            <a:ext cx="3776133" cy="3776133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71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7633" y="0"/>
            <a:ext cx="13470182" cy="6855360"/>
          </a:xfrm>
          <a:prstGeom prst="rect">
            <a:avLst/>
          </a:prstGeom>
        </p:spPr>
      </p:pic>
      <p:sp>
        <p:nvSpPr>
          <p:cNvPr id="3" name="內容版面配置區 2"/>
          <p:cNvSpPr txBox="1">
            <a:spLocks/>
          </p:cNvSpPr>
          <p:nvPr/>
        </p:nvSpPr>
        <p:spPr>
          <a:xfrm>
            <a:off x="1001722" y="3260048"/>
            <a:ext cx="10136269" cy="17692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20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8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6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8" indent="0" algn="ctr">
              <a:buNone/>
            </a:pPr>
            <a:r>
              <a:rPr lang="en-US" altLang="zh-TW" sz="6000" b="1" dirty="0" smtClean="0">
                <a:solidFill>
                  <a:srgbClr val="002060"/>
                </a:solidFill>
              </a:rPr>
              <a:t>THANK</a:t>
            </a:r>
            <a:r>
              <a:rPr lang="zh-TW" altLang="en-US" sz="6000" b="1" dirty="0" smtClean="0">
                <a:solidFill>
                  <a:srgbClr val="002060"/>
                </a:solidFill>
              </a:rPr>
              <a:t>   </a:t>
            </a:r>
            <a:r>
              <a:rPr lang="en-US" altLang="zh-TW" sz="6000" b="1" dirty="0" smtClean="0">
                <a:solidFill>
                  <a:srgbClr val="002060"/>
                </a:solidFill>
              </a:rPr>
              <a:t>YOU</a:t>
            </a:r>
            <a:endParaRPr lang="zh-TW" altLang="en-US" sz="6000" b="1" dirty="0">
              <a:solidFill>
                <a:srgbClr val="002060"/>
              </a:solidFill>
            </a:endParaRPr>
          </a:p>
        </p:txBody>
      </p:sp>
      <p:sp>
        <p:nvSpPr>
          <p:cNvPr id="2" name="橢圓形圖說文字 1"/>
          <p:cNvSpPr/>
          <p:nvPr/>
        </p:nvSpPr>
        <p:spPr>
          <a:xfrm>
            <a:off x="1475117" y="1953542"/>
            <a:ext cx="2406770" cy="1889184"/>
          </a:xfrm>
          <a:prstGeom prst="wedgeEllipseCallout">
            <a:avLst>
              <a:gd name="adj1" fmla="val 45785"/>
              <a:gd name="adj2" fmla="val 46856"/>
            </a:avLst>
          </a:prstGeom>
          <a:ln w="38100">
            <a:solidFill>
              <a:schemeClr val="bg1">
                <a:lumMod val="85000"/>
                <a:lumOff val="1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1547797" y="2600648"/>
            <a:ext cx="2261409" cy="8368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20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8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6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8" indent="0" algn="ctr">
              <a:buNone/>
            </a:pPr>
            <a:r>
              <a:rPr lang="en-US" altLang="zh-TW" sz="6000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Q&amp;A</a:t>
            </a:r>
            <a:endParaRPr lang="zh-TW" altLang="en-US" sz="6000" b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線接點 6"/>
          <p:cNvCxnSpPr/>
          <p:nvPr/>
        </p:nvCxnSpPr>
        <p:spPr>
          <a:xfrm>
            <a:off x="-369277" y="6532685"/>
            <a:ext cx="12687300" cy="8792"/>
          </a:xfrm>
          <a:prstGeom prst="line">
            <a:avLst/>
          </a:prstGeom>
          <a:ln w="19050">
            <a:solidFill>
              <a:srgbClr val="35C2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02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框架">
  <a:themeElements>
    <a:clrScheme name="框架">
      <a:dk1>
        <a:sysClr val="windowText" lastClr="000000"/>
      </a:dk1>
      <a:lt1>
        <a:sysClr val="window" lastClr="FFFFFF"/>
      </a:lt1>
      <a:dk2>
        <a:srgbClr val="4A3F38"/>
      </a:dk2>
      <a:lt2>
        <a:srgbClr val="EEEDCB"/>
      </a:lt2>
      <a:accent1>
        <a:srgbClr val="818E9F"/>
      </a:accent1>
      <a:accent2>
        <a:srgbClr val="D26400"/>
      </a:accent2>
      <a:accent3>
        <a:srgbClr val="C3BA45"/>
      </a:accent3>
      <a:accent4>
        <a:srgbClr val="8A8552"/>
      </a:accent4>
      <a:accent5>
        <a:srgbClr val="F3B843"/>
      </a:accent5>
      <a:accent6>
        <a:srgbClr val="786C71"/>
      </a:accent6>
      <a:hlink>
        <a:srgbClr val="46A7CA"/>
      </a:hlink>
      <a:folHlink>
        <a:srgbClr val="B2B2B2"/>
      </a:folHlink>
    </a:clrScheme>
    <a:fontScheme name="框架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框架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9935E573-C197-41A8-BCA1-5D5F62C560B7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TM03457475[[fn=框架]]</Template>
  <TotalTime>594</TotalTime>
  <Words>612</Words>
  <Application>Microsoft Office PowerPoint</Application>
  <PresentationFormat>寬螢幕</PresentationFormat>
  <Paragraphs>134</Paragraphs>
  <Slides>36</Slides>
  <Notes>1</Notes>
  <HiddenSlides>0</HiddenSlides>
  <MMClips>1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36</vt:i4>
      </vt:variant>
    </vt:vector>
  </HeadingPairs>
  <TitlesOfParts>
    <vt:vector size="44" baseType="lpstr">
      <vt:lpstr>微軟正黑體</vt:lpstr>
      <vt:lpstr>新細明體</vt:lpstr>
      <vt:lpstr>敺株?甇??擃?</vt:lpstr>
      <vt:lpstr>標楷體</vt:lpstr>
      <vt:lpstr>Calibri</vt:lpstr>
      <vt:lpstr>Corbel</vt:lpstr>
      <vt:lpstr>Wingdings 2</vt:lpstr>
      <vt:lpstr>框架</vt:lpstr>
      <vt:lpstr>iClass學習平台 導入工作坊</vt:lpstr>
      <vt:lpstr>舊有教學環境</vt:lpstr>
      <vt:lpstr>需要改變</vt:lpstr>
      <vt:lpstr>學習平台也需要改變</vt:lpstr>
      <vt:lpstr>時代改變</vt:lpstr>
      <vt:lpstr>學生的學習也改變</vt:lpstr>
      <vt:lpstr>沒有手機=專心上課？</vt:lpstr>
      <vt:lpstr>教學是否也需要改變？</vt:lpstr>
      <vt:lpstr>水能覆舟 亦能載舟</vt:lpstr>
      <vt:lpstr>一起踏出改變的第一步吧！</vt:lpstr>
      <vt:lpstr>iClass學習平台</vt:lpstr>
      <vt:lpstr>PowerPoint 簡報</vt:lpstr>
      <vt:lpstr>PowerPoint 簡報</vt:lpstr>
      <vt:lpstr>線上+實體 =混成式學習</vt:lpstr>
      <vt:lpstr>登入平台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Learning by Doing</vt:lpstr>
      <vt:lpstr>下載APP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TKU</dc:creator>
  <cp:lastModifiedBy>TKU</cp:lastModifiedBy>
  <cp:revision>53</cp:revision>
  <dcterms:created xsi:type="dcterms:W3CDTF">2018-09-10T01:53:49Z</dcterms:created>
  <dcterms:modified xsi:type="dcterms:W3CDTF">2020-05-28T01:27:33Z</dcterms:modified>
</cp:coreProperties>
</file>