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77" r:id="rId3"/>
    <p:sldId id="260" r:id="rId4"/>
    <p:sldId id="282" r:id="rId5"/>
    <p:sldId id="281" r:id="rId6"/>
    <p:sldId id="280" r:id="rId7"/>
    <p:sldId id="283" r:id="rId8"/>
    <p:sldId id="285" r:id="rId9"/>
    <p:sldId id="286" r:id="rId10"/>
    <p:sldId id="287" r:id="rId11"/>
    <p:sldId id="284" r:id="rId12"/>
    <p:sldId id="261" r:id="rId13"/>
    <p:sldId id="289" r:id="rId14"/>
    <p:sldId id="290" r:id="rId15"/>
    <p:sldId id="296" r:id="rId16"/>
    <p:sldId id="291" r:id="rId17"/>
    <p:sldId id="292" r:id="rId18"/>
    <p:sldId id="297" r:id="rId19"/>
    <p:sldId id="293" r:id="rId20"/>
    <p:sldId id="294" r:id="rId21"/>
    <p:sldId id="295" r:id="rId22"/>
    <p:sldId id="300" r:id="rId23"/>
    <p:sldId id="301" r:id="rId24"/>
    <p:sldId id="302" r:id="rId25"/>
    <p:sldId id="303" r:id="rId26"/>
    <p:sldId id="304" r:id="rId27"/>
    <p:sldId id="298" r:id="rId28"/>
    <p:sldId id="299" r:id="rId29"/>
    <p:sldId id="305" r:id="rId30"/>
    <p:sldId id="306" r:id="rId31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9"/>
    <p:restoredTop sz="94541"/>
  </p:normalViewPr>
  <p:slideViewPr>
    <p:cSldViewPr snapToGrid="0">
      <p:cViewPr>
        <p:scale>
          <a:sx n="110" d="100"/>
          <a:sy n="110" d="100"/>
        </p:scale>
        <p:origin x="632" y="4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fld id="{C58E8D3C-FBF1-4539-9426-280357BE4821}" type="datetime1">
              <a:rPr lang="zh-CN" altLang="en-US"/>
              <a:pPr/>
              <a:t>2018/10/27</a:t>
            </a:fld>
            <a:endParaRPr lang="zh-CN" altLang="en-US" sz="1200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defTabSz="0" eaLnBrk="0" hangingPunct="0">
              <a:spcBef>
                <a:spcPct val="30000"/>
              </a:spcBef>
              <a:buFontTx/>
              <a:buNone/>
            </a:pPr>
            <a:r>
              <a:rPr lang="zh-CN" sz="1200"/>
              <a:t>单击此处编辑母版文本样式</a:t>
            </a:r>
          </a:p>
          <a:p>
            <a:pPr defTabSz="0" eaLnBrk="0" hangingPunct="0">
              <a:spcBef>
                <a:spcPct val="30000"/>
              </a:spcBef>
              <a:buFontTx/>
              <a:buNone/>
            </a:pPr>
            <a:r>
              <a:rPr lang="zh-CN" sz="1200"/>
              <a:t>第二级</a:t>
            </a:r>
          </a:p>
          <a:p>
            <a:pPr defTabSz="0" eaLnBrk="0" hangingPunct="0">
              <a:spcBef>
                <a:spcPct val="30000"/>
              </a:spcBef>
              <a:buFontTx/>
              <a:buNone/>
            </a:pPr>
            <a:r>
              <a:rPr lang="zh-CN" sz="1200"/>
              <a:t>第三级</a:t>
            </a:r>
          </a:p>
          <a:p>
            <a:pPr defTabSz="0" eaLnBrk="0" hangingPunct="0">
              <a:spcBef>
                <a:spcPct val="30000"/>
              </a:spcBef>
              <a:buFontTx/>
              <a:buNone/>
            </a:pPr>
            <a:r>
              <a:rPr lang="zh-CN" sz="1200"/>
              <a:t>第四级</a:t>
            </a:r>
          </a:p>
          <a:p>
            <a:pPr defTabSz="0" eaLnBrk="0" hangingPunct="0">
              <a:spcBef>
                <a:spcPct val="30000"/>
              </a:spcBef>
              <a:buFontTx/>
              <a:buNone/>
            </a:pPr>
            <a:r>
              <a:rPr lang="zh-CN" sz="120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CN" altLang="zh-CN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fld id="{51317A59-84F0-4DC7-B861-2C13A4C6A8E9}" type="slidenum">
              <a:rPr lang="zh-CN" altLang="en-US"/>
              <a:pPr/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52671238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kumimoji="1"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C58E8D3C-FBF1-4539-9426-280357BE4821}" type="datetime1">
              <a:rPr lang="zh-CN" altLang="en-US" smtClean="0"/>
              <a:pPr/>
              <a:t>2018/10/27</a:t>
            </a:fld>
            <a:endParaRPr lang="zh-CN" altLang="en-US" sz="120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317A59-84F0-4DC7-B861-2C13A4C6A8E9}" type="slidenum">
              <a:rPr lang="zh-CN" altLang="en-US" smtClean="0"/>
              <a:pPr/>
              <a:t>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67099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kumimoji="1"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C58E8D3C-FBF1-4539-9426-280357BE4821}" type="datetime1">
              <a:rPr lang="zh-CN" altLang="en-US" smtClean="0"/>
              <a:pPr/>
              <a:t>2018/10/27</a:t>
            </a:fld>
            <a:endParaRPr lang="zh-CN" altLang="en-US" sz="120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317A59-84F0-4DC7-B861-2C13A4C6A8E9}" type="slidenum">
              <a:rPr lang="zh-CN" altLang="en-US" smtClean="0"/>
              <a:pPr/>
              <a:t>27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391220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E23ABE-706A-49A6-B353-C9D9ED05DF06}" type="datetime1">
              <a:rPr lang="zh-CN" altLang="en-US"/>
              <a:pPr/>
              <a:t>2018/10/27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7715E1-30ED-49EE-A766-BD9E72A035E6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750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E23ABE-706A-49A6-B353-C9D9ED05DF06}" type="datetime1">
              <a:rPr lang="zh-CN" altLang="en-US"/>
              <a:pPr/>
              <a:t>2018/10/27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DA6AB9-8E1D-4342-8820-832AD9FF4FF5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0399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E23ABE-706A-49A6-B353-C9D9ED05DF06}" type="datetime1">
              <a:rPr lang="zh-CN" altLang="en-US"/>
              <a:pPr/>
              <a:t>2018/10/27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E6AE1C-AD9A-49E3-95B4-5378E6F86547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58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E23ABE-706A-49A6-B353-C9D9ED05DF06}" type="datetime1">
              <a:rPr lang="zh-CN" altLang="en-US"/>
              <a:pPr/>
              <a:t>2018/10/27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62867A-E915-4BCD-9AFF-60A21D4CBA9D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969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E23ABE-706A-49A6-B353-C9D9ED05DF06}" type="datetime1">
              <a:rPr lang="zh-CN" altLang="en-US"/>
              <a:pPr/>
              <a:t>2018/10/27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7A3C95-6164-4A13-AA2A-A85707C9D8BA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627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E23ABE-706A-49A6-B353-C9D9ED05DF06}" type="datetime1">
              <a:rPr lang="zh-CN" altLang="en-US"/>
              <a:pPr/>
              <a:t>2018/10/27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9B9108-2843-4034-8B60-5C6ACBAD577B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6770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E23ABE-706A-49A6-B353-C9D9ED05DF06}" type="datetime1">
              <a:rPr lang="zh-CN" altLang="en-US"/>
              <a:pPr/>
              <a:t>2018/10/27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7DB5B-FB8B-44C1-88C9-1818159C71FF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918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E23ABE-706A-49A6-B353-C9D9ED05DF06}" type="datetime1">
              <a:rPr lang="zh-CN" altLang="en-US"/>
              <a:pPr/>
              <a:t>2018/10/27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7C2D4C-6156-4E0D-B1A2-1696817121AD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295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E23ABE-706A-49A6-B353-C9D9ED05DF06}" type="datetime1">
              <a:rPr lang="zh-CN" altLang="en-US"/>
              <a:pPr/>
              <a:t>2018/10/27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46BC89-6504-4741-96FD-4E72EE418227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289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E23ABE-706A-49A6-B353-C9D9ED05DF06}" type="datetime1">
              <a:rPr lang="zh-CN" altLang="en-US"/>
              <a:pPr/>
              <a:t>2018/10/27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B06DDA-35A3-482C-A6F1-D7A32336AFED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373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E23ABE-706A-49A6-B353-C9D9ED05DF06}" type="datetime1">
              <a:rPr lang="zh-CN" altLang="en-US"/>
              <a:pPr/>
              <a:t>2018/10/27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FC68D7-7385-4E37-BC01-963E3BB1BA2F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9523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9AE23ABE-706A-49A6-B353-C9D9ED05DF06}" type="datetime1">
              <a:rPr lang="zh-CN" altLang="en-US"/>
              <a:pPr/>
              <a:t>2018/10/27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D1D0E2AE-8E83-40B9-9E80-E070E5DA10B2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834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B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 Light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9AE23ABE-706A-49A6-B353-C9D9ED05DF06}" type="datetime1">
              <a:rPr lang="zh-CN" altLang="en-US"/>
              <a:pPr/>
              <a:t>2018/10/27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911CA12E-BBE7-49CE-BAC7-6181B4F1AE8B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/>
  <p:txStyles>
    <p:titleStyle>
      <a:lvl1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 Light" charset="0"/>
        </a:defRPr>
      </a:lvl1pPr>
      <a:lvl2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宋体" pitchFamily="2" charset="-122"/>
          <a:sym typeface="Calibri Light" charset="0"/>
        </a:defRPr>
      </a:lvl2pPr>
      <a:lvl3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宋体" pitchFamily="2" charset="-122"/>
          <a:sym typeface="Calibri Light" charset="0"/>
        </a:defRPr>
      </a:lvl3pPr>
      <a:lvl4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宋体" pitchFamily="2" charset="-122"/>
          <a:sym typeface="Calibri Light" charset="0"/>
        </a:defRPr>
      </a:lvl4pPr>
      <a:lvl5pPr marL="9144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宋体" pitchFamily="2" charset="-122"/>
          <a:sym typeface="Calibri Light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宋体" pitchFamily="2" charset="-122"/>
          <a:sym typeface="Calibri Light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宋体" pitchFamily="2" charset="-122"/>
          <a:sym typeface="Calibri Light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宋体" pitchFamily="2" charset="-122"/>
          <a:sym typeface="Calibri Light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  <a:ea typeface="宋体" pitchFamily="2" charset="-122"/>
          <a:sym typeface="Calibri Light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jpeg"/><Relationship Id="rId3" Type="http://schemas.openxmlformats.org/officeDocument/2006/relationships/image" Target="../media/image2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3.jp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2"/>
          <p:cNvSpPr>
            <a:spLocks noChangeArrowheads="1"/>
          </p:cNvSpPr>
          <p:nvPr/>
        </p:nvSpPr>
        <p:spPr bwMode="auto">
          <a:xfrm>
            <a:off x="2594774" y="1952625"/>
            <a:ext cx="1878801" cy="2076592"/>
          </a:xfrm>
          <a:prstGeom prst="rect">
            <a:avLst/>
          </a:prstGeom>
          <a:solidFill>
            <a:srgbClr val="A07B6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5" name="矩形 55"/>
          <p:cNvSpPr>
            <a:spLocks noChangeArrowheads="1"/>
          </p:cNvSpPr>
          <p:nvPr/>
        </p:nvSpPr>
        <p:spPr bwMode="auto">
          <a:xfrm>
            <a:off x="4473575" y="1952625"/>
            <a:ext cx="1668463" cy="2055813"/>
          </a:xfrm>
          <a:prstGeom prst="rect">
            <a:avLst/>
          </a:prstGeom>
          <a:solidFill>
            <a:srgbClr val="FFDD6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6" name="矩形 56"/>
          <p:cNvSpPr>
            <a:spLocks noChangeArrowheads="1"/>
          </p:cNvSpPr>
          <p:nvPr/>
        </p:nvSpPr>
        <p:spPr bwMode="auto">
          <a:xfrm>
            <a:off x="6142038" y="1952625"/>
            <a:ext cx="1668462" cy="2055813"/>
          </a:xfrm>
          <a:prstGeom prst="rect">
            <a:avLst/>
          </a:prstGeom>
          <a:solidFill>
            <a:srgbClr val="F58D7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7" name="矩形 57"/>
          <p:cNvSpPr>
            <a:spLocks noChangeArrowheads="1"/>
          </p:cNvSpPr>
          <p:nvPr/>
        </p:nvSpPr>
        <p:spPr bwMode="auto">
          <a:xfrm rot="401252">
            <a:off x="7946422" y="2106793"/>
            <a:ext cx="1668463" cy="2009085"/>
          </a:xfrm>
          <a:prstGeom prst="rect">
            <a:avLst/>
          </a:prstGeom>
          <a:solidFill>
            <a:srgbClr val="A1BD7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78" name="文本框 58"/>
          <p:cNvSpPr>
            <a:spLocks noChangeArrowheads="1"/>
          </p:cNvSpPr>
          <p:nvPr/>
        </p:nvSpPr>
        <p:spPr bwMode="auto">
          <a:xfrm>
            <a:off x="2908092" y="2321441"/>
            <a:ext cx="681810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TW" altLang="en-US" sz="7200" b="1" dirty="0" smtClean="0">
                <a:solidFill>
                  <a:schemeClr val="accent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面試官選我選我</a:t>
            </a:r>
            <a:endParaRPr lang="zh-CN" altLang="en-US" sz="7200" b="1" dirty="0">
              <a:solidFill>
                <a:schemeClr val="accent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082" name="文本框 62"/>
          <p:cNvSpPr>
            <a:spLocks noChangeArrowheads="1"/>
          </p:cNvSpPr>
          <p:nvPr/>
        </p:nvSpPr>
        <p:spPr bwMode="auto">
          <a:xfrm>
            <a:off x="2829219" y="4221067"/>
            <a:ext cx="634019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sz="4000" b="1" dirty="0" smtClean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學姊實戰經驗不藏私分享篇</a:t>
            </a:r>
            <a:endParaRPr lang="zh-CN" altLang="en-US" sz="4000" b="1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083" name="文本框 63"/>
          <p:cNvSpPr>
            <a:spLocks noChangeArrowheads="1"/>
          </p:cNvSpPr>
          <p:nvPr/>
        </p:nvSpPr>
        <p:spPr bwMode="auto">
          <a:xfrm>
            <a:off x="4473575" y="5321895"/>
            <a:ext cx="30514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主講人：林書妤</a:t>
            </a:r>
            <a:endParaRPr lang="zh-CN" altLang="en-US" sz="3200" b="1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084" name="椭圆 8"/>
          <p:cNvSpPr>
            <a:spLocks noChangeArrowheads="1"/>
          </p:cNvSpPr>
          <p:nvPr/>
        </p:nvSpPr>
        <p:spPr bwMode="auto">
          <a:xfrm>
            <a:off x="8842662" y="1417866"/>
            <a:ext cx="157162" cy="157162"/>
          </a:xfrm>
          <a:prstGeom prst="ellipse">
            <a:avLst/>
          </a:prstGeom>
          <a:solidFill>
            <a:srgbClr val="A1BD7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85" name="任意多边形 9"/>
          <p:cNvSpPr>
            <a:spLocks noChangeArrowheads="1"/>
          </p:cNvSpPr>
          <p:nvPr/>
        </p:nvSpPr>
        <p:spPr bwMode="auto">
          <a:xfrm>
            <a:off x="8139113" y="1464192"/>
            <a:ext cx="1339850" cy="857250"/>
          </a:xfrm>
          <a:custGeom>
            <a:avLst/>
            <a:gdLst>
              <a:gd name="T0" fmla="*/ 0 w 1339850"/>
              <a:gd name="T1" fmla="*/ 698500 h 857250"/>
              <a:gd name="T2" fmla="*/ 762000 w 1339850"/>
              <a:gd name="T3" fmla="*/ 0 h 857250"/>
              <a:gd name="T4" fmla="*/ 838200 w 1339850"/>
              <a:gd name="T5" fmla="*/ 12700 h 857250"/>
              <a:gd name="T6" fmla="*/ 1339850 w 1339850"/>
              <a:gd name="T7" fmla="*/ 857250 h 857250"/>
              <a:gd name="T8" fmla="*/ 0 60000 65536"/>
              <a:gd name="T9" fmla="*/ 0 60000 65536"/>
              <a:gd name="T10" fmla="*/ 0 60000 65536"/>
              <a:gd name="T11" fmla="*/ 0 60000 65536"/>
              <a:gd name="T12" fmla="*/ 0 w 1339850"/>
              <a:gd name="T13" fmla="*/ 0 h 857250"/>
              <a:gd name="T14" fmla="*/ 1339850 w 1339850"/>
              <a:gd name="T15" fmla="*/ 857250 h 8572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339850" h="857250">
                <a:moveTo>
                  <a:pt x="0" y="698500"/>
                </a:moveTo>
                <a:lnTo>
                  <a:pt x="762000" y="0"/>
                </a:lnTo>
                <a:lnTo>
                  <a:pt x="838200" y="12700"/>
                </a:lnTo>
                <a:lnTo>
                  <a:pt x="1339850" y="857250"/>
                </a:lnTo>
              </a:path>
            </a:pathLst>
          </a:custGeom>
          <a:noFill/>
          <a:ln w="12700" cap="flat" cmpd="sng">
            <a:solidFill>
              <a:srgbClr val="A1BD7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53"/>
          <p:cNvSpPr>
            <a:spLocks noChangeArrowheads="1"/>
          </p:cNvSpPr>
          <p:nvPr/>
        </p:nvSpPr>
        <p:spPr bwMode="auto">
          <a:xfrm>
            <a:off x="0" y="314325"/>
            <a:ext cx="228600" cy="6858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4100" name="组合 56"/>
          <p:cNvGrpSpPr>
            <a:grpSpLocks/>
          </p:cNvGrpSpPr>
          <p:nvPr/>
        </p:nvGrpSpPr>
        <p:grpSpPr bwMode="auto">
          <a:xfrm>
            <a:off x="7281863" y="1517650"/>
            <a:ext cx="4801314" cy="730614"/>
            <a:chOff x="0" y="0"/>
            <a:chExt cx="4801875" cy="731334"/>
          </a:xfrm>
        </p:grpSpPr>
        <p:sp>
          <p:nvSpPr>
            <p:cNvPr id="4101" name="文本框 57"/>
            <p:cNvSpPr>
              <a:spLocks noChangeArrowheads="1"/>
            </p:cNvSpPr>
            <p:nvPr/>
          </p:nvSpPr>
          <p:spPr bwMode="auto">
            <a:xfrm>
              <a:off x="0" y="361638"/>
              <a:ext cx="4801875" cy="3696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TW" altLang="en-US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我不特別，希望以自身經歷幫助親愛的學弟妹</a:t>
              </a:r>
            </a:p>
          </p:txBody>
        </p:sp>
        <p:sp>
          <p:nvSpPr>
            <p:cNvPr id="4102" name="文本框 58"/>
            <p:cNvSpPr>
              <a:spLocks noChangeArrowheads="1"/>
            </p:cNvSpPr>
            <p:nvPr/>
          </p:nvSpPr>
          <p:spPr bwMode="auto">
            <a:xfrm>
              <a:off x="0" y="0"/>
              <a:ext cx="2031562" cy="462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TW" altLang="en-US" sz="2400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學姊你是誰？</a:t>
              </a:r>
              <a:endParaRPr lang="zh-CN" altLang="en-US" sz="2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4103" name="文本框 82"/>
          <p:cNvSpPr>
            <a:spLocks noChangeArrowheads="1"/>
          </p:cNvSpPr>
          <p:nvPr/>
        </p:nvSpPr>
        <p:spPr bwMode="auto">
          <a:xfrm>
            <a:off x="2276475" y="3090863"/>
            <a:ext cx="1857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zh-CN" altLang="zh-CN" sz="2400" b="1">
              <a:solidFill>
                <a:srgbClr val="FFFBE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4104" name="组合 6"/>
          <p:cNvGrpSpPr>
            <a:grpSpLocks/>
          </p:cNvGrpSpPr>
          <p:nvPr/>
        </p:nvGrpSpPr>
        <p:grpSpPr bwMode="auto">
          <a:xfrm>
            <a:off x="6516688" y="1477963"/>
            <a:ext cx="665162" cy="719137"/>
            <a:chOff x="0" y="0"/>
            <a:chExt cx="665978" cy="720170"/>
          </a:xfrm>
        </p:grpSpPr>
        <p:sp>
          <p:nvSpPr>
            <p:cNvPr id="4105" name="椭圆 62"/>
            <p:cNvSpPr>
              <a:spLocks noChangeArrowheads="1"/>
            </p:cNvSpPr>
            <p:nvPr/>
          </p:nvSpPr>
          <p:spPr bwMode="auto">
            <a:xfrm>
              <a:off x="0" y="0"/>
              <a:ext cx="665978" cy="665978"/>
            </a:xfrm>
            <a:prstGeom prst="ellipse">
              <a:avLst/>
            </a:prstGeom>
            <a:solidFill>
              <a:srgbClr val="A1BD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06" name="文本框 89"/>
            <p:cNvSpPr>
              <a:spLocks noChangeArrowheads="1"/>
            </p:cNvSpPr>
            <p:nvPr/>
          </p:nvSpPr>
          <p:spPr bwMode="auto">
            <a:xfrm>
              <a:off x="99179" y="12284"/>
              <a:ext cx="500458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4000" b="1">
                  <a:solidFill>
                    <a:srgbClr val="FFFBE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1</a:t>
              </a:r>
              <a:endParaRPr lang="zh-CN" altLang="en-US" sz="1600" b="1">
                <a:solidFill>
                  <a:srgbClr val="FFFBE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4107" name="组合 7"/>
          <p:cNvGrpSpPr>
            <a:grpSpLocks/>
          </p:cNvGrpSpPr>
          <p:nvPr/>
        </p:nvGrpSpPr>
        <p:grpSpPr bwMode="auto">
          <a:xfrm>
            <a:off x="6516688" y="2384425"/>
            <a:ext cx="665162" cy="715963"/>
            <a:chOff x="0" y="0"/>
            <a:chExt cx="665978" cy="716197"/>
          </a:xfrm>
        </p:grpSpPr>
        <p:sp>
          <p:nvSpPr>
            <p:cNvPr id="4108" name="椭圆 65"/>
            <p:cNvSpPr>
              <a:spLocks noChangeArrowheads="1"/>
            </p:cNvSpPr>
            <p:nvPr/>
          </p:nvSpPr>
          <p:spPr bwMode="auto">
            <a:xfrm>
              <a:off x="0" y="50219"/>
              <a:ext cx="665978" cy="665978"/>
            </a:xfrm>
            <a:prstGeom prst="ellipse">
              <a:avLst/>
            </a:prstGeom>
            <a:solidFill>
              <a:srgbClr val="A1BD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09" name="文本框 90"/>
            <p:cNvSpPr>
              <a:spLocks noChangeArrowheads="1"/>
            </p:cNvSpPr>
            <p:nvPr/>
          </p:nvSpPr>
          <p:spPr bwMode="auto">
            <a:xfrm>
              <a:off x="99179" y="0"/>
              <a:ext cx="500458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4000" b="1">
                  <a:solidFill>
                    <a:srgbClr val="FFFBE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</a:t>
              </a:r>
              <a:endParaRPr lang="zh-CN" altLang="en-US" sz="1600" b="1">
                <a:solidFill>
                  <a:srgbClr val="FFFBE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4110" name="组合 8"/>
          <p:cNvGrpSpPr>
            <a:grpSpLocks/>
          </p:cNvGrpSpPr>
          <p:nvPr/>
        </p:nvGrpSpPr>
        <p:grpSpPr bwMode="auto">
          <a:xfrm>
            <a:off x="6516688" y="3336925"/>
            <a:ext cx="665162" cy="715963"/>
            <a:chOff x="0" y="0"/>
            <a:chExt cx="665978" cy="716479"/>
          </a:xfrm>
        </p:grpSpPr>
        <p:sp>
          <p:nvSpPr>
            <p:cNvPr id="4111" name="椭圆 61"/>
            <p:cNvSpPr>
              <a:spLocks noChangeArrowheads="1"/>
            </p:cNvSpPr>
            <p:nvPr/>
          </p:nvSpPr>
          <p:spPr bwMode="auto">
            <a:xfrm>
              <a:off x="0" y="0"/>
              <a:ext cx="665978" cy="665978"/>
            </a:xfrm>
            <a:prstGeom prst="ellipse">
              <a:avLst/>
            </a:prstGeom>
            <a:solidFill>
              <a:srgbClr val="FFDE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12" name="文本框 91"/>
            <p:cNvSpPr>
              <a:spLocks noChangeArrowheads="1"/>
            </p:cNvSpPr>
            <p:nvPr/>
          </p:nvSpPr>
          <p:spPr bwMode="auto">
            <a:xfrm>
              <a:off x="82760" y="8593"/>
              <a:ext cx="500458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4000" b="1">
                  <a:solidFill>
                    <a:srgbClr val="FFFBE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3</a:t>
              </a:r>
              <a:endParaRPr lang="zh-CN" altLang="en-US" sz="1600" b="1">
                <a:solidFill>
                  <a:srgbClr val="FFFBE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4113" name="组合 9"/>
          <p:cNvGrpSpPr>
            <a:grpSpLocks/>
          </p:cNvGrpSpPr>
          <p:nvPr/>
        </p:nvGrpSpPr>
        <p:grpSpPr bwMode="auto">
          <a:xfrm>
            <a:off x="6516688" y="4287838"/>
            <a:ext cx="665162" cy="708025"/>
            <a:chOff x="0" y="0"/>
            <a:chExt cx="665978" cy="707886"/>
          </a:xfrm>
        </p:grpSpPr>
        <p:sp>
          <p:nvSpPr>
            <p:cNvPr id="4114" name="椭圆 64"/>
            <p:cNvSpPr>
              <a:spLocks noChangeArrowheads="1"/>
            </p:cNvSpPr>
            <p:nvPr/>
          </p:nvSpPr>
          <p:spPr bwMode="auto">
            <a:xfrm>
              <a:off x="0" y="0"/>
              <a:ext cx="665978" cy="665978"/>
            </a:xfrm>
            <a:prstGeom prst="ellipse">
              <a:avLst/>
            </a:prstGeom>
            <a:solidFill>
              <a:srgbClr val="F58D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15" name="文本框 92"/>
            <p:cNvSpPr>
              <a:spLocks noChangeArrowheads="1"/>
            </p:cNvSpPr>
            <p:nvPr/>
          </p:nvSpPr>
          <p:spPr bwMode="auto">
            <a:xfrm>
              <a:off x="82760" y="0"/>
              <a:ext cx="500458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4000" b="1">
                  <a:solidFill>
                    <a:srgbClr val="FFFBE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4</a:t>
              </a:r>
              <a:endParaRPr lang="zh-CN" altLang="en-US" sz="1600" b="1">
                <a:solidFill>
                  <a:srgbClr val="FFFBE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4116" name="组合 11"/>
          <p:cNvGrpSpPr>
            <a:grpSpLocks/>
          </p:cNvGrpSpPr>
          <p:nvPr/>
        </p:nvGrpSpPr>
        <p:grpSpPr bwMode="auto">
          <a:xfrm>
            <a:off x="2455863" y="2370138"/>
            <a:ext cx="2227263" cy="2227262"/>
            <a:chOff x="0" y="0"/>
            <a:chExt cx="2227477" cy="2227477"/>
          </a:xfrm>
        </p:grpSpPr>
        <p:sp>
          <p:nvSpPr>
            <p:cNvPr id="4117" name="椭圆 103"/>
            <p:cNvSpPr>
              <a:spLocks noChangeArrowheads="1"/>
            </p:cNvSpPr>
            <p:nvPr/>
          </p:nvSpPr>
          <p:spPr bwMode="auto">
            <a:xfrm>
              <a:off x="0" y="0"/>
              <a:ext cx="2227477" cy="2227477"/>
            </a:xfrm>
            <a:prstGeom prst="ellipse">
              <a:avLst/>
            </a:prstGeom>
            <a:solidFill>
              <a:srgbClr val="F58D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18" name="文本框 55"/>
            <p:cNvSpPr>
              <a:spLocks noChangeArrowheads="1"/>
            </p:cNvSpPr>
            <p:nvPr/>
          </p:nvSpPr>
          <p:spPr bwMode="auto">
            <a:xfrm>
              <a:off x="126620" y="852756"/>
              <a:ext cx="1949135" cy="4617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>
                  <a:solidFill>
                    <a:srgbClr val="FFFBE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CONTENTS</a:t>
              </a:r>
              <a:endParaRPr lang="zh-CN" altLang="en-US" b="1" dirty="0">
                <a:solidFill>
                  <a:srgbClr val="FFFBE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4119" name="文本框 83"/>
            <p:cNvSpPr>
              <a:spLocks noChangeArrowheads="1"/>
            </p:cNvSpPr>
            <p:nvPr/>
          </p:nvSpPr>
          <p:spPr bwMode="auto">
            <a:xfrm>
              <a:off x="337218" y="531847"/>
              <a:ext cx="184749" cy="4617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endParaRPr lang="zh-CN" altLang="en-US" sz="2400" b="1" dirty="0">
                <a:solidFill>
                  <a:srgbClr val="FFFBE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4120" name="组合 104"/>
          <p:cNvGrpSpPr>
            <a:grpSpLocks/>
          </p:cNvGrpSpPr>
          <p:nvPr/>
        </p:nvGrpSpPr>
        <p:grpSpPr bwMode="auto">
          <a:xfrm>
            <a:off x="6516688" y="5230813"/>
            <a:ext cx="665162" cy="708025"/>
            <a:chOff x="0" y="0"/>
            <a:chExt cx="665978" cy="707886"/>
          </a:xfrm>
        </p:grpSpPr>
        <p:sp>
          <p:nvSpPr>
            <p:cNvPr id="4121" name="椭圆 105"/>
            <p:cNvSpPr>
              <a:spLocks noChangeArrowheads="1"/>
            </p:cNvSpPr>
            <p:nvPr/>
          </p:nvSpPr>
          <p:spPr bwMode="auto">
            <a:xfrm>
              <a:off x="0" y="0"/>
              <a:ext cx="665978" cy="665978"/>
            </a:xfrm>
            <a:prstGeom prst="ellipse">
              <a:avLst/>
            </a:prstGeom>
            <a:solidFill>
              <a:srgbClr val="A37F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122" name="文本框 106"/>
            <p:cNvSpPr>
              <a:spLocks noChangeArrowheads="1"/>
            </p:cNvSpPr>
            <p:nvPr/>
          </p:nvSpPr>
          <p:spPr bwMode="auto">
            <a:xfrm>
              <a:off x="82760" y="0"/>
              <a:ext cx="500458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4000" b="1">
                  <a:solidFill>
                    <a:srgbClr val="FFFBE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endParaRPr lang="zh-CN" altLang="en-US" sz="1600" b="1">
                <a:solidFill>
                  <a:srgbClr val="FFFBE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4123" name="组合 107"/>
          <p:cNvGrpSpPr>
            <a:grpSpLocks/>
          </p:cNvGrpSpPr>
          <p:nvPr/>
        </p:nvGrpSpPr>
        <p:grpSpPr bwMode="auto">
          <a:xfrm>
            <a:off x="7281863" y="2428875"/>
            <a:ext cx="3185487" cy="731399"/>
            <a:chOff x="0" y="0"/>
            <a:chExt cx="3185858" cy="730532"/>
          </a:xfrm>
        </p:grpSpPr>
        <p:sp>
          <p:nvSpPr>
            <p:cNvPr id="4124" name="文本框 108"/>
            <p:cNvSpPr>
              <a:spLocks noChangeArrowheads="1"/>
            </p:cNvSpPr>
            <p:nvPr/>
          </p:nvSpPr>
          <p:spPr bwMode="auto">
            <a:xfrm>
              <a:off x="0" y="361638"/>
              <a:ext cx="3185858" cy="3688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TW" altLang="en-US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面試的眉角，這些你必須知道</a:t>
              </a:r>
              <a:endPara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4125" name="文本框 109"/>
            <p:cNvSpPr>
              <a:spLocks noChangeArrowheads="1"/>
            </p:cNvSpPr>
            <p:nvPr/>
          </p:nvSpPr>
          <p:spPr bwMode="auto">
            <a:xfrm>
              <a:off x="0" y="0"/>
              <a:ext cx="2339374" cy="4611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TW" altLang="en-US" sz="2400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面試技巧大公開</a:t>
              </a:r>
              <a:endParaRPr lang="zh-CN" altLang="en-US" sz="2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4126" name="组合 110"/>
          <p:cNvGrpSpPr>
            <a:grpSpLocks/>
          </p:cNvGrpSpPr>
          <p:nvPr/>
        </p:nvGrpSpPr>
        <p:grpSpPr bwMode="auto">
          <a:xfrm>
            <a:off x="7281863" y="3340100"/>
            <a:ext cx="2646878" cy="731399"/>
            <a:chOff x="0" y="0"/>
            <a:chExt cx="2647186" cy="730532"/>
          </a:xfrm>
        </p:grpSpPr>
        <p:sp>
          <p:nvSpPr>
            <p:cNvPr id="4127" name="文本框 111"/>
            <p:cNvSpPr>
              <a:spLocks noChangeArrowheads="1"/>
            </p:cNvSpPr>
            <p:nvPr/>
          </p:nvSpPr>
          <p:spPr bwMode="auto">
            <a:xfrm>
              <a:off x="0" y="361638"/>
              <a:ext cx="2262421" cy="3688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TW" altLang="en-US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聽我說說我的故事吧</a:t>
              </a:r>
              <a:endPara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4128" name="文本框 112"/>
            <p:cNvSpPr>
              <a:spLocks noChangeArrowheads="1"/>
            </p:cNvSpPr>
            <p:nvPr/>
          </p:nvSpPr>
          <p:spPr bwMode="auto">
            <a:xfrm>
              <a:off x="0" y="0"/>
              <a:ext cx="2647186" cy="4611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TW" altLang="en-US" sz="2400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我的實際面試經驗</a:t>
              </a:r>
              <a:endParaRPr lang="zh-CN" altLang="en-US" sz="2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4129" name="组合 113"/>
          <p:cNvGrpSpPr>
            <a:grpSpLocks/>
          </p:cNvGrpSpPr>
          <p:nvPr/>
        </p:nvGrpSpPr>
        <p:grpSpPr bwMode="auto">
          <a:xfrm>
            <a:off x="7281863" y="4252913"/>
            <a:ext cx="2954655" cy="730614"/>
            <a:chOff x="0" y="0"/>
            <a:chExt cx="2954998" cy="731334"/>
          </a:xfrm>
        </p:grpSpPr>
        <p:sp>
          <p:nvSpPr>
            <p:cNvPr id="4130" name="文本框 114"/>
            <p:cNvSpPr>
              <a:spLocks noChangeArrowheads="1"/>
            </p:cNvSpPr>
            <p:nvPr/>
          </p:nvSpPr>
          <p:spPr bwMode="auto">
            <a:xfrm>
              <a:off x="0" y="361638"/>
              <a:ext cx="2954998" cy="3696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TW" altLang="en-US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必經之路，在迷途中找方向</a:t>
              </a:r>
              <a:endPara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4131" name="文本框 115"/>
            <p:cNvSpPr>
              <a:spLocks noChangeArrowheads="1"/>
            </p:cNvSpPr>
            <p:nvPr/>
          </p:nvSpPr>
          <p:spPr bwMode="auto">
            <a:xfrm>
              <a:off x="0" y="0"/>
              <a:ext cx="2954998" cy="462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TW" altLang="en-US" sz="2400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我很迷惘，怎麼辦？</a:t>
              </a:r>
              <a:endParaRPr lang="zh-CN" altLang="en-US" sz="2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4132" name="组合 116"/>
          <p:cNvGrpSpPr>
            <a:grpSpLocks/>
          </p:cNvGrpSpPr>
          <p:nvPr/>
        </p:nvGrpSpPr>
        <p:grpSpPr bwMode="auto">
          <a:xfrm>
            <a:off x="7281863" y="5164138"/>
            <a:ext cx="3416320" cy="731399"/>
            <a:chOff x="0" y="0"/>
            <a:chExt cx="3416719" cy="730533"/>
          </a:xfrm>
        </p:grpSpPr>
        <p:sp>
          <p:nvSpPr>
            <p:cNvPr id="4133" name="文本框 117"/>
            <p:cNvSpPr>
              <a:spLocks noChangeArrowheads="1"/>
            </p:cNvSpPr>
            <p:nvPr/>
          </p:nvSpPr>
          <p:spPr bwMode="auto">
            <a:xfrm>
              <a:off x="0" y="361638"/>
              <a:ext cx="3416719" cy="3688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TW" altLang="en-US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隨時準備好，面試一點都不可怕</a:t>
              </a:r>
              <a:endParaRPr lang="zh-CN" altLang="en-US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4134" name="文本框 118"/>
            <p:cNvSpPr>
              <a:spLocks noChangeArrowheads="1"/>
            </p:cNvSpPr>
            <p:nvPr/>
          </p:nvSpPr>
          <p:spPr bwMode="auto">
            <a:xfrm>
              <a:off x="0" y="0"/>
              <a:ext cx="1415937" cy="461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TW" altLang="en-US" sz="2400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今日總結</a:t>
              </a:r>
              <a:endParaRPr lang="zh-CN" altLang="en-US" sz="24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4135" name="椭圆 120"/>
          <p:cNvSpPr>
            <a:spLocks noChangeArrowheads="1"/>
          </p:cNvSpPr>
          <p:nvPr/>
        </p:nvSpPr>
        <p:spPr bwMode="auto">
          <a:xfrm>
            <a:off x="1652588" y="4098925"/>
            <a:ext cx="779462" cy="777875"/>
          </a:xfrm>
          <a:prstGeom prst="ellipse">
            <a:avLst/>
          </a:prstGeom>
          <a:solidFill>
            <a:srgbClr val="FFDE6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36" name="椭圆 123"/>
          <p:cNvSpPr>
            <a:spLocks noChangeArrowheads="1"/>
          </p:cNvSpPr>
          <p:nvPr/>
        </p:nvSpPr>
        <p:spPr bwMode="auto">
          <a:xfrm>
            <a:off x="1668463" y="2654300"/>
            <a:ext cx="584200" cy="584200"/>
          </a:xfrm>
          <a:prstGeom prst="ellipse">
            <a:avLst/>
          </a:prstGeom>
          <a:solidFill>
            <a:srgbClr val="F58D7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37" name="椭圆 124"/>
          <p:cNvSpPr>
            <a:spLocks noChangeArrowheads="1"/>
          </p:cNvSpPr>
          <p:nvPr/>
        </p:nvSpPr>
        <p:spPr bwMode="auto">
          <a:xfrm>
            <a:off x="2608263" y="1785938"/>
            <a:ext cx="554037" cy="554037"/>
          </a:xfrm>
          <a:prstGeom prst="ellipse">
            <a:avLst/>
          </a:prstGeom>
          <a:solidFill>
            <a:srgbClr val="FFDE6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38" name="椭圆 125"/>
          <p:cNvSpPr>
            <a:spLocks noChangeArrowheads="1"/>
          </p:cNvSpPr>
          <p:nvPr/>
        </p:nvSpPr>
        <p:spPr bwMode="auto">
          <a:xfrm>
            <a:off x="4683125" y="2482850"/>
            <a:ext cx="571500" cy="571500"/>
          </a:xfrm>
          <a:prstGeom prst="ellipse">
            <a:avLst/>
          </a:prstGeom>
          <a:solidFill>
            <a:srgbClr val="A1BD7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39" name="椭圆 126"/>
          <p:cNvSpPr>
            <a:spLocks noChangeArrowheads="1"/>
          </p:cNvSpPr>
          <p:nvPr/>
        </p:nvSpPr>
        <p:spPr bwMode="auto">
          <a:xfrm>
            <a:off x="3954463" y="4749800"/>
            <a:ext cx="646112" cy="646113"/>
          </a:xfrm>
          <a:prstGeom prst="ellipse">
            <a:avLst/>
          </a:prstGeom>
          <a:solidFill>
            <a:srgbClr val="A37F67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组合 9"/>
          <p:cNvGrpSpPr>
            <a:grpSpLocks/>
          </p:cNvGrpSpPr>
          <p:nvPr/>
        </p:nvGrpSpPr>
        <p:grpSpPr bwMode="auto">
          <a:xfrm>
            <a:off x="452768" y="966765"/>
            <a:ext cx="3513385" cy="1436893"/>
            <a:chOff x="0" y="-160543"/>
            <a:chExt cx="3514290" cy="1436893"/>
          </a:xfrm>
        </p:grpSpPr>
        <p:sp>
          <p:nvSpPr>
            <p:cNvPr id="5123" name="矩形 2"/>
            <p:cNvSpPr>
              <a:spLocks noChangeArrowheads="1"/>
            </p:cNvSpPr>
            <p:nvPr/>
          </p:nvSpPr>
          <p:spPr bwMode="auto">
            <a:xfrm>
              <a:off x="0" y="0"/>
              <a:ext cx="2467610" cy="1276350"/>
            </a:xfrm>
            <a:prstGeom prst="rect">
              <a:avLst/>
            </a:prstGeom>
            <a:solidFill>
              <a:srgbClr val="A1BD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5124" name="任意多边形 7"/>
            <p:cNvSpPr>
              <a:spLocks noChangeArrowheads="1"/>
            </p:cNvSpPr>
            <p:nvPr/>
          </p:nvSpPr>
          <p:spPr bwMode="auto">
            <a:xfrm rot="15289851">
              <a:off x="2637931" y="-389368"/>
              <a:ext cx="647533" cy="1105184"/>
            </a:xfrm>
            <a:custGeom>
              <a:avLst/>
              <a:gdLst>
                <a:gd name="T0" fmla="*/ 361950 w 647700"/>
                <a:gd name="T1" fmla="*/ 19050 h 1104900"/>
                <a:gd name="T2" fmla="*/ 114300 w 647700"/>
                <a:gd name="T3" fmla="*/ 495300 h 1104900"/>
                <a:gd name="T4" fmla="*/ 361950 w 647700"/>
                <a:gd name="T5" fmla="*/ 495300 h 1104900"/>
                <a:gd name="T6" fmla="*/ 0 w 647700"/>
                <a:gd name="T7" fmla="*/ 1104900 h 1104900"/>
                <a:gd name="T8" fmla="*/ 609600 w 647700"/>
                <a:gd name="T9" fmla="*/ 400050 h 1104900"/>
                <a:gd name="T10" fmla="*/ 361950 w 647700"/>
                <a:gd name="T11" fmla="*/ 400050 h 1104900"/>
                <a:gd name="T12" fmla="*/ 647700 w 647700"/>
                <a:gd name="T13" fmla="*/ 0 h 11049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7700"/>
                <a:gd name="T22" fmla="*/ 0 h 1104900"/>
                <a:gd name="T23" fmla="*/ 647700 w 647700"/>
                <a:gd name="T24" fmla="*/ 1104900 h 11049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7700" h="1104900">
                  <a:moveTo>
                    <a:pt x="361950" y="19050"/>
                  </a:moveTo>
                  <a:lnTo>
                    <a:pt x="114300" y="495300"/>
                  </a:lnTo>
                  <a:lnTo>
                    <a:pt x="361950" y="495300"/>
                  </a:lnTo>
                  <a:lnTo>
                    <a:pt x="0" y="1104900"/>
                  </a:lnTo>
                  <a:lnTo>
                    <a:pt x="609600" y="400050"/>
                  </a:lnTo>
                  <a:lnTo>
                    <a:pt x="361950" y="400050"/>
                  </a:lnTo>
                  <a:lnTo>
                    <a:pt x="647700" y="0"/>
                  </a:lnTo>
                </a:path>
              </a:pathLst>
            </a:custGeom>
            <a:solidFill>
              <a:srgbClr val="6881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5125" name="组合 58"/>
          <p:cNvGrpSpPr>
            <a:grpSpLocks/>
          </p:cNvGrpSpPr>
          <p:nvPr/>
        </p:nvGrpSpPr>
        <p:grpSpPr bwMode="auto">
          <a:xfrm>
            <a:off x="452768" y="2695491"/>
            <a:ext cx="3589598" cy="1460465"/>
            <a:chOff x="0" y="-184115"/>
            <a:chExt cx="3588213" cy="1460465"/>
          </a:xfrm>
        </p:grpSpPr>
        <p:sp>
          <p:nvSpPr>
            <p:cNvPr id="5126" name="矩形 59"/>
            <p:cNvSpPr>
              <a:spLocks noChangeArrowheads="1"/>
            </p:cNvSpPr>
            <p:nvPr/>
          </p:nvSpPr>
          <p:spPr bwMode="auto">
            <a:xfrm>
              <a:off x="0" y="0"/>
              <a:ext cx="2467610" cy="1276350"/>
            </a:xfrm>
            <a:prstGeom prst="rect">
              <a:avLst/>
            </a:prstGeom>
            <a:solidFill>
              <a:srgbClr val="F58D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5127" name="任意多边形 60"/>
            <p:cNvSpPr>
              <a:spLocks noChangeArrowheads="1"/>
            </p:cNvSpPr>
            <p:nvPr/>
          </p:nvSpPr>
          <p:spPr bwMode="auto">
            <a:xfrm rot="14958196">
              <a:off x="2712001" y="-412377"/>
              <a:ext cx="647950" cy="1104474"/>
            </a:xfrm>
            <a:custGeom>
              <a:avLst/>
              <a:gdLst>
                <a:gd name="T0" fmla="*/ 361950 w 647700"/>
                <a:gd name="T1" fmla="*/ 19050 h 1104900"/>
                <a:gd name="T2" fmla="*/ 114300 w 647700"/>
                <a:gd name="T3" fmla="*/ 495300 h 1104900"/>
                <a:gd name="T4" fmla="*/ 361950 w 647700"/>
                <a:gd name="T5" fmla="*/ 495300 h 1104900"/>
                <a:gd name="T6" fmla="*/ 0 w 647700"/>
                <a:gd name="T7" fmla="*/ 1104900 h 1104900"/>
                <a:gd name="T8" fmla="*/ 609600 w 647700"/>
                <a:gd name="T9" fmla="*/ 400050 h 1104900"/>
                <a:gd name="T10" fmla="*/ 361950 w 647700"/>
                <a:gd name="T11" fmla="*/ 400050 h 1104900"/>
                <a:gd name="T12" fmla="*/ 647700 w 647700"/>
                <a:gd name="T13" fmla="*/ 0 h 11049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7700"/>
                <a:gd name="T22" fmla="*/ 0 h 1104900"/>
                <a:gd name="T23" fmla="*/ 647700 w 647700"/>
                <a:gd name="T24" fmla="*/ 1104900 h 11049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7700" h="1104900">
                  <a:moveTo>
                    <a:pt x="361950" y="19050"/>
                  </a:moveTo>
                  <a:lnTo>
                    <a:pt x="114300" y="495300"/>
                  </a:lnTo>
                  <a:lnTo>
                    <a:pt x="361950" y="495300"/>
                  </a:lnTo>
                  <a:lnTo>
                    <a:pt x="0" y="1104900"/>
                  </a:lnTo>
                  <a:lnTo>
                    <a:pt x="609600" y="400050"/>
                  </a:lnTo>
                  <a:lnTo>
                    <a:pt x="361950" y="400050"/>
                  </a:lnTo>
                  <a:lnTo>
                    <a:pt x="647700" y="0"/>
                  </a:lnTo>
                </a:path>
              </a:pathLst>
            </a:custGeom>
            <a:solidFill>
              <a:srgbClr val="A028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5128" name="组合 61"/>
          <p:cNvGrpSpPr>
            <a:grpSpLocks/>
          </p:cNvGrpSpPr>
          <p:nvPr/>
        </p:nvGrpSpPr>
        <p:grpSpPr bwMode="auto">
          <a:xfrm>
            <a:off x="395879" y="4638566"/>
            <a:ext cx="3535421" cy="1513694"/>
            <a:chOff x="0" y="-237344"/>
            <a:chExt cx="3534057" cy="1513694"/>
          </a:xfrm>
        </p:grpSpPr>
        <p:sp>
          <p:nvSpPr>
            <p:cNvPr id="5129" name="矩形 62"/>
            <p:cNvSpPr>
              <a:spLocks noChangeArrowheads="1"/>
            </p:cNvSpPr>
            <p:nvPr/>
          </p:nvSpPr>
          <p:spPr bwMode="auto">
            <a:xfrm>
              <a:off x="0" y="0"/>
              <a:ext cx="2467610" cy="1276350"/>
            </a:xfrm>
            <a:prstGeom prst="rect">
              <a:avLst/>
            </a:prstGeom>
            <a:solidFill>
              <a:srgbClr val="FFDD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5130" name="任意多边形 63"/>
            <p:cNvSpPr>
              <a:spLocks noChangeArrowheads="1"/>
            </p:cNvSpPr>
            <p:nvPr/>
          </p:nvSpPr>
          <p:spPr bwMode="auto">
            <a:xfrm rot="14634522">
              <a:off x="2657845" y="-465606"/>
              <a:ext cx="647950" cy="1104474"/>
            </a:xfrm>
            <a:custGeom>
              <a:avLst/>
              <a:gdLst>
                <a:gd name="T0" fmla="*/ 361950 w 647700"/>
                <a:gd name="T1" fmla="*/ 19050 h 1104900"/>
                <a:gd name="T2" fmla="*/ 114300 w 647700"/>
                <a:gd name="T3" fmla="*/ 495300 h 1104900"/>
                <a:gd name="T4" fmla="*/ 361950 w 647700"/>
                <a:gd name="T5" fmla="*/ 495300 h 1104900"/>
                <a:gd name="T6" fmla="*/ 0 w 647700"/>
                <a:gd name="T7" fmla="*/ 1104900 h 1104900"/>
                <a:gd name="T8" fmla="*/ 609600 w 647700"/>
                <a:gd name="T9" fmla="*/ 400050 h 1104900"/>
                <a:gd name="T10" fmla="*/ 361950 w 647700"/>
                <a:gd name="T11" fmla="*/ 400050 h 1104900"/>
                <a:gd name="T12" fmla="*/ 647700 w 647700"/>
                <a:gd name="T13" fmla="*/ 0 h 11049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7700"/>
                <a:gd name="T22" fmla="*/ 0 h 1104900"/>
                <a:gd name="T23" fmla="*/ 647700 w 647700"/>
                <a:gd name="T24" fmla="*/ 1104900 h 11049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7700" h="1104900">
                  <a:moveTo>
                    <a:pt x="361950" y="19050"/>
                  </a:moveTo>
                  <a:lnTo>
                    <a:pt x="114300" y="495300"/>
                  </a:lnTo>
                  <a:lnTo>
                    <a:pt x="361950" y="495300"/>
                  </a:lnTo>
                  <a:lnTo>
                    <a:pt x="0" y="1104900"/>
                  </a:lnTo>
                  <a:lnTo>
                    <a:pt x="609600" y="400050"/>
                  </a:lnTo>
                  <a:lnTo>
                    <a:pt x="361950" y="400050"/>
                  </a:lnTo>
                  <a:lnTo>
                    <a:pt x="647700" y="0"/>
                  </a:lnTo>
                </a:path>
              </a:pathLst>
            </a:custGeom>
            <a:solidFill>
              <a:srgbClr val="C09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5131" name="组合 64"/>
          <p:cNvGrpSpPr>
            <a:grpSpLocks/>
          </p:cNvGrpSpPr>
          <p:nvPr/>
        </p:nvGrpSpPr>
        <p:grpSpPr bwMode="auto">
          <a:xfrm>
            <a:off x="4238816" y="1246257"/>
            <a:ext cx="5697553" cy="1384995"/>
            <a:chOff x="0" y="265267"/>
            <a:chExt cx="5697146" cy="1384164"/>
          </a:xfrm>
        </p:grpSpPr>
        <p:sp>
          <p:nvSpPr>
            <p:cNvPr id="5132" name="文本框 65"/>
            <p:cNvSpPr>
              <a:spLocks noChangeArrowheads="1"/>
            </p:cNvSpPr>
            <p:nvPr/>
          </p:nvSpPr>
          <p:spPr bwMode="auto">
            <a:xfrm>
              <a:off x="0" y="265267"/>
              <a:ext cx="5697146" cy="1384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TW" altLang="en-US" sz="28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國立政治大學法律科際整合研究所</a:t>
              </a:r>
            </a:p>
            <a:p>
              <a:r>
                <a:rPr lang="zh-TW" altLang="en-US" sz="2800" dirty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淡江大學西班牙語文學系</a:t>
              </a:r>
              <a:endParaRPr lang="zh-CN" altLang="en-US" sz="2800" dirty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endParaRPr>
            </a:p>
            <a:p>
              <a:endParaRPr lang="zh-CN" altLang="en-US" sz="2800" dirty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endParaRPr>
            </a:p>
          </p:txBody>
        </p:sp>
        <p:sp>
          <p:nvSpPr>
            <p:cNvPr id="5134" name="文本框 67"/>
            <p:cNvSpPr>
              <a:spLocks noChangeArrowheads="1"/>
            </p:cNvSpPr>
            <p:nvPr/>
          </p:nvSpPr>
          <p:spPr bwMode="auto">
            <a:xfrm>
              <a:off x="0" y="691113"/>
              <a:ext cx="184718" cy="522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endParaRPr lang="zh-CN" altLang="en-US" sz="2800" dirty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endParaRPr>
            </a:p>
          </p:txBody>
        </p:sp>
      </p:grpSp>
      <p:grpSp>
        <p:nvGrpSpPr>
          <p:cNvPr id="5135" name="组合 68"/>
          <p:cNvGrpSpPr>
            <a:grpSpLocks/>
          </p:cNvGrpSpPr>
          <p:nvPr/>
        </p:nvGrpSpPr>
        <p:grpSpPr bwMode="auto">
          <a:xfrm>
            <a:off x="4238816" y="2773943"/>
            <a:ext cx="4852610" cy="1692771"/>
            <a:chOff x="-62198" y="-31239"/>
            <a:chExt cx="3542978" cy="2079091"/>
          </a:xfrm>
        </p:grpSpPr>
        <p:sp>
          <p:nvSpPr>
            <p:cNvPr id="5136" name="文本框 69"/>
            <p:cNvSpPr>
              <a:spLocks noChangeArrowheads="1"/>
            </p:cNvSpPr>
            <p:nvPr/>
          </p:nvSpPr>
          <p:spPr bwMode="auto">
            <a:xfrm>
              <a:off x="-62198" y="-31239"/>
              <a:ext cx="3542978" cy="20790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TW" altLang="en-US" sz="28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匯信國際法律事務所法務助理</a:t>
              </a:r>
            </a:p>
            <a:p>
              <a:r>
                <a:rPr lang="zh-TW" altLang="en-US" sz="28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行政院公共工程委員會秘書處</a:t>
              </a:r>
              <a:br>
                <a:rPr lang="zh-TW" altLang="en-US" sz="28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</a:br>
              <a:r>
                <a:rPr lang="zh-TW" altLang="en-US" sz="28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第一商業銀行總行營業部</a:t>
              </a:r>
            </a:p>
            <a:p>
              <a:endParaRPr lang="zh-CN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5137" name="文本框 70"/>
            <p:cNvSpPr>
              <a:spLocks noChangeArrowheads="1"/>
            </p:cNvSpPr>
            <p:nvPr/>
          </p:nvSpPr>
          <p:spPr bwMode="auto">
            <a:xfrm>
              <a:off x="452980" y="0"/>
              <a:ext cx="184718" cy="4613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endParaRPr lang="zh-CN" altLang="en-US" sz="24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5140" name="文本框 73"/>
          <p:cNvSpPr>
            <a:spLocks noChangeArrowheads="1"/>
          </p:cNvSpPr>
          <p:nvPr/>
        </p:nvSpPr>
        <p:spPr bwMode="auto">
          <a:xfrm>
            <a:off x="4238816" y="4609405"/>
            <a:ext cx="5311069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 sz="2800" dirty="0">
                <a:latin typeface="Yuppy TC" charset="-120"/>
                <a:ea typeface="Yuppy TC" charset="-120"/>
                <a:cs typeface="Yuppy TC" charset="-120"/>
              </a:rPr>
              <a:t>淡江大學親善大使團 執行秘書長</a:t>
            </a:r>
          </a:p>
          <a:p>
            <a:r>
              <a:rPr kumimoji="1" lang="zh-TW" altLang="en-US" sz="2800" dirty="0">
                <a:latin typeface="Yuppy TC" charset="-120"/>
                <a:ea typeface="Yuppy TC" charset="-120"/>
                <a:cs typeface="Yuppy TC" charset="-120"/>
              </a:rPr>
              <a:t>民間司法改革基金會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志工</a:t>
            </a:r>
          </a:p>
          <a:p>
            <a:pPr marL="0" indent="0">
              <a:buNone/>
            </a:pP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百齡</a:t>
            </a:r>
            <a:r>
              <a:rPr kumimoji="1" lang="zh-TW" altLang="en-US" sz="2800" dirty="0">
                <a:latin typeface="Yuppy TC" charset="-120"/>
                <a:ea typeface="Yuppy TC" charset="-120"/>
                <a:cs typeface="Yuppy TC" charset="-120"/>
              </a:rPr>
              <a:t>高中 採訪編輯社 社長</a:t>
            </a:r>
          </a:p>
          <a:p>
            <a:pPr marL="0" indent="0">
              <a:buNone/>
            </a:pP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馬偕</a:t>
            </a:r>
            <a:r>
              <a:rPr kumimoji="1" lang="zh-TW" altLang="en-US" sz="2800" dirty="0">
                <a:latin typeface="Yuppy TC" charset="-120"/>
                <a:ea typeface="Yuppy TC" charset="-120"/>
                <a:cs typeface="Yuppy TC" charset="-120"/>
              </a:rPr>
              <a:t>醫院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志工</a:t>
            </a:r>
            <a:endParaRPr kumimoji="1" lang="zh-TW" altLang="en-US" sz="2800" dirty="0">
              <a:latin typeface="Yuppy TC" charset="-120"/>
              <a:ea typeface="Yuppy TC" charset="-120"/>
              <a:cs typeface="Yuppy TC" charset="-120"/>
            </a:endParaRPr>
          </a:p>
        </p:txBody>
      </p:sp>
      <p:sp>
        <p:nvSpPr>
          <p:cNvPr id="5143" name="文本框 76"/>
          <p:cNvSpPr>
            <a:spLocks noChangeArrowheads="1"/>
          </p:cNvSpPr>
          <p:nvPr/>
        </p:nvSpPr>
        <p:spPr bwMode="auto">
          <a:xfrm>
            <a:off x="683750" y="1522734"/>
            <a:ext cx="131922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學歷</a:t>
            </a:r>
            <a:endParaRPr lang="zh-CN" altLang="en-US" sz="2400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5144" name="文本框 77"/>
          <p:cNvSpPr>
            <a:spLocks noChangeArrowheads="1"/>
          </p:cNvSpPr>
          <p:nvPr/>
        </p:nvSpPr>
        <p:spPr bwMode="auto">
          <a:xfrm>
            <a:off x="635474" y="3229458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工作經歷</a:t>
            </a:r>
            <a:endParaRPr lang="zh-CN" altLang="en-US" sz="2400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5145" name="文本框 78"/>
          <p:cNvSpPr>
            <a:spLocks noChangeArrowheads="1"/>
          </p:cNvSpPr>
          <p:nvPr/>
        </p:nvSpPr>
        <p:spPr bwMode="auto">
          <a:xfrm>
            <a:off x="521244" y="5268751"/>
            <a:ext cx="23391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社團及志工經歷</a:t>
            </a:r>
            <a:endParaRPr lang="zh-CN" altLang="en-US" sz="2400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5146" name="矩形 79"/>
          <p:cNvSpPr>
            <a:spLocks noChangeArrowheads="1"/>
          </p:cNvSpPr>
          <p:nvPr/>
        </p:nvSpPr>
        <p:spPr bwMode="auto">
          <a:xfrm>
            <a:off x="0" y="314325"/>
            <a:ext cx="228600" cy="6858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147" name="文本框 80"/>
          <p:cNvSpPr>
            <a:spLocks noChangeArrowheads="1"/>
          </p:cNvSpPr>
          <p:nvPr/>
        </p:nvSpPr>
        <p:spPr bwMode="auto">
          <a:xfrm>
            <a:off x="320675" y="339725"/>
            <a:ext cx="29546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sz="36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學姊你是</a:t>
            </a:r>
            <a:r>
              <a:rPr lang="zh-TW" altLang="en-US" sz="36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誰？</a:t>
            </a:r>
            <a:endParaRPr lang="zh-CN" altLang="en-US" sz="3600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2"/>
          <p:cNvGrpSpPr>
            <a:grpSpLocks/>
          </p:cNvGrpSpPr>
          <p:nvPr/>
        </p:nvGrpSpPr>
        <p:grpSpPr bwMode="auto">
          <a:xfrm>
            <a:off x="-1049338" y="1466850"/>
            <a:ext cx="6802438" cy="4535488"/>
            <a:chOff x="0" y="0"/>
            <a:chExt cx="6802871" cy="4535248"/>
          </a:xfrm>
        </p:grpSpPr>
        <p:sp>
          <p:nvSpPr>
            <p:cNvPr id="18435" name="AutoShape 3"/>
            <p:cNvSpPr>
              <a:spLocks noChangeArrowheads="1"/>
            </p:cNvSpPr>
            <p:nvPr/>
          </p:nvSpPr>
          <p:spPr bwMode="auto">
            <a:xfrm>
              <a:off x="2613118" y="0"/>
              <a:ext cx="2182936" cy="2183268"/>
            </a:xfrm>
            <a:custGeom>
              <a:avLst/>
              <a:gdLst>
                <a:gd name="G0" fmla="+- 4915200 0 0"/>
                <a:gd name="G1" fmla="+- 11796480 0 0"/>
                <a:gd name="G2" fmla="+- 4915200 0 11796480"/>
                <a:gd name="G3" fmla="+- 10800 0 0"/>
                <a:gd name="G4" fmla="+- 0 0 491520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429 0 0"/>
                <a:gd name="G9" fmla="+- 0 0 11796480"/>
                <a:gd name="G10" fmla="+- 8429 0 2700"/>
                <a:gd name="G11" fmla="cos G10 4915200"/>
                <a:gd name="G12" fmla="sin G10 4915200"/>
                <a:gd name="G13" fmla="cos 13500 4915200"/>
                <a:gd name="G14" fmla="sin 13500 4915200"/>
                <a:gd name="G15" fmla="+- G11 10800 0"/>
                <a:gd name="G16" fmla="+- G12 10800 0"/>
                <a:gd name="G17" fmla="+- G13 10800 0"/>
                <a:gd name="G18" fmla="+- G14 10800 0"/>
                <a:gd name="G19" fmla="*/ 8429 1 2"/>
                <a:gd name="G20" fmla="+- G19 5400 0"/>
                <a:gd name="G21" fmla="cos G20 4915200"/>
                <a:gd name="G22" fmla="sin G20 4915200"/>
                <a:gd name="G23" fmla="+- G21 10800 0"/>
                <a:gd name="G24" fmla="+- G12 G23 G22"/>
                <a:gd name="G25" fmla="+- G22 G23 G11"/>
                <a:gd name="G26" fmla="cos 10800 4915200"/>
                <a:gd name="G27" fmla="sin 10800 4915200"/>
                <a:gd name="G28" fmla="cos 8429 4915200"/>
                <a:gd name="G29" fmla="sin 8429 491520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11796480"/>
                <a:gd name="G36" fmla="sin G34 11796480"/>
                <a:gd name="G37" fmla="+/ 11796480 491520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429 G39"/>
                <a:gd name="G43" fmla="sin 842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7374 w 21600"/>
                <a:gd name="T5" fmla="*/ 2231 h 21600"/>
                <a:gd name="T6" fmla="*/ 1185 w 21600"/>
                <a:gd name="T7" fmla="*/ 10800 h 21600"/>
                <a:gd name="T8" fmla="*/ 15931 w 21600"/>
                <a:gd name="T9" fmla="*/ 4112 h 21600"/>
                <a:gd name="T10" fmla="*/ 14294 w 21600"/>
                <a:gd name="T11" fmla="*/ 23839 h 21600"/>
                <a:gd name="T12" fmla="*/ 9534 w 21600"/>
                <a:gd name="T13" fmla="*/ 21093 h 21600"/>
                <a:gd name="T14" fmla="*/ 12282 w 21600"/>
                <a:gd name="T15" fmla="*/ 1633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2981" y="18941"/>
                  </a:moveTo>
                  <a:cubicBezTo>
                    <a:pt x="16666" y="17954"/>
                    <a:pt x="19229" y="14615"/>
                    <a:pt x="19229" y="10800"/>
                  </a:cubicBezTo>
                  <a:cubicBezTo>
                    <a:pt x="19229" y="6144"/>
                    <a:pt x="15455" y="2371"/>
                    <a:pt x="10800" y="2371"/>
                  </a:cubicBezTo>
                  <a:cubicBezTo>
                    <a:pt x="6144" y="2371"/>
                    <a:pt x="2371" y="6144"/>
                    <a:pt x="2371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5688"/>
                    <a:pt x="18316" y="19966"/>
                    <a:pt x="13595" y="21231"/>
                  </a:cubicBezTo>
                  <a:lnTo>
                    <a:pt x="14294" y="23839"/>
                  </a:lnTo>
                  <a:lnTo>
                    <a:pt x="9534" y="21093"/>
                  </a:lnTo>
                  <a:lnTo>
                    <a:pt x="12282" y="16333"/>
                  </a:lnTo>
                  <a:lnTo>
                    <a:pt x="12981" y="18941"/>
                  </a:lnTo>
                  <a:close/>
                </a:path>
              </a:pathLst>
            </a:custGeom>
            <a:solidFill>
              <a:srgbClr val="A1BD70"/>
            </a:solidFill>
            <a:ln w="12700" cap="flat" cmpd="sng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36" name="Rectangle 4"/>
            <p:cNvSpPr>
              <a:spLocks noChangeArrowheads="1"/>
            </p:cNvSpPr>
            <p:nvPr/>
          </p:nvSpPr>
          <p:spPr bwMode="auto">
            <a:xfrm>
              <a:off x="3095619" y="788226"/>
              <a:ext cx="1213015" cy="60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37" name="Rectangle 5"/>
            <p:cNvSpPr>
              <a:spLocks noChangeArrowheads="1"/>
            </p:cNvSpPr>
            <p:nvPr/>
          </p:nvSpPr>
          <p:spPr bwMode="auto">
            <a:xfrm>
              <a:off x="3095619" y="788226"/>
              <a:ext cx="1213015" cy="60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0480" tIns="30480" rIns="30480" bIns="3048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sz="4800" b="1">
                  <a:solidFill>
                    <a:srgbClr val="A1BD7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1</a:t>
              </a:r>
              <a:endParaRPr lang="zh-CN" altLang="en-US" sz="4800" b="1">
                <a:solidFill>
                  <a:srgbClr val="A1BD7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8438" name="AutoShape 6"/>
            <p:cNvSpPr>
              <a:spLocks noChangeArrowheads="1"/>
            </p:cNvSpPr>
            <p:nvPr/>
          </p:nvSpPr>
          <p:spPr bwMode="auto">
            <a:xfrm>
              <a:off x="2006815" y="1254449"/>
              <a:ext cx="2182936" cy="2183268"/>
            </a:xfrm>
            <a:custGeom>
              <a:avLst/>
              <a:gdLst>
                <a:gd name="G0" fmla="+- 6881280 0 0"/>
                <a:gd name="G1" fmla="+- 20643840 0 0"/>
                <a:gd name="G2" fmla="+- 6881280 0 20643840"/>
                <a:gd name="G3" fmla="+- 10800 0 0"/>
                <a:gd name="G4" fmla="+- 0 0 688128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429 0 0"/>
                <a:gd name="G9" fmla="+- 0 0 20643840"/>
                <a:gd name="G10" fmla="+- 8429 0 2700"/>
                <a:gd name="G11" fmla="cos G10 6881280"/>
                <a:gd name="G12" fmla="sin G10 6881280"/>
                <a:gd name="G13" fmla="cos 13500 6881280"/>
                <a:gd name="G14" fmla="sin 13500 6881280"/>
                <a:gd name="G15" fmla="+- G11 10800 0"/>
                <a:gd name="G16" fmla="+- G12 10800 0"/>
                <a:gd name="G17" fmla="+- G13 10800 0"/>
                <a:gd name="G18" fmla="+- G14 10800 0"/>
                <a:gd name="G19" fmla="*/ 8429 1 2"/>
                <a:gd name="G20" fmla="+- G19 5400 0"/>
                <a:gd name="G21" fmla="cos G20 6881280"/>
                <a:gd name="G22" fmla="sin G20 6881280"/>
                <a:gd name="G23" fmla="+- G21 10800 0"/>
                <a:gd name="G24" fmla="+- G12 G23 G22"/>
                <a:gd name="G25" fmla="+- G22 G23 G11"/>
                <a:gd name="G26" fmla="cos 10800 6881280"/>
                <a:gd name="G27" fmla="sin 10800 6881280"/>
                <a:gd name="G28" fmla="cos 8429 6881280"/>
                <a:gd name="G29" fmla="sin 8429 688128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20643840"/>
                <a:gd name="G36" fmla="sin G34 20643840"/>
                <a:gd name="G37" fmla="+/ 20643840 688128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429 G39"/>
                <a:gd name="G43" fmla="sin 842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153 w 21600"/>
                <a:gd name="T5" fmla="*/ 16199 h 21600"/>
                <a:gd name="T6" fmla="*/ 17598 w 21600"/>
                <a:gd name="T7" fmla="*/ 4001 h 21600"/>
                <a:gd name="T8" fmla="*/ 18099 w 21600"/>
                <a:gd name="T9" fmla="*/ 15014 h 21600"/>
                <a:gd name="T10" fmla="*/ 7305 w 21600"/>
                <a:gd name="T11" fmla="*/ 23839 h 21600"/>
                <a:gd name="T12" fmla="*/ 4557 w 21600"/>
                <a:gd name="T13" fmla="*/ 19081 h 21600"/>
                <a:gd name="T14" fmla="*/ 9317 w 21600"/>
                <a:gd name="T15" fmla="*/ 1633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8618" y="18941"/>
                  </a:moveTo>
                  <a:cubicBezTo>
                    <a:pt x="9329" y="19132"/>
                    <a:pt x="10063" y="19229"/>
                    <a:pt x="10800" y="19229"/>
                  </a:cubicBezTo>
                  <a:cubicBezTo>
                    <a:pt x="15455" y="19229"/>
                    <a:pt x="19229" y="15455"/>
                    <a:pt x="19229" y="10800"/>
                  </a:cubicBezTo>
                  <a:cubicBezTo>
                    <a:pt x="19229" y="8564"/>
                    <a:pt x="18340" y="6420"/>
                    <a:pt x="16760" y="4839"/>
                  </a:cubicBezTo>
                  <a:lnTo>
                    <a:pt x="18436" y="3163"/>
                  </a:lnTo>
                  <a:cubicBezTo>
                    <a:pt x="20462" y="5188"/>
                    <a:pt x="21599" y="7935"/>
                    <a:pt x="21600" y="10799"/>
                  </a:cubicBezTo>
                  <a:cubicBezTo>
                    <a:pt x="21600" y="16764"/>
                    <a:pt x="16764" y="21600"/>
                    <a:pt x="10800" y="21600"/>
                  </a:cubicBezTo>
                  <a:cubicBezTo>
                    <a:pt x="9856" y="21600"/>
                    <a:pt x="8916" y="21476"/>
                    <a:pt x="8004" y="21231"/>
                  </a:cubicBezTo>
                  <a:lnTo>
                    <a:pt x="7305" y="23839"/>
                  </a:lnTo>
                  <a:lnTo>
                    <a:pt x="4557" y="19081"/>
                  </a:lnTo>
                  <a:lnTo>
                    <a:pt x="9317" y="16333"/>
                  </a:lnTo>
                  <a:lnTo>
                    <a:pt x="8618" y="18941"/>
                  </a:lnTo>
                  <a:close/>
                </a:path>
              </a:pathLst>
            </a:custGeom>
            <a:solidFill>
              <a:srgbClr val="F58D76"/>
            </a:solidFill>
            <a:ln w="12700" cap="flat" cmpd="sng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39" name="Rectangle 7"/>
            <p:cNvSpPr>
              <a:spLocks noChangeArrowheads="1"/>
            </p:cNvSpPr>
            <p:nvPr/>
          </p:nvSpPr>
          <p:spPr bwMode="auto">
            <a:xfrm>
              <a:off x="2491776" y="2049932"/>
              <a:ext cx="1213015" cy="60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0" name="Rectangle 8"/>
            <p:cNvSpPr>
              <a:spLocks noChangeArrowheads="1"/>
            </p:cNvSpPr>
            <p:nvPr/>
          </p:nvSpPr>
          <p:spPr bwMode="auto">
            <a:xfrm>
              <a:off x="2491776" y="2049932"/>
              <a:ext cx="1213015" cy="60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0480" tIns="30480" rIns="30480" bIns="3048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sz="4800" b="1">
                  <a:solidFill>
                    <a:srgbClr val="F58D76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</a:t>
              </a:r>
              <a:endParaRPr lang="zh-CN" altLang="en-US" sz="4800" b="1">
                <a:solidFill>
                  <a:srgbClr val="F58D76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8441" name="AutoShape 9"/>
            <p:cNvSpPr>
              <a:spLocks noChangeArrowheads="1"/>
            </p:cNvSpPr>
            <p:nvPr/>
          </p:nvSpPr>
          <p:spPr bwMode="auto">
            <a:xfrm>
              <a:off x="2768486" y="2659015"/>
              <a:ext cx="1875480" cy="1876232"/>
            </a:xfrm>
            <a:custGeom>
              <a:avLst/>
              <a:gdLst>
                <a:gd name="G0" fmla="+- 8050 0 0"/>
                <a:gd name="G1" fmla="+- 14745600 0 0"/>
                <a:gd name="G2" fmla="+- 0 0 14745600"/>
                <a:gd name="T0" fmla="*/ 0 256 1"/>
                <a:gd name="T1" fmla="*/ 180 256 1"/>
                <a:gd name="G3" fmla="+- 14745600 T0 T1"/>
                <a:gd name="T2" fmla="*/ 0 256 1"/>
                <a:gd name="T3" fmla="*/ 90 256 1"/>
                <a:gd name="G4" fmla="+- 14745600 T2 T3"/>
                <a:gd name="G5" fmla="*/ G4 2 1"/>
                <a:gd name="T4" fmla="*/ 90 256 1"/>
                <a:gd name="T5" fmla="*/ 0 256 1"/>
                <a:gd name="G6" fmla="+- 14745600 T4 T5"/>
                <a:gd name="G7" fmla="*/ G6 2 1"/>
                <a:gd name="G8" fmla="abs 1474560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8050"/>
                <a:gd name="G18" fmla="*/ 8050 1 2"/>
                <a:gd name="G19" fmla="+- G18 5400 0"/>
                <a:gd name="G20" fmla="cos G19 14745600"/>
                <a:gd name="G21" fmla="sin G19 14745600"/>
                <a:gd name="G22" fmla="+- G20 10800 0"/>
                <a:gd name="G23" fmla="+- G21 10800 0"/>
                <a:gd name="G24" fmla="+- 10800 0 G20"/>
                <a:gd name="G25" fmla="+- 8050 10800 0"/>
                <a:gd name="G26" fmla="?: G9 G17 G25"/>
                <a:gd name="G27" fmla="?: G9 0 21600"/>
                <a:gd name="G28" fmla="cos 10800 14745600"/>
                <a:gd name="G29" fmla="sin 10800 14745600"/>
                <a:gd name="G30" fmla="sin 8050 14745600"/>
                <a:gd name="G31" fmla="+- G28 10800 0"/>
                <a:gd name="G32" fmla="+- G29 10800 0"/>
                <a:gd name="G33" fmla="+- G30 10800 0"/>
                <a:gd name="G34" fmla="?: G4 0 G31"/>
                <a:gd name="G35" fmla="?: 14745600 G34 0"/>
                <a:gd name="G36" fmla="?: G6 G35 G31"/>
                <a:gd name="G37" fmla="+- 21600 0 G36"/>
                <a:gd name="G38" fmla="?: G4 0 G33"/>
                <a:gd name="G39" fmla="?: 1474560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4135 w 21600"/>
                <a:gd name="T15" fmla="*/ 4135 h 21600"/>
                <a:gd name="T16" fmla="*/ 10800 w 21600"/>
                <a:gd name="T17" fmla="*/ 2750 h 21600"/>
                <a:gd name="T18" fmla="*/ 17465 w 21600"/>
                <a:gd name="T19" fmla="*/ 4135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5107" y="5107"/>
                  </a:moveTo>
                  <a:cubicBezTo>
                    <a:pt x="6617" y="3598"/>
                    <a:pt x="8665" y="2750"/>
                    <a:pt x="10799" y="2750"/>
                  </a:cubicBezTo>
                  <a:cubicBezTo>
                    <a:pt x="12934" y="2749"/>
                    <a:pt x="14982" y="3598"/>
                    <a:pt x="16492" y="5107"/>
                  </a:cubicBezTo>
                  <a:lnTo>
                    <a:pt x="18436" y="3163"/>
                  </a:lnTo>
                  <a:cubicBezTo>
                    <a:pt x="16411" y="1137"/>
                    <a:pt x="13664" y="0"/>
                    <a:pt x="10800" y="0"/>
                  </a:cubicBezTo>
                  <a:cubicBezTo>
                    <a:pt x="7935" y="-1"/>
                    <a:pt x="5188" y="1137"/>
                    <a:pt x="3163" y="3163"/>
                  </a:cubicBezTo>
                  <a:close/>
                </a:path>
              </a:pathLst>
            </a:custGeom>
            <a:solidFill>
              <a:srgbClr val="FFE079"/>
            </a:solidFill>
            <a:ln w="12700" cap="flat" cmpd="sng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2" name="Rectangle 10"/>
            <p:cNvSpPr>
              <a:spLocks noChangeArrowheads="1"/>
            </p:cNvSpPr>
            <p:nvPr/>
          </p:nvSpPr>
          <p:spPr bwMode="auto">
            <a:xfrm>
              <a:off x="3098489" y="3313452"/>
              <a:ext cx="1213015" cy="60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3" name="Rectangle 11"/>
            <p:cNvSpPr>
              <a:spLocks noChangeArrowheads="1"/>
            </p:cNvSpPr>
            <p:nvPr/>
          </p:nvSpPr>
          <p:spPr bwMode="auto">
            <a:xfrm>
              <a:off x="3098489" y="3313452"/>
              <a:ext cx="1213015" cy="60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5720" rIns="4572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sz="7200" b="1">
                  <a:solidFill>
                    <a:srgbClr val="FFDD6C"/>
                  </a:solidFill>
                  <a:latin typeface="Calibri" pitchFamily="34" charset="0"/>
                  <a:cs typeface="Calibri" pitchFamily="34" charset="0"/>
                  <a:sym typeface="Calibri" pitchFamily="34" charset="0"/>
                </a:rPr>
                <a:t>3</a:t>
              </a:r>
              <a:endParaRPr lang="zh-CN" altLang="en-US" sz="7200" b="1">
                <a:solidFill>
                  <a:srgbClr val="FFDD6C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18444" name="组合 316"/>
          <p:cNvGrpSpPr>
            <a:grpSpLocks/>
          </p:cNvGrpSpPr>
          <p:nvPr/>
        </p:nvGrpSpPr>
        <p:grpSpPr bwMode="auto">
          <a:xfrm>
            <a:off x="4352676" y="1238261"/>
            <a:ext cx="7520007" cy="4254467"/>
            <a:chOff x="26469" y="899"/>
            <a:chExt cx="8259899" cy="94667"/>
          </a:xfrm>
        </p:grpSpPr>
        <p:sp>
          <p:nvSpPr>
            <p:cNvPr id="18445" name="文本框 317"/>
            <p:cNvSpPr>
              <a:spLocks noChangeArrowheads="1"/>
            </p:cNvSpPr>
            <p:nvPr/>
          </p:nvSpPr>
          <p:spPr bwMode="auto">
            <a:xfrm>
              <a:off x="26469" y="19549"/>
              <a:ext cx="8259899" cy="760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457200" indent="-457200">
                <a:lnSpc>
                  <a:spcPct val="150000"/>
                </a:lnSpc>
                <a:buAutoNum type="arabicPeriod"/>
              </a:pPr>
              <a:r>
                <a:rPr lang="zh-TW" altLang="en-US" sz="36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短時間看出你的應對能力及態度</a:t>
              </a:r>
            </a:p>
            <a:p>
              <a:pPr marL="457200" indent="-457200">
                <a:lnSpc>
                  <a:spcPct val="150000"/>
                </a:lnSpc>
                <a:buAutoNum type="arabicPeriod"/>
              </a:pPr>
              <a:r>
                <a:rPr lang="zh-TW" altLang="en-US" sz="36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履歷上無法看出的由面試來決定</a:t>
              </a:r>
            </a:p>
            <a:p>
              <a:pPr marL="457200" indent="-457200">
                <a:lnSpc>
                  <a:spcPct val="150000"/>
                </a:lnSpc>
                <a:buAutoNum type="arabicPeriod"/>
              </a:pPr>
              <a:r>
                <a:rPr lang="zh-TW" altLang="en-US" sz="36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能否錄取工作的關鍵</a:t>
              </a:r>
            </a:p>
            <a:p>
              <a:pPr marL="457200" indent="-457200">
                <a:lnSpc>
                  <a:spcPct val="150000"/>
                </a:lnSpc>
                <a:buAutoNum type="arabicPeriod"/>
              </a:pPr>
              <a:r>
                <a:rPr lang="zh-TW" altLang="en-US" sz="36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雙方的了解機會（雇主、求職者</a:t>
              </a:r>
              <a:r>
                <a:rPr lang="zh-TW" altLang="en-US" sz="32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）</a:t>
              </a:r>
              <a:endParaRPr lang="zh-CN" altLang="en-US" sz="3200" dirty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endParaRPr>
            </a:p>
          </p:txBody>
        </p:sp>
        <p:sp>
          <p:nvSpPr>
            <p:cNvPr id="18446" name="文本框 318"/>
            <p:cNvSpPr>
              <a:spLocks noChangeArrowheads="1"/>
            </p:cNvSpPr>
            <p:nvPr/>
          </p:nvSpPr>
          <p:spPr bwMode="auto">
            <a:xfrm>
              <a:off x="2260083" y="899"/>
              <a:ext cx="2954609" cy="47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TW" altLang="en-US" sz="3600" b="1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順利獲得工作</a:t>
              </a:r>
              <a:endParaRPr lang="zh-CN" altLang="en-US" sz="3600" b="1" dirty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endParaRPr>
            </a:p>
          </p:txBody>
        </p:sp>
      </p:grpSp>
      <p:sp>
        <p:nvSpPr>
          <p:cNvPr id="18453" name="椭圆 2"/>
          <p:cNvSpPr>
            <a:spLocks noChangeArrowheads="1"/>
          </p:cNvSpPr>
          <p:nvPr/>
        </p:nvSpPr>
        <p:spPr bwMode="auto">
          <a:xfrm>
            <a:off x="5997575" y="1409690"/>
            <a:ext cx="228600" cy="228600"/>
          </a:xfrm>
          <a:prstGeom prst="ellipse">
            <a:avLst/>
          </a:prstGeom>
          <a:solidFill>
            <a:srgbClr val="A1BD7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460" name="矩形 344"/>
          <p:cNvSpPr>
            <a:spLocks noChangeArrowheads="1"/>
          </p:cNvSpPr>
          <p:nvPr/>
        </p:nvSpPr>
        <p:spPr bwMode="auto">
          <a:xfrm>
            <a:off x="0" y="314325"/>
            <a:ext cx="228600" cy="6858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461" name="文本框 345"/>
          <p:cNvSpPr>
            <a:spLocks noChangeArrowheads="1"/>
          </p:cNvSpPr>
          <p:nvPr/>
        </p:nvSpPr>
        <p:spPr bwMode="auto">
          <a:xfrm>
            <a:off x="320675" y="339725"/>
            <a:ext cx="249299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sz="3600" b="1" dirty="0" smtClean="0">
                <a:solidFill>
                  <a:srgbClr val="000000"/>
                </a:solidFill>
                <a:latin typeface="Microsoft YaHei" charset="0"/>
                <a:ea typeface="Microsoft YaHei" charset="0"/>
                <a:cs typeface="Microsoft YaHei" charset="0"/>
                <a:sym typeface="微软雅黑" pitchFamily="34" charset="-122"/>
              </a:rPr>
              <a:t>面試的目的</a:t>
            </a:r>
            <a:endParaRPr lang="zh-CN" altLang="en-US" sz="3600" b="1" dirty="0">
              <a:solidFill>
                <a:srgbClr val="000000"/>
              </a:solidFill>
              <a:latin typeface="Microsoft YaHei" charset="0"/>
              <a:ea typeface="Microsoft YaHei" charset="0"/>
              <a:cs typeface="Microsoft YaHei" charset="0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3522517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2"/>
          <p:cNvGrpSpPr>
            <a:grpSpLocks/>
          </p:cNvGrpSpPr>
          <p:nvPr/>
        </p:nvGrpSpPr>
        <p:grpSpPr bwMode="auto">
          <a:xfrm>
            <a:off x="-1049338" y="1466850"/>
            <a:ext cx="6802438" cy="4535488"/>
            <a:chOff x="0" y="0"/>
            <a:chExt cx="6802871" cy="4535248"/>
          </a:xfrm>
        </p:grpSpPr>
        <p:sp>
          <p:nvSpPr>
            <p:cNvPr id="18435" name="AutoShape 3"/>
            <p:cNvSpPr>
              <a:spLocks noChangeArrowheads="1"/>
            </p:cNvSpPr>
            <p:nvPr/>
          </p:nvSpPr>
          <p:spPr bwMode="auto">
            <a:xfrm>
              <a:off x="2613118" y="0"/>
              <a:ext cx="2182936" cy="2183268"/>
            </a:xfrm>
            <a:custGeom>
              <a:avLst/>
              <a:gdLst>
                <a:gd name="G0" fmla="+- 4915200 0 0"/>
                <a:gd name="G1" fmla="+- 11796480 0 0"/>
                <a:gd name="G2" fmla="+- 4915200 0 11796480"/>
                <a:gd name="G3" fmla="+- 10800 0 0"/>
                <a:gd name="G4" fmla="+- 0 0 491520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429 0 0"/>
                <a:gd name="G9" fmla="+- 0 0 11796480"/>
                <a:gd name="G10" fmla="+- 8429 0 2700"/>
                <a:gd name="G11" fmla="cos G10 4915200"/>
                <a:gd name="G12" fmla="sin G10 4915200"/>
                <a:gd name="G13" fmla="cos 13500 4915200"/>
                <a:gd name="G14" fmla="sin 13500 4915200"/>
                <a:gd name="G15" fmla="+- G11 10800 0"/>
                <a:gd name="G16" fmla="+- G12 10800 0"/>
                <a:gd name="G17" fmla="+- G13 10800 0"/>
                <a:gd name="G18" fmla="+- G14 10800 0"/>
                <a:gd name="G19" fmla="*/ 8429 1 2"/>
                <a:gd name="G20" fmla="+- G19 5400 0"/>
                <a:gd name="G21" fmla="cos G20 4915200"/>
                <a:gd name="G22" fmla="sin G20 4915200"/>
                <a:gd name="G23" fmla="+- G21 10800 0"/>
                <a:gd name="G24" fmla="+- G12 G23 G22"/>
                <a:gd name="G25" fmla="+- G22 G23 G11"/>
                <a:gd name="G26" fmla="cos 10800 4915200"/>
                <a:gd name="G27" fmla="sin 10800 4915200"/>
                <a:gd name="G28" fmla="cos 8429 4915200"/>
                <a:gd name="G29" fmla="sin 8429 491520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11796480"/>
                <a:gd name="G36" fmla="sin G34 11796480"/>
                <a:gd name="G37" fmla="+/ 11796480 491520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429 G39"/>
                <a:gd name="G43" fmla="sin 842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7374 w 21600"/>
                <a:gd name="T5" fmla="*/ 2231 h 21600"/>
                <a:gd name="T6" fmla="*/ 1185 w 21600"/>
                <a:gd name="T7" fmla="*/ 10800 h 21600"/>
                <a:gd name="T8" fmla="*/ 15931 w 21600"/>
                <a:gd name="T9" fmla="*/ 4112 h 21600"/>
                <a:gd name="T10" fmla="*/ 14294 w 21600"/>
                <a:gd name="T11" fmla="*/ 23839 h 21600"/>
                <a:gd name="T12" fmla="*/ 9534 w 21600"/>
                <a:gd name="T13" fmla="*/ 21093 h 21600"/>
                <a:gd name="T14" fmla="*/ 12282 w 21600"/>
                <a:gd name="T15" fmla="*/ 1633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2981" y="18941"/>
                  </a:moveTo>
                  <a:cubicBezTo>
                    <a:pt x="16666" y="17954"/>
                    <a:pt x="19229" y="14615"/>
                    <a:pt x="19229" y="10800"/>
                  </a:cubicBezTo>
                  <a:cubicBezTo>
                    <a:pt x="19229" y="6144"/>
                    <a:pt x="15455" y="2371"/>
                    <a:pt x="10800" y="2371"/>
                  </a:cubicBezTo>
                  <a:cubicBezTo>
                    <a:pt x="6144" y="2371"/>
                    <a:pt x="2371" y="6144"/>
                    <a:pt x="2371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5688"/>
                    <a:pt x="18316" y="19966"/>
                    <a:pt x="13595" y="21231"/>
                  </a:cubicBezTo>
                  <a:lnTo>
                    <a:pt x="14294" y="23839"/>
                  </a:lnTo>
                  <a:lnTo>
                    <a:pt x="9534" y="21093"/>
                  </a:lnTo>
                  <a:lnTo>
                    <a:pt x="12282" y="16333"/>
                  </a:lnTo>
                  <a:lnTo>
                    <a:pt x="12981" y="18941"/>
                  </a:lnTo>
                  <a:close/>
                </a:path>
              </a:pathLst>
            </a:custGeom>
            <a:solidFill>
              <a:srgbClr val="A1BD70"/>
            </a:solidFill>
            <a:ln w="12700" cap="flat" cmpd="sng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36" name="Rectangle 4"/>
            <p:cNvSpPr>
              <a:spLocks noChangeArrowheads="1"/>
            </p:cNvSpPr>
            <p:nvPr/>
          </p:nvSpPr>
          <p:spPr bwMode="auto">
            <a:xfrm>
              <a:off x="3095619" y="788226"/>
              <a:ext cx="1213015" cy="60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37" name="Rectangle 5"/>
            <p:cNvSpPr>
              <a:spLocks noChangeArrowheads="1"/>
            </p:cNvSpPr>
            <p:nvPr/>
          </p:nvSpPr>
          <p:spPr bwMode="auto">
            <a:xfrm>
              <a:off x="3095619" y="788226"/>
              <a:ext cx="1213015" cy="60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0480" tIns="30480" rIns="30480" bIns="3048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sz="4800" b="1">
                  <a:solidFill>
                    <a:srgbClr val="A1BD7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1</a:t>
              </a:r>
              <a:endParaRPr lang="zh-CN" altLang="en-US" sz="4800" b="1">
                <a:solidFill>
                  <a:srgbClr val="A1BD7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8438" name="AutoShape 6"/>
            <p:cNvSpPr>
              <a:spLocks noChangeArrowheads="1"/>
            </p:cNvSpPr>
            <p:nvPr/>
          </p:nvSpPr>
          <p:spPr bwMode="auto">
            <a:xfrm>
              <a:off x="2006815" y="1254449"/>
              <a:ext cx="2182936" cy="2183268"/>
            </a:xfrm>
            <a:custGeom>
              <a:avLst/>
              <a:gdLst>
                <a:gd name="G0" fmla="+- 6881280 0 0"/>
                <a:gd name="G1" fmla="+- 20643840 0 0"/>
                <a:gd name="G2" fmla="+- 6881280 0 20643840"/>
                <a:gd name="G3" fmla="+- 10800 0 0"/>
                <a:gd name="G4" fmla="+- 0 0 688128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429 0 0"/>
                <a:gd name="G9" fmla="+- 0 0 20643840"/>
                <a:gd name="G10" fmla="+- 8429 0 2700"/>
                <a:gd name="G11" fmla="cos G10 6881280"/>
                <a:gd name="G12" fmla="sin G10 6881280"/>
                <a:gd name="G13" fmla="cos 13500 6881280"/>
                <a:gd name="G14" fmla="sin 13500 6881280"/>
                <a:gd name="G15" fmla="+- G11 10800 0"/>
                <a:gd name="G16" fmla="+- G12 10800 0"/>
                <a:gd name="G17" fmla="+- G13 10800 0"/>
                <a:gd name="G18" fmla="+- G14 10800 0"/>
                <a:gd name="G19" fmla="*/ 8429 1 2"/>
                <a:gd name="G20" fmla="+- G19 5400 0"/>
                <a:gd name="G21" fmla="cos G20 6881280"/>
                <a:gd name="G22" fmla="sin G20 6881280"/>
                <a:gd name="G23" fmla="+- G21 10800 0"/>
                <a:gd name="G24" fmla="+- G12 G23 G22"/>
                <a:gd name="G25" fmla="+- G22 G23 G11"/>
                <a:gd name="G26" fmla="cos 10800 6881280"/>
                <a:gd name="G27" fmla="sin 10800 6881280"/>
                <a:gd name="G28" fmla="cos 8429 6881280"/>
                <a:gd name="G29" fmla="sin 8429 688128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20643840"/>
                <a:gd name="G36" fmla="sin G34 20643840"/>
                <a:gd name="G37" fmla="+/ 20643840 688128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429 G39"/>
                <a:gd name="G43" fmla="sin 842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153 w 21600"/>
                <a:gd name="T5" fmla="*/ 16199 h 21600"/>
                <a:gd name="T6" fmla="*/ 17598 w 21600"/>
                <a:gd name="T7" fmla="*/ 4001 h 21600"/>
                <a:gd name="T8" fmla="*/ 18099 w 21600"/>
                <a:gd name="T9" fmla="*/ 15014 h 21600"/>
                <a:gd name="T10" fmla="*/ 7305 w 21600"/>
                <a:gd name="T11" fmla="*/ 23839 h 21600"/>
                <a:gd name="T12" fmla="*/ 4557 w 21600"/>
                <a:gd name="T13" fmla="*/ 19081 h 21600"/>
                <a:gd name="T14" fmla="*/ 9317 w 21600"/>
                <a:gd name="T15" fmla="*/ 1633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8618" y="18941"/>
                  </a:moveTo>
                  <a:cubicBezTo>
                    <a:pt x="9329" y="19132"/>
                    <a:pt x="10063" y="19229"/>
                    <a:pt x="10800" y="19229"/>
                  </a:cubicBezTo>
                  <a:cubicBezTo>
                    <a:pt x="15455" y="19229"/>
                    <a:pt x="19229" y="15455"/>
                    <a:pt x="19229" y="10800"/>
                  </a:cubicBezTo>
                  <a:cubicBezTo>
                    <a:pt x="19229" y="8564"/>
                    <a:pt x="18340" y="6420"/>
                    <a:pt x="16760" y="4839"/>
                  </a:cubicBezTo>
                  <a:lnTo>
                    <a:pt x="18436" y="3163"/>
                  </a:lnTo>
                  <a:cubicBezTo>
                    <a:pt x="20462" y="5188"/>
                    <a:pt x="21599" y="7935"/>
                    <a:pt x="21600" y="10799"/>
                  </a:cubicBezTo>
                  <a:cubicBezTo>
                    <a:pt x="21600" y="16764"/>
                    <a:pt x="16764" y="21600"/>
                    <a:pt x="10800" y="21600"/>
                  </a:cubicBezTo>
                  <a:cubicBezTo>
                    <a:pt x="9856" y="21600"/>
                    <a:pt x="8916" y="21476"/>
                    <a:pt x="8004" y="21231"/>
                  </a:cubicBezTo>
                  <a:lnTo>
                    <a:pt x="7305" y="23839"/>
                  </a:lnTo>
                  <a:lnTo>
                    <a:pt x="4557" y="19081"/>
                  </a:lnTo>
                  <a:lnTo>
                    <a:pt x="9317" y="16333"/>
                  </a:lnTo>
                  <a:lnTo>
                    <a:pt x="8618" y="18941"/>
                  </a:lnTo>
                  <a:close/>
                </a:path>
              </a:pathLst>
            </a:custGeom>
            <a:solidFill>
              <a:srgbClr val="F58D76"/>
            </a:solidFill>
            <a:ln w="12700" cap="flat" cmpd="sng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39" name="Rectangle 7"/>
            <p:cNvSpPr>
              <a:spLocks noChangeArrowheads="1"/>
            </p:cNvSpPr>
            <p:nvPr/>
          </p:nvSpPr>
          <p:spPr bwMode="auto">
            <a:xfrm>
              <a:off x="2491776" y="2049932"/>
              <a:ext cx="1213015" cy="60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0" name="Rectangle 8"/>
            <p:cNvSpPr>
              <a:spLocks noChangeArrowheads="1"/>
            </p:cNvSpPr>
            <p:nvPr/>
          </p:nvSpPr>
          <p:spPr bwMode="auto">
            <a:xfrm>
              <a:off x="2491776" y="2049932"/>
              <a:ext cx="1213015" cy="60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0480" tIns="30480" rIns="30480" bIns="3048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sz="4800" b="1">
                  <a:solidFill>
                    <a:srgbClr val="F58D76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</a:t>
              </a:r>
              <a:endParaRPr lang="zh-CN" altLang="en-US" sz="4800" b="1">
                <a:solidFill>
                  <a:srgbClr val="F58D76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8441" name="AutoShape 9"/>
            <p:cNvSpPr>
              <a:spLocks noChangeArrowheads="1"/>
            </p:cNvSpPr>
            <p:nvPr/>
          </p:nvSpPr>
          <p:spPr bwMode="auto">
            <a:xfrm>
              <a:off x="2768486" y="2659015"/>
              <a:ext cx="1875480" cy="1876232"/>
            </a:xfrm>
            <a:custGeom>
              <a:avLst/>
              <a:gdLst>
                <a:gd name="G0" fmla="+- 8050 0 0"/>
                <a:gd name="G1" fmla="+- 14745600 0 0"/>
                <a:gd name="G2" fmla="+- 0 0 14745600"/>
                <a:gd name="T0" fmla="*/ 0 256 1"/>
                <a:gd name="T1" fmla="*/ 180 256 1"/>
                <a:gd name="G3" fmla="+- 14745600 T0 T1"/>
                <a:gd name="T2" fmla="*/ 0 256 1"/>
                <a:gd name="T3" fmla="*/ 90 256 1"/>
                <a:gd name="G4" fmla="+- 14745600 T2 T3"/>
                <a:gd name="G5" fmla="*/ G4 2 1"/>
                <a:gd name="T4" fmla="*/ 90 256 1"/>
                <a:gd name="T5" fmla="*/ 0 256 1"/>
                <a:gd name="G6" fmla="+- 14745600 T4 T5"/>
                <a:gd name="G7" fmla="*/ G6 2 1"/>
                <a:gd name="G8" fmla="abs 1474560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8050"/>
                <a:gd name="G18" fmla="*/ 8050 1 2"/>
                <a:gd name="G19" fmla="+- G18 5400 0"/>
                <a:gd name="G20" fmla="cos G19 14745600"/>
                <a:gd name="G21" fmla="sin G19 14745600"/>
                <a:gd name="G22" fmla="+- G20 10800 0"/>
                <a:gd name="G23" fmla="+- G21 10800 0"/>
                <a:gd name="G24" fmla="+- 10800 0 G20"/>
                <a:gd name="G25" fmla="+- 8050 10800 0"/>
                <a:gd name="G26" fmla="?: G9 G17 G25"/>
                <a:gd name="G27" fmla="?: G9 0 21600"/>
                <a:gd name="G28" fmla="cos 10800 14745600"/>
                <a:gd name="G29" fmla="sin 10800 14745600"/>
                <a:gd name="G30" fmla="sin 8050 14745600"/>
                <a:gd name="G31" fmla="+- G28 10800 0"/>
                <a:gd name="G32" fmla="+- G29 10800 0"/>
                <a:gd name="G33" fmla="+- G30 10800 0"/>
                <a:gd name="G34" fmla="?: G4 0 G31"/>
                <a:gd name="G35" fmla="?: 14745600 G34 0"/>
                <a:gd name="G36" fmla="?: G6 G35 G31"/>
                <a:gd name="G37" fmla="+- 21600 0 G36"/>
                <a:gd name="G38" fmla="?: G4 0 G33"/>
                <a:gd name="G39" fmla="?: 1474560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4135 w 21600"/>
                <a:gd name="T15" fmla="*/ 4135 h 21600"/>
                <a:gd name="T16" fmla="*/ 10800 w 21600"/>
                <a:gd name="T17" fmla="*/ 2750 h 21600"/>
                <a:gd name="T18" fmla="*/ 17465 w 21600"/>
                <a:gd name="T19" fmla="*/ 4135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5107" y="5107"/>
                  </a:moveTo>
                  <a:cubicBezTo>
                    <a:pt x="6617" y="3598"/>
                    <a:pt x="8665" y="2750"/>
                    <a:pt x="10799" y="2750"/>
                  </a:cubicBezTo>
                  <a:cubicBezTo>
                    <a:pt x="12934" y="2749"/>
                    <a:pt x="14982" y="3598"/>
                    <a:pt x="16492" y="5107"/>
                  </a:cubicBezTo>
                  <a:lnTo>
                    <a:pt x="18436" y="3163"/>
                  </a:lnTo>
                  <a:cubicBezTo>
                    <a:pt x="16411" y="1137"/>
                    <a:pt x="13664" y="0"/>
                    <a:pt x="10800" y="0"/>
                  </a:cubicBezTo>
                  <a:cubicBezTo>
                    <a:pt x="7935" y="-1"/>
                    <a:pt x="5188" y="1137"/>
                    <a:pt x="3163" y="3163"/>
                  </a:cubicBezTo>
                  <a:close/>
                </a:path>
              </a:pathLst>
            </a:custGeom>
            <a:solidFill>
              <a:srgbClr val="FFE079"/>
            </a:solidFill>
            <a:ln w="12700" cap="flat" cmpd="sng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2" name="Rectangle 10"/>
            <p:cNvSpPr>
              <a:spLocks noChangeArrowheads="1"/>
            </p:cNvSpPr>
            <p:nvPr/>
          </p:nvSpPr>
          <p:spPr bwMode="auto">
            <a:xfrm>
              <a:off x="3098489" y="3313452"/>
              <a:ext cx="1213015" cy="60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3" name="Rectangle 11"/>
            <p:cNvSpPr>
              <a:spLocks noChangeArrowheads="1"/>
            </p:cNvSpPr>
            <p:nvPr/>
          </p:nvSpPr>
          <p:spPr bwMode="auto">
            <a:xfrm>
              <a:off x="3098489" y="3313452"/>
              <a:ext cx="1213015" cy="60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5720" rIns="4572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sz="7200" b="1">
                  <a:solidFill>
                    <a:srgbClr val="FFDD6C"/>
                  </a:solidFill>
                  <a:latin typeface="Calibri" pitchFamily="34" charset="0"/>
                  <a:cs typeface="Calibri" pitchFamily="34" charset="0"/>
                  <a:sym typeface="Calibri" pitchFamily="34" charset="0"/>
                </a:rPr>
                <a:t>3</a:t>
              </a:r>
              <a:endParaRPr lang="zh-CN" altLang="en-US" sz="7200" b="1">
                <a:solidFill>
                  <a:srgbClr val="FFDD6C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18444" name="组合 316"/>
          <p:cNvGrpSpPr>
            <a:grpSpLocks/>
          </p:cNvGrpSpPr>
          <p:nvPr/>
        </p:nvGrpSpPr>
        <p:grpSpPr bwMode="auto">
          <a:xfrm>
            <a:off x="4159032" y="1101236"/>
            <a:ext cx="8032968" cy="5423641"/>
            <a:chOff x="-44488" y="16164"/>
            <a:chExt cx="6432126" cy="1352102"/>
          </a:xfrm>
        </p:grpSpPr>
        <p:sp>
          <p:nvSpPr>
            <p:cNvPr id="18445" name="文本框 317"/>
            <p:cNvSpPr>
              <a:spLocks noChangeArrowheads="1"/>
            </p:cNvSpPr>
            <p:nvPr/>
          </p:nvSpPr>
          <p:spPr bwMode="auto">
            <a:xfrm>
              <a:off x="-44488" y="232691"/>
              <a:ext cx="6432126" cy="1135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457200" indent="-457200">
                <a:lnSpc>
                  <a:spcPct val="150000"/>
                </a:lnSpc>
                <a:buAutoNum type="arabicPeriod"/>
              </a:pPr>
              <a:r>
                <a:rPr lang="zh-TW" altLang="en-US" sz="36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誠懇，不誇大其實，不油條</a:t>
              </a:r>
            </a:p>
            <a:p>
              <a:pPr marL="457200" indent="-457200">
                <a:lnSpc>
                  <a:spcPct val="150000"/>
                </a:lnSpc>
                <a:buAutoNum type="arabicPeriod"/>
              </a:pPr>
              <a:r>
                <a:rPr lang="zh-TW" altLang="en-US" sz="36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對欲應徵工作的熱忱及渴望有多大</a:t>
              </a:r>
            </a:p>
            <a:p>
              <a:pPr marL="457200" indent="-457200">
                <a:lnSpc>
                  <a:spcPct val="150000"/>
                </a:lnSpc>
                <a:buAutoNum type="arabicPeriod"/>
              </a:pPr>
              <a:r>
                <a:rPr lang="zh-TW" altLang="en-US" sz="36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禮貌及儀態 （第一印象）</a:t>
              </a:r>
            </a:p>
            <a:p>
              <a:pPr marL="457200" indent="-457200">
                <a:lnSpc>
                  <a:spcPct val="150000"/>
                </a:lnSpc>
                <a:buAutoNum type="arabicPeriod"/>
              </a:pPr>
              <a:r>
                <a:rPr lang="zh-TW" altLang="en-US" sz="36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想法（不過於自信也不過於沒自信）</a:t>
              </a:r>
            </a:p>
            <a:p>
              <a:pPr marL="457200" indent="-457200">
                <a:lnSpc>
                  <a:spcPct val="150000"/>
                </a:lnSpc>
                <a:buAutoNum type="arabicPeriod"/>
              </a:pPr>
              <a:r>
                <a:rPr lang="zh-TW" altLang="en-US" sz="36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準時</a:t>
              </a:r>
            </a:p>
            <a:p>
              <a:pPr marL="457200" indent="-457200">
                <a:buAutoNum type="arabicPeriod"/>
              </a:pPr>
              <a:endParaRPr lang="zh-TW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8446" name="文本框 318"/>
            <p:cNvSpPr>
              <a:spLocks noChangeArrowheads="1"/>
            </p:cNvSpPr>
            <p:nvPr/>
          </p:nvSpPr>
          <p:spPr bwMode="auto">
            <a:xfrm>
              <a:off x="2432081" y="16164"/>
              <a:ext cx="887190" cy="161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3600" b="1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態度</a:t>
              </a:r>
              <a:endParaRPr lang="zh-CN" altLang="en-US" sz="3600" b="1" dirty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endParaRPr>
            </a:p>
          </p:txBody>
        </p:sp>
      </p:grpSp>
      <p:sp>
        <p:nvSpPr>
          <p:cNvPr id="18460" name="矩形 344"/>
          <p:cNvSpPr>
            <a:spLocks noChangeArrowheads="1"/>
          </p:cNvSpPr>
          <p:nvPr/>
        </p:nvSpPr>
        <p:spPr bwMode="auto">
          <a:xfrm>
            <a:off x="0" y="314325"/>
            <a:ext cx="228600" cy="6858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461" name="文本框 345"/>
          <p:cNvSpPr>
            <a:spLocks noChangeArrowheads="1"/>
          </p:cNvSpPr>
          <p:nvPr/>
        </p:nvSpPr>
        <p:spPr bwMode="auto">
          <a:xfrm>
            <a:off x="320675" y="339725"/>
            <a:ext cx="341632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sz="3600" b="1" dirty="0" smtClean="0">
                <a:solidFill>
                  <a:srgbClr val="000000"/>
                </a:solidFill>
                <a:latin typeface="Microsoft YaHei" charset="0"/>
                <a:ea typeface="Microsoft YaHei" charset="0"/>
                <a:cs typeface="Microsoft YaHei" charset="0"/>
                <a:sym typeface="微软雅黑" pitchFamily="34" charset="-122"/>
              </a:rPr>
              <a:t>面試</a:t>
            </a:r>
            <a:r>
              <a:rPr lang="zh-TW" altLang="en-US" sz="3600" b="1" dirty="0">
                <a:solidFill>
                  <a:srgbClr val="000000"/>
                </a:solidFill>
                <a:latin typeface="Microsoft YaHei" charset="0"/>
                <a:ea typeface="Microsoft YaHei" charset="0"/>
                <a:cs typeface="Microsoft YaHei" charset="0"/>
                <a:sym typeface="微软雅黑" pitchFamily="34" charset="-122"/>
              </a:rPr>
              <a:t>官選什麼？</a:t>
            </a:r>
            <a:endParaRPr lang="zh-CN" altLang="en-US" sz="3600" b="1" dirty="0">
              <a:solidFill>
                <a:srgbClr val="000000"/>
              </a:solidFill>
              <a:latin typeface="Microsoft YaHei" charset="0"/>
              <a:ea typeface="Microsoft YaHei" charset="0"/>
              <a:cs typeface="Microsoft YaHei" charset="0"/>
              <a:sym typeface="微软雅黑" pitchFamily="34" charset="-122"/>
            </a:endParaRPr>
          </a:p>
        </p:txBody>
      </p:sp>
      <p:sp>
        <p:nvSpPr>
          <p:cNvPr id="30" name="椭圆 327"/>
          <p:cNvSpPr>
            <a:spLocks noChangeArrowheads="1"/>
          </p:cNvSpPr>
          <p:nvPr/>
        </p:nvSpPr>
        <p:spPr bwMode="auto">
          <a:xfrm>
            <a:off x="6883401" y="1238250"/>
            <a:ext cx="228600" cy="228600"/>
          </a:xfrm>
          <a:prstGeom prst="ellipse">
            <a:avLst/>
          </a:prstGeom>
          <a:solidFill>
            <a:srgbClr val="F58D7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84856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2"/>
          <p:cNvGrpSpPr>
            <a:grpSpLocks/>
          </p:cNvGrpSpPr>
          <p:nvPr/>
        </p:nvGrpSpPr>
        <p:grpSpPr bwMode="auto">
          <a:xfrm>
            <a:off x="-1663700" y="1478826"/>
            <a:ext cx="6802438" cy="4535488"/>
            <a:chOff x="0" y="0"/>
            <a:chExt cx="6802871" cy="4535248"/>
          </a:xfrm>
        </p:grpSpPr>
        <p:sp>
          <p:nvSpPr>
            <p:cNvPr id="18435" name="AutoShape 3"/>
            <p:cNvSpPr>
              <a:spLocks noChangeArrowheads="1"/>
            </p:cNvSpPr>
            <p:nvPr/>
          </p:nvSpPr>
          <p:spPr bwMode="auto">
            <a:xfrm>
              <a:off x="2613118" y="0"/>
              <a:ext cx="2182936" cy="2183268"/>
            </a:xfrm>
            <a:custGeom>
              <a:avLst/>
              <a:gdLst>
                <a:gd name="G0" fmla="+- 4915200 0 0"/>
                <a:gd name="G1" fmla="+- 11796480 0 0"/>
                <a:gd name="G2" fmla="+- 4915200 0 11796480"/>
                <a:gd name="G3" fmla="+- 10800 0 0"/>
                <a:gd name="G4" fmla="+- 0 0 491520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429 0 0"/>
                <a:gd name="G9" fmla="+- 0 0 11796480"/>
                <a:gd name="G10" fmla="+- 8429 0 2700"/>
                <a:gd name="G11" fmla="cos G10 4915200"/>
                <a:gd name="G12" fmla="sin G10 4915200"/>
                <a:gd name="G13" fmla="cos 13500 4915200"/>
                <a:gd name="G14" fmla="sin 13500 4915200"/>
                <a:gd name="G15" fmla="+- G11 10800 0"/>
                <a:gd name="G16" fmla="+- G12 10800 0"/>
                <a:gd name="G17" fmla="+- G13 10800 0"/>
                <a:gd name="G18" fmla="+- G14 10800 0"/>
                <a:gd name="G19" fmla="*/ 8429 1 2"/>
                <a:gd name="G20" fmla="+- G19 5400 0"/>
                <a:gd name="G21" fmla="cos G20 4915200"/>
                <a:gd name="G22" fmla="sin G20 4915200"/>
                <a:gd name="G23" fmla="+- G21 10800 0"/>
                <a:gd name="G24" fmla="+- G12 G23 G22"/>
                <a:gd name="G25" fmla="+- G22 G23 G11"/>
                <a:gd name="G26" fmla="cos 10800 4915200"/>
                <a:gd name="G27" fmla="sin 10800 4915200"/>
                <a:gd name="G28" fmla="cos 8429 4915200"/>
                <a:gd name="G29" fmla="sin 8429 491520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11796480"/>
                <a:gd name="G36" fmla="sin G34 11796480"/>
                <a:gd name="G37" fmla="+/ 11796480 491520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429 G39"/>
                <a:gd name="G43" fmla="sin 842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7374 w 21600"/>
                <a:gd name="T5" fmla="*/ 2231 h 21600"/>
                <a:gd name="T6" fmla="*/ 1185 w 21600"/>
                <a:gd name="T7" fmla="*/ 10800 h 21600"/>
                <a:gd name="T8" fmla="*/ 15931 w 21600"/>
                <a:gd name="T9" fmla="*/ 4112 h 21600"/>
                <a:gd name="T10" fmla="*/ 14294 w 21600"/>
                <a:gd name="T11" fmla="*/ 23839 h 21600"/>
                <a:gd name="T12" fmla="*/ 9534 w 21600"/>
                <a:gd name="T13" fmla="*/ 21093 h 21600"/>
                <a:gd name="T14" fmla="*/ 12282 w 21600"/>
                <a:gd name="T15" fmla="*/ 1633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2981" y="18941"/>
                  </a:moveTo>
                  <a:cubicBezTo>
                    <a:pt x="16666" y="17954"/>
                    <a:pt x="19229" y="14615"/>
                    <a:pt x="19229" y="10800"/>
                  </a:cubicBezTo>
                  <a:cubicBezTo>
                    <a:pt x="19229" y="6144"/>
                    <a:pt x="15455" y="2371"/>
                    <a:pt x="10800" y="2371"/>
                  </a:cubicBezTo>
                  <a:cubicBezTo>
                    <a:pt x="6144" y="2371"/>
                    <a:pt x="2371" y="6144"/>
                    <a:pt x="2371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5688"/>
                    <a:pt x="18316" y="19966"/>
                    <a:pt x="13595" y="21231"/>
                  </a:cubicBezTo>
                  <a:lnTo>
                    <a:pt x="14294" y="23839"/>
                  </a:lnTo>
                  <a:lnTo>
                    <a:pt x="9534" y="21093"/>
                  </a:lnTo>
                  <a:lnTo>
                    <a:pt x="12282" y="16333"/>
                  </a:lnTo>
                  <a:lnTo>
                    <a:pt x="12981" y="18941"/>
                  </a:lnTo>
                  <a:close/>
                </a:path>
              </a:pathLst>
            </a:custGeom>
            <a:solidFill>
              <a:srgbClr val="A1BD70"/>
            </a:solidFill>
            <a:ln w="12700" cap="flat" cmpd="sng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36" name="Rectangle 4"/>
            <p:cNvSpPr>
              <a:spLocks noChangeArrowheads="1"/>
            </p:cNvSpPr>
            <p:nvPr/>
          </p:nvSpPr>
          <p:spPr bwMode="auto">
            <a:xfrm>
              <a:off x="3095619" y="788226"/>
              <a:ext cx="1213015" cy="60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37" name="Rectangle 5"/>
            <p:cNvSpPr>
              <a:spLocks noChangeArrowheads="1"/>
            </p:cNvSpPr>
            <p:nvPr/>
          </p:nvSpPr>
          <p:spPr bwMode="auto">
            <a:xfrm>
              <a:off x="3095619" y="788226"/>
              <a:ext cx="1213015" cy="60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0480" tIns="30480" rIns="30480" bIns="3048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sz="4800" b="1">
                  <a:solidFill>
                    <a:srgbClr val="A1BD7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1</a:t>
              </a:r>
              <a:endParaRPr lang="zh-CN" altLang="en-US" sz="4800" b="1">
                <a:solidFill>
                  <a:srgbClr val="A1BD7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8438" name="AutoShape 6"/>
            <p:cNvSpPr>
              <a:spLocks noChangeArrowheads="1"/>
            </p:cNvSpPr>
            <p:nvPr/>
          </p:nvSpPr>
          <p:spPr bwMode="auto">
            <a:xfrm>
              <a:off x="2006815" y="1254449"/>
              <a:ext cx="2182936" cy="2183268"/>
            </a:xfrm>
            <a:custGeom>
              <a:avLst/>
              <a:gdLst>
                <a:gd name="G0" fmla="+- 6881280 0 0"/>
                <a:gd name="G1" fmla="+- 20643840 0 0"/>
                <a:gd name="G2" fmla="+- 6881280 0 20643840"/>
                <a:gd name="G3" fmla="+- 10800 0 0"/>
                <a:gd name="G4" fmla="+- 0 0 688128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429 0 0"/>
                <a:gd name="G9" fmla="+- 0 0 20643840"/>
                <a:gd name="G10" fmla="+- 8429 0 2700"/>
                <a:gd name="G11" fmla="cos G10 6881280"/>
                <a:gd name="G12" fmla="sin G10 6881280"/>
                <a:gd name="G13" fmla="cos 13500 6881280"/>
                <a:gd name="G14" fmla="sin 13500 6881280"/>
                <a:gd name="G15" fmla="+- G11 10800 0"/>
                <a:gd name="G16" fmla="+- G12 10800 0"/>
                <a:gd name="G17" fmla="+- G13 10800 0"/>
                <a:gd name="G18" fmla="+- G14 10800 0"/>
                <a:gd name="G19" fmla="*/ 8429 1 2"/>
                <a:gd name="G20" fmla="+- G19 5400 0"/>
                <a:gd name="G21" fmla="cos G20 6881280"/>
                <a:gd name="G22" fmla="sin G20 6881280"/>
                <a:gd name="G23" fmla="+- G21 10800 0"/>
                <a:gd name="G24" fmla="+- G12 G23 G22"/>
                <a:gd name="G25" fmla="+- G22 G23 G11"/>
                <a:gd name="G26" fmla="cos 10800 6881280"/>
                <a:gd name="G27" fmla="sin 10800 6881280"/>
                <a:gd name="G28" fmla="cos 8429 6881280"/>
                <a:gd name="G29" fmla="sin 8429 688128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20643840"/>
                <a:gd name="G36" fmla="sin G34 20643840"/>
                <a:gd name="G37" fmla="+/ 20643840 688128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429 G39"/>
                <a:gd name="G43" fmla="sin 8429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20153 w 21600"/>
                <a:gd name="T5" fmla="*/ 16199 h 21600"/>
                <a:gd name="T6" fmla="*/ 17598 w 21600"/>
                <a:gd name="T7" fmla="*/ 4001 h 21600"/>
                <a:gd name="T8" fmla="*/ 18099 w 21600"/>
                <a:gd name="T9" fmla="*/ 15014 h 21600"/>
                <a:gd name="T10" fmla="*/ 7305 w 21600"/>
                <a:gd name="T11" fmla="*/ 23839 h 21600"/>
                <a:gd name="T12" fmla="*/ 4557 w 21600"/>
                <a:gd name="T13" fmla="*/ 19081 h 21600"/>
                <a:gd name="T14" fmla="*/ 9317 w 21600"/>
                <a:gd name="T15" fmla="*/ 1633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8618" y="18941"/>
                  </a:moveTo>
                  <a:cubicBezTo>
                    <a:pt x="9329" y="19132"/>
                    <a:pt x="10063" y="19229"/>
                    <a:pt x="10800" y="19229"/>
                  </a:cubicBezTo>
                  <a:cubicBezTo>
                    <a:pt x="15455" y="19229"/>
                    <a:pt x="19229" y="15455"/>
                    <a:pt x="19229" y="10800"/>
                  </a:cubicBezTo>
                  <a:cubicBezTo>
                    <a:pt x="19229" y="8564"/>
                    <a:pt x="18340" y="6420"/>
                    <a:pt x="16760" y="4839"/>
                  </a:cubicBezTo>
                  <a:lnTo>
                    <a:pt x="18436" y="3163"/>
                  </a:lnTo>
                  <a:cubicBezTo>
                    <a:pt x="20462" y="5188"/>
                    <a:pt x="21599" y="7935"/>
                    <a:pt x="21600" y="10799"/>
                  </a:cubicBezTo>
                  <a:cubicBezTo>
                    <a:pt x="21600" y="16764"/>
                    <a:pt x="16764" y="21600"/>
                    <a:pt x="10800" y="21600"/>
                  </a:cubicBezTo>
                  <a:cubicBezTo>
                    <a:pt x="9856" y="21600"/>
                    <a:pt x="8916" y="21476"/>
                    <a:pt x="8004" y="21231"/>
                  </a:cubicBezTo>
                  <a:lnTo>
                    <a:pt x="7305" y="23839"/>
                  </a:lnTo>
                  <a:lnTo>
                    <a:pt x="4557" y="19081"/>
                  </a:lnTo>
                  <a:lnTo>
                    <a:pt x="9317" y="16333"/>
                  </a:lnTo>
                  <a:lnTo>
                    <a:pt x="8618" y="18941"/>
                  </a:lnTo>
                  <a:close/>
                </a:path>
              </a:pathLst>
            </a:custGeom>
            <a:solidFill>
              <a:srgbClr val="F58D76"/>
            </a:solidFill>
            <a:ln w="12700" cap="flat" cmpd="sng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39" name="Rectangle 7"/>
            <p:cNvSpPr>
              <a:spLocks noChangeArrowheads="1"/>
            </p:cNvSpPr>
            <p:nvPr/>
          </p:nvSpPr>
          <p:spPr bwMode="auto">
            <a:xfrm>
              <a:off x="2491776" y="2049932"/>
              <a:ext cx="1213015" cy="60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0" name="Rectangle 8"/>
            <p:cNvSpPr>
              <a:spLocks noChangeArrowheads="1"/>
            </p:cNvSpPr>
            <p:nvPr/>
          </p:nvSpPr>
          <p:spPr bwMode="auto">
            <a:xfrm>
              <a:off x="2491776" y="2049932"/>
              <a:ext cx="1213015" cy="60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0480" tIns="30480" rIns="30480" bIns="3048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sz="4800" b="1">
                  <a:solidFill>
                    <a:srgbClr val="F58D76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</a:t>
              </a:r>
              <a:endParaRPr lang="zh-CN" altLang="en-US" sz="4800" b="1">
                <a:solidFill>
                  <a:srgbClr val="F58D76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8441" name="AutoShape 9"/>
            <p:cNvSpPr>
              <a:spLocks noChangeArrowheads="1"/>
            </p:cNvSpPr>
            <p:nvPr/>
          </p:nvSpPr>
          <p:spPr bwMode="auto">
            <a:xfrm>
              <a:off x="2768486" y="2659015"/>
              <a:ext cx="1875480" cy="1876232"/>
            </a:xfrm>
            <a:custGeom>
              <a:avLst/>
              <a:gdLst>
                <a:gd name="G0" fmla="+- 8050 0 0"/>
                <a:gd name="G1" fmla="+- 14745600 0 0"/>
                <a:gd name="G2" fmla="+- 0 0 14745600"/>
                <a:gd name="T0" fmla="*/ 0 256 1"/>
                <a:gd name="T1" fmla="*/ 180 256 1"/>
                <a:gd name="G3" fmla="+- 14745600 T0 T1"/>
                <a:gd name="T2" fmla="*/ 0 256 1"/>
                <a:gd name="T3" fmla="*/ 90 256 1"/>
                <a:gd name="G4" fmla="+- 14745600 T2 T3"/>
                <a:gd name="G5" fmla="*/ G4 2 1"/>
                <a:gd name="T4" fmla="*/ 90 256 1"/>
                <a:gd name="T5" fmla="*/ 0 256 1"/>
                <a:gd name="G6" fmla="+- 14745600 T4 T5"/>
                <a:gd name="G7" fmla="*/ G6 2 1"/>
                <a:gd name="G8" fmla="abs 1474560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8050"/>
                <a:gd name="G18" fmla="*/ 8050 1 2"/>
                <a:gd name="G19" fmla="+- G18 5400 0"/>
                <a:gd name="G20" fmla="cos G19 14745600"/>
                <a:gd name="G21" fmla="sin G19 14745600"/>
                <a:gd name="G22" fmla="+- G20 10800 0"/>
                <a:gd name="G23" fmla="+- G21 10800 0"/>
                <a:gd name="G24" fmla="+- 10800 0 G20"/>
                <a:gd name="G25" fmla="+- 8050 10800 0"/>
                <a:gd name="G26" fmla="?: G9 G17 G25"/>
                <a:gd name="G27" fmla="?: G9 0 21600"/>
                <a:gd name="G28" fmla="cos 10800 14745600"/>
                <a:gd name="G29" fmla="sin 10800 14745600"/>
                <a:gd name="G30" fmla="sin 8050 14745600"/>
                <a:gd name="G31" fmla="+- G28 10800 0"/>
                <a:gd name="G32" fmla="+- G29 10800 0"/>
                <a:gd name="G33" fmla="+- G30 10800 0"/>
                <a:gd name="G34" fmla="?: G4 0 G31"/>
                <a:gd name="G35" fmla="?: 14745600 G34 0"/>
                <a:gd name="G36" fmla="?: G6 G35 G31"/>
                <a:gd name="G37" fmla="+- 21600 0 G36"/>
                <a:gd name="G38" fmla="?: G4 0 G33"/>
                <a:gd name="G39" fmla="?: 1474560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4135 w 21600"/>
                <a:gd name="T15" fmla="*/ 4135 h 21600"/>
                <a:gd name="T16" fmla="*/ 10800 w 21600"/>
                <a:gd name="T17" fmla="*/ 2750 h 21600"/>
                <a:gd name="T18" fmla="*/ 17465 w 21600"/>
                <a:gd name="T19" fmla="*/ 4135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5107" y="5107"/>
                  </a:moveTo>
                  <a:cubicBezTo>
                    <a:pt x="6617" y="3598"/>
                    <a:pt x="8665" y="2750"/>
                    <a:pt x="10799" y="2750"/>
                  </a:cubicBezTo>
                  <a:cubicBezTo>
                    <a:pt x="12934" y="2749"/>
                    <a:pt x="14982" y="3598"/>
                    <a:pt x="16492" y="5107"/>
                  </a:cubicBezTo>
                  <a:lnTo>
                    <a:pt x="18436" y="3163"/>
                  </a:lnTo>
                  <a:cubicBezTo>
                    <a:pt x="16411" y="1137"/>
                    <a:pt x="13664" y="0"/>
                    <a:pt x="10800" y="0"/>
                  </a:cubicBezTo>
                  <a:cubicBezTo>
                    <a:pt x="7935" y="-1"/>
                    <a:pt x="5188" y="1137"/>
                    <a:pt x="3163" y="3163"/>
                  </a:cubicBezTo>
                  <a:close/>
                </a:path>
              </a:pathLst>
            </a:custGeom>
            <a:solidFill>
              <a:srgbClr val="FFE079"/>
            </a:solidFill>
            <a:ln w="12700" cap="flat" cmpd="sng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2" name="Rectangle 10"/>
            <p:cNvSpPr>
              <a:spLocks noChangeArrowheads="1"/>
            </p:cNvSpPr>
            <p:nvPr/>
          </p:nvSpPr>
          <p:spPr bwMode="auto">
            <a:xfrm>
              <a:off x="3098489" y="3313452"/>
              <a:ext cx="1213015" cy="60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3" name="Rectangle 11"/>
            <p:cNvSpPr>
              <a:spLocks noChangeArrowheads="1"/>
            </p:cNvSpPr>
            <p:nvPr/>
          </p:nvSpPr>
          <p:spPr bwMode="auto">
            <a:xfrm>
              <a:off x="3098489" y="3313452"/>
              <a:ext cx="1213015" cy="60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5720" rIns="45720" anchor="ctr"/>
            <a:lstStyle/>
            <a:p>
              <a:pPr algn="ctr">
                <a:lnSpc>
                  <a:spcPct val="90000"/>
                </a:lnSpc>
                <a:spcAft>
                  <a:spcPct val="35000"/>
                </a:spcAft>
              </a:pPr>
              <a:r>
                <a:rPr lang="en-US" sz="7200" b="1">
                  <a:solidFill>
                    <a:srgbClr val="FFDD6C"/>
                  </a:solidFill>
                  <a:latin typeface="Calibri" pitchFamily="34" charset="0"/>
                  <a:cs typeface="Calibri" pitchFamily="34" charset="0"/>
                  <a:sym typeface="Calibri" pitchFamily="34" charset="0"/>
                </a:rPr>
                <a:t>3</a:t>
              </a:r>
              <a:endParaRPr lang="zh-CN" altLang="en-US" sz="7200" b="1">
                <a:solidFill>
                  <a:srgbClr val="FFDD6C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18447" name="组合 321"/>
          <p:cNvGrpSpPr>
            <a:grpSpLocks/>
          </p:cNvGrpSpPr>
          <p:nvPr/>
        </p:nvGrpSpPr>
        <p:grpSpPr bwMode="auto">
          <a:xfrm>
            <a:off x="4170252" y="771743"/>
            <a:ext cx="8021748" cy="6277846"/>
            <a:chOff x="-723912" y="-541"/>
            <a:chExt cx="8021622" cy="423414"/>
          </a:xfrm>
        </p:grpSpPr>
        <p:sp>
          <p:nvSpPr>
            <p:cNvPr id="18448" name="文本框 322"/>
            <p:cNvSpPr>
              <a:spLocks noChangeArrowheads="1"/>
            </p:cNvSpPr>
            <p:nvPr/>
          </p:nvSpPr>
          <p:spPr bwMode="auto">
            <a:xfrm>
              <a:off x="-723912" y="47149"/>
              <a:ext cx="8021622" cy="375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514350" indent="-514350">
                <a:lnSpc>
                  <a:spcPct val="150000"/>
                </a:lnSpc>
                <a:buAutoNum type="arabicPeriod"/>
              </a:pPr>
              <a:r>
                <a:rPr lang="zh-TW" altLang="en-US" sz="32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應徵動機</a:t>
              </a:r>
              <a:endParaRPr lang="en-US" altLang="zh-TW" sz="3200" dirty="0" smtClean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endParaRPr>
            </a:p>
            <a:p>
              <a:pPr marL="514350" indent="-514350">
                <a:lnSpc>
                  <a:spcPct val="150000"/>
                </a:lnSpc>
                <a:buAutoNum type="arabicPeriod"/>
              </a:pPr>
              <a:r>
                <a:rPr lang="zh-TW" altLang="en-US" sz="32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過往經歷可包含：</a:t>
              </a:r>
            </a:p>
            <a:p>
              <a:pPr>
                <a:lnSpc>
                  <a:spcPct val="150000"/>
                </a:lnSpc>
              </a:pPr>
              <a:r>
                <a:rPr lang="zh-TW" altLang="en-US" sz="3200" dirty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 </a:t>
              </a:r>
              <a:r>
                <a:rPr lang="zh-TW" altLang="en-US" sz="32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   社團、打工、實習、志工、交換、課程</a:t>
              </a:r>
            </a:p>
            <a:p>
              <a:pPr>
                <a:lnSpc>
                  <a:spcPct val="150000"/>
                </a:lnSpc>
              </a:pPr>
              <a:r>
                <a:rPr lang="zh-TW" altLang="en-US" sz="3200" dirty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 </a:t>
              </a:r>
              <a:r>
                <a:rPr lang="zh-TW" altLang="en-US" sz="32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   檢定、證照</a:t>
              </a:r>
            </a:p>
            <a:p>
              <a:pPr>
                <a:lnSpc>
                  <a:spcPct val="150000"/>
                </a:lnSpc>
              </a:pPr>
              <a:r>
                <a:rPr lang="en-US" altLang="zh-TW" sz="32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3. </a:t>
              </a:r>
              <a:r>
                <a:rPr lang="zh-TW" altLang="en-US" sz="32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優點與缺點如何在這份工作上應用及避免</a:t>
              </a:r>
              <a:endParaRPr lang="en-US" altLang="zh-TW" sz="3200" dirty="0" smtClean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TW" sz="32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4. </a:t>
              </a:r>
              <a:r>
                <a:rPr lang="zh-TW" altLang="en-US" sz="32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過往經歷學習到什麼</a:t>
              </a:r>
            </a:p>
            <a:p>
              <a:pPr>
                <a:lnSpc>
                  <a:spcPct val="150000"/>
                </a:lnSpc>
              </a:pPr>
              <a:r>
                <a:rPr lang="en-US" altLang="zh-TW" sz="32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5. </a:t>
              </a:r>
              <a:r>
                <a:rPr lang="zh-TW" altLang="en-US" sz="3200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你的特質是否適合該職缺</a:t>
              </a:r>
            </a:p>
            <a:p>
              <a:pPr marL="457200" indent="-457200">
                <a:buAutoNum type="arabicPeriod"/>
              </a:pPr>
              <a:endParaRPr lang="zh-CN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8449" name="文本框 323"/>
            <p:cNvSpPr>
              <a:spLocks noChangeArrowheads="1"/>
            </p:cNvSpPr>
            <p:nvPr/>
          </p:nvSpPr>
          <p:spPr bwMode="auto">
            <a:xfrm>
              <a:off x="-328608" y="-541"/>
              <a:ext cx="6186210" cy="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TW" altLang="en-US" sz="3600" b="1" dirty="0" smtClean="0">
                  <a:solidFill>
                    <a:srgbClr val="000000"/>
                  </a:solidFill>
                  <a:latin typeface="Yuppy TC" charset="-120"/>
                  <a:ea typeface="Yuppy TC" charset="-120"/>
                  <a:cs typeface="Yuppy TC" charset="-120"/>
                  <a:sym typeface="微软雅黑" pitchFamily="34" charset="-122"/>
                </a:rPr>
                <a:t>過往經歷與工作的相關連結性</a:t>
              </a:r>
              <a:endParaRPr lang="zh-CN" altLang="en-US" sz="3600" b="1" dirty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endParaRPr>
            </a:p>
          </p:txBody>
        </p:sp>
      </p:grpSp>
      <p:sp>
        <p:nvSpPr>
          <p:cNvPr id="18460" name="矩形 344"/>
          <p:cNvSpPr>
            <a:spLocks noChangeArrowheads="1"/>
          </p:cNvSpPr>
          <p:nvPr/>
        </p:nvSpPr>
        <p:spPr bwMode="auto">
          <a:xfrm>
            <a:off x="0" y="314325"/>
            <a:ext cx="228600" cy="6858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461" name="文本框 345"/>
          <p:cNvSpPr>
            <a:spLocks noChangeArrowheads="1"/>
          </p:cNvSpPr>
          <p:nvPr/>
        </p:nvSpPr>
        <p:spPr bwMode="auto">
          <a:xfrm>
            <a:off x="320675" y="339725"/>
            <a:ext cx="341632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sz="3600" b="1" dirty="0" smtClean="0">
                <a:solidFill>
                  <a:srgbClr val="000000"/>
                </a:solidFill>
                <a:latin typeface="Microsoft YaHei" charset="0"/>
                <a:ea typeface="Microsoft YaHei" charset="0"/>
                <a:cs typeface="Microsoft YaHei" charset="0"/>
                <a:sym typeface="微软雅黑" pitchFamily="34" charset="-122"/>
              </a:rPr>
              <a:t>面試</a:t>
            </a:r>
            <a:r>
              <a:rPr lang="zh-TW" altLang="en-US" sz="3600" b="1" dirty="0">
                <a:solidFill>
                  <a:srgbClr val="000000"/>
                </a:solidFill>
                <a:latin typeface="Microsoft YaHei" charset="0"/>
                <a:ea typeface="Microsoft YaHei" charset="0"/>
                <a:cs typeface="Microsoft YaHei" charset="0"/>
                <a:sym typeface="微软雅黑" pitchFamily="34" charset="-122"/>
              </a:rPr>
              <a:t>官選什麼？</a:t>
            </a:r>
            <a:endParaRPr lang="zh-CN" altLang="en-US" sz="3600" b="1" dirty="0">
              <a:solidFill>
                <a:srgbClr val="000000"/>
              </a:solidFill>
              <a:latin typeface="Microsoft YaHei" charset="0"/>
              <a:ea typeface="Microsoft YaHei" charset="0"/>
              <a:cs typeface="Microsoft YaHei" charset="0"/>
              <a:sym typeface="微软雅黑" pitchFamily="34" charset="-122"/>
            </a:endParaRPr>
          </a:p>
        </p:txBody>
      </p:sp>
      <p:sp>
        <p:nvSpPr>
          <p:cNvPr id="31" name="椭圆 339"/>
          <p:cNvSpPr>
            <a:spLocks noChangeArrowheads="1"/>
          </p:cNvSpPr>
          <p:nvPr/>
        </p:nvSpPr>
        <p:spPr bwMode="auto">
          <a:xfrm>
            <a:off x="4336962" y="885825"/>
            <a:ext cx="228600" cy="228600"/>
          </a:xfrm>
          <a:prstGeom prst="ellipse">
            <a:avLst/>
          </a:prstGeom>
          <a:solidFill>
            <a:srgbClr val="FFE07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124687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5738" y="0"/>
            <a:ext cx="3514725" cy="1000125"/>
          </a:xfrm>
        </p:spPr>
        <p:txBody>
          <a:bodyPr/>
          <a:lstStyle/>
          <a:p>
            <a:r>
              <a:rPr kumimoji="1" lang="zh-TW" altLang="en-US" sz="3600" b="1" dirty="0" smtClean="0">
                <a:latin typeface="Microsoft YaHei" charset="0"/>
                <a:ea typeface="Microsoft YaHei" charset="0"/>
                <a:cs typeface="Microsoft YaHei" charset="0"/>
              </a:rPr>
              <a:t>面試的事前準備</a:t>
            </a:r>
            <a:endParaRPr kumimoji="1" lang="zh-TW" altLang="en-US" sz="3600" b="1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4" name="矩形 344"/>
          <p:cNvSpPr>
            <a:spLocks noChangeArrowheads="1"/>
          </p:cNvSpPr>
          <p:nvPr/>
        </p:nvSpPr>
        <p:spPr bwMode="auto">
          <a:xfrm>
            <a:off x="0" y="156715"/>
            <a:ext cx="185738" cy="6858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671513" y="499615"/>
            <a:ext cx="1002982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kumimoji="1" lang="zh-TW" altLang="en-US" sz="3600" b="1" dirty="0" smtClean="0">
              <a:latin typeface="Yuppy TC" charset="-120"/>
              <a:ea typeface="Yuppy TC" charset="-120"/>
              <a:cs typeface="Yuppy TC" charset="-120"/>
            </a:endParaRPr>
          </a:p>
          <a:p>
            <a:r>
              <a:rPr kumimoji="1" lang="zh-TW" altLang="en-US" sz="3600" b="1" dirty="0" smtClean="0">
                <a:latin typeface="Yuppy TC" charset="-120"/>
                <a:ea typeface="Yuppy TC" charset="-120"/>
                <a:cs typeface="Yuppy TC" charset="-120"/>
              </a:rPr>
              <a:t>自己</a:t>
            </a:r>
          </a:p>
          <a:p>
            <a:endParaRPr kumimoji="1" lang="zh-TW" altLang="en-US" sz="2800" b="1" dirty="0" smtClean="0">
              <a:latin typeface="Yuppy TC" charset="-120"/>
              <a:ea typeface="Yuppy TC" charset="-120"/>
              <a:cs typeface="Yuppy TC" charset="-120"/>
            </a:endParaRPr>
          </a:p>
          <a:p>
            <a:pPr marL="342900" indent="-342900">
              <a:buAutoNum type="arabicPeriod"/>
            </a:pP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對自己的了解及認知</a:t>
            </a:r>
          </a:p>
          <a:p>
            <a:pPr marL="342900" indent="-342900">
              <a:buAutoNum type="arabicPeriod"/>
            </a:pP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自我介紹練習（</a:t>
            </a:r>
            <a:r>
              <a:rPr kumimoji="1" lang="en-US" altLang="zh-TW" sz="2800" dirty="0" smtClean="0">
                <a:latin typeface="Yuppy TC" charset="-120"/>
                <a:ea typeface="Yuppy TC" charset="-120"/>
                <a:cs typeface="Yuppy TC" charset="-120"/>
              </a:rPr>
              <a:t>1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分鐘、</a:t>
            </a:r>
            <a:r>
              <a:rPr kumimoji="1" lang="en-US" altLang="zh-TW" sz="2800" dirty="0" smtClean="0">
                <a:latin typeface="Yuppy TC" charset="-120"/>
                <a:ea typeface="Yuppy TC" charset="-120"/>
                <a:cs typeface="Yuppy TC" charset="-120"/>
              </a:rPr>
              <a:t>3-5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分鐘）（英文或其他第二外語）</a:t>
            </a:r>
          </a:p>
          <a:p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    不同時間限制的內容架構</a:t>
            </a:r>
          </a:p>
          <a:p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    聲音表達</a:t>
            </a:r>
          </a:p>
          <a:p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    強化優點及過往經歷對該工作的連結</a:t>
            </a:r>
            <a:endParaRPr kumimoji="1" lang="en-US" altLang="zh-TW" sz="2800" dirty="0" smtClean="0">
              <a:latin typeface="Yuppy TC" charset="-120"/>
              <a:ea typeface="Yuppy TC" charset="-120"/>
              <a:cs typeface="Yuppy TC" charset="-120"/>
            </a:endParaRPr>
          </a:p>
          <a:p>
            <a:r>
              <a:rPr kumimoji="1" lang="en-US" altLang="zh-TW" sz="2800" dirty="0" smtClean="0">
                <a:latin typeface="Yuppy TC" charset="-120"/>
                <a:ea typeface="Yuppy TC" charset="-120"/>
                <a:cs typeface="Yuppy TC" charset="-120"/>
              </a:rPr>
              <a:t>3.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熟悉提交的履歷、自傳內容</a:t>
            </a:r>
          </a:p>
          <a:p>
            <a:r>
              <a:rPr kumimoji="1" lang="en-US" altLang="zh-TW" sz="2800" dirty="0" smtClean="0">
                <a:latin typeface="Yuppy TC" charset="-120"/>
                <a:ea typeface="Yuppy TC" charset="-120"/>
                <a:cs typeface="Yuppy TC" charset="-120"/>
              </a:rPr>
              <a:t>4.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面試必問題擬答</a:t>
            </a:r>
            <a:endParaRPr kumimoji="1" lang="en-US" altLang="zh-TW" sz="2800" dirty="0" smtClean="0">
              <a:latin typeface="Yuppy TC" charset="-120"/>
              <a:ea typeface="Yuppy TC" charset="-120"/>
              <a:cs typeface="Yuppy TC" charset="-120"/>
            </a:endParaRPr>
          </a:p>
          <a:p>
            <a:r>
              <a:rPr kumimoji="1" lang="en-US" altLang="zh-TW" sz="2800" dirty="0" smtClean="0">
                <a:latin typeface="Yuppy TC" charset="-120"/>
                <a:ea typeface="Yuppy TC" charset="-120"/>
                <a:cs typeface="Yuppy TC" charset="-120"/>
              </a:rPr>
              <a:t>5.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對著鏡子模擬、笑容及儀態練習</a:t>
            </a:r>
          </a:p>
          <a:p>
            <a:endParaRPr kumimoji="1" lang="zh-TW" altLang="en-US" sz="2400" dirty="0">
              <a:latin typeface="Yuppy TC" charset="-120"/>
              <a:ea typeface="Yuppy TC" charset="-120"/>
              <a:cs typeface="Yuppy TC" charset="-120"/>
            </a:endParaRPr>
          </a:p>
          <a:p>
            <a:pPr marL="342900" indent="-342900">
              <a:buAutoNum type="arabicPeriod"/>
            </a:pPr>
            <a:endParaRPr kumimoji="1" lang="zh-TW" altLang="en-US" dirty="0" smtClean="0"/>
          </a:p>
          <a:p>
            <a:pPr marL="342900" indent="-342900">
              <a:buAutoNum type="arabicPeriod"/>
            </a:pPr>
            <a:endParaRPr kumimoji="1" lang="zh-TW" altLang="en-US" dirty="0" smtClean="0"/>
          </a:p>
        </p:txBody>
      </p:sp>
      <p:sp>
        <p:nvSpPr>
          <p:cNvPr id="6" name="椭圆 327"/>
          <p:cNvSpPr>
            <a:spLocks noChangeArrowheads="1"/>
          </p:cNvSpPr>
          <p:nvPr/>
        </p:nvSpPr>
        <p:spPr bwMode="auto">
          <a:xfrm>
            <a:off x="838200" y="2981325"/>
            <a:ext cx="176214" cy="161925"/>
          </a:xfrm>
          <a:prstGeom prst="ellipse">
            <a:avLst/>
          </a:prstGeom>
          <a:solidFill>
            <a:srgbClr val="F58D7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" name="椭圆 327"/>
          <p:cNvSpPr>
            <a:spLocks noChangeArrowheads="1"/>
          </p:cNvSpPr>
          <p:nvPr/>
        </p:nvSpPr>
        <p:spPr bwMode="auto">
          <a:xfrm>
            <a:off x="838200" y="3419475"/>
            <a:ext cx="176214" cy="161925"/>
          </a:xfrm>
          <a:prstGeom prst="ellipse">
            <a:avLst/>
          </a:prstGeom>
          <a:solidFill>
            <a:srgbClr val="F58D7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" name="椭圆 327"/>
          <p:cNvSpPr>
            <a:spLocks noChangeArrowheads="1"/>
          </p:cNvSpPr>
          <p:nvPr/>
        </p:nvSpPr>
        <p:spPr bwMode="auto">
          <a:xfrm>
            <a:off x="838200" y="3857625"/>
            <a:ext cx="176214" cy="161925"/>
          </a:xfrm>
          <a:prstGeom prst="ellipse">
            <a:avLst/>
          </a:prstGeom>
          <a:solidFill>
            <a:srgbClr val="F58D7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594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5738" y="1"/>
            <a:ext cx="5129212" cy="1100138"/>
          </a:xfrm>
        </p:spPr>
        <p:txBody>
          <a:bodyPr/>
          <a:lstStyle/>
          <a:p>
            <a:r>
              <a:rPr kumimoji="1" lang="zh-TW" altLang="en-US" sz="3600" b="1" dirty="0" smtClean="0">
                <a:latin typeface="Microsoft YaHei" charset="0"/>
                <a:ea typeface="Microsoft YaHei" charset="0"/>
                <a:cs typeface="Microsoft YaHei" charset="0"/>
              </a:rPr>
              <a:t>面試的事前準備</a:t>
            </a:r>
            <a:endParaRPr kumimoji="1" lang="zh-TW" altLang="en-US" sz="3600" b="1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4" name="矩形 344"/>
          <p:cNvSpPr>
            <a:spLocks noChangeArrowheads="1"/>
          </p:cNvSpPr>
          <p:nvPr/>
        </p:nvSpPr>
        <p:spPr bwMode="auto">
          <a:xfrm>
            <a:off x="0" y="200025"/>
            <a:ext cx="185738" cy="6858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585789" y="1100139"/>
            <a:ext cx="11329987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3600" b="1" dirty="0" smtClean="0">
                <a:latin typeface="Yuppy TC" charset="-120"/>
                <a:ea typeface="Yuppy TC" charset="-120"/>
                <a:cs typeface="Yuppy TC" charset="-120"/>
              </a:rPr>
              <a:t>自己</a:t>
            </a:r>
          </a:p>
          <a:p>
            <a:endParaRPr kumimoji="1" lang="zh-TW" altLang="en-US" sz="2800" b="1" dirty="0" smtClean="0">
              <a:latin typeface="Yuppy TC" charset="-120"/>
              <a:ea typeface="Yuppy TC" charset="-120"/>
              <a:cs typeface="Yuppy TC" charset="-120"/>
            </a:endParaRPr>
          </a:p>
          <a:p>
            <a:r>
              <a:rPr kumimoji="1" lang="en-US" altLang="zh-TW" sz="2800" dirty="0" smtClean="0">
                <a:latin typeface="Yuppy TC" charset="-120"/>
                <a:ea typeface="Yuppy TC" charset="-120"/>
                <a:cs typeface="Yuppy TC" charset="-120"/>
              </a:rPr>
              <a:t>6.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面試服裝</a:t>
            </a:r>
          </a:p>
          <a:p>
            <a:endParaRPr kumimoji="1" lang="zh-TW" altLang="en-US" sz="2800" dirty="0" smtClean="0">
              <a:latin typeface="Yuppy TC" charset="-120"/>
              <a:ea typeface="Yuppy TC" charset="-120"/>
              <a:cs typeface="Yuppy TC" charset="-120"/>
            </a:endParaRPr>
          </a:p>
          <a:p>
            <a:pPr lvl="1" eaLnBrk="1" hangingPunct="1">
              <a:defRPr/>
            </a:pPr>
            <a:r>
              <a:rPr lang="zh-TW" altLang="en-US" sz="2800" dirty="0" smtClean="0">
                <a:solidFill>
                  <a:srgbClr val="0C0C12"/>
                </a:solidFill>
                <a:latin typeface="Yuppy TC" charset="-120"/>
                <a:ea typeface="Yuppy TC" charset="-120"/>
                <a:cs typeface="Yuppy TC" charset="-120"/>
              </a:rPr>
              <a:t>男生：正式西裝、深色</a:t>
            </a:r>
            <a:r>
              <a:rPr lang="zh-TW" altLang="en-US" sz="2800" dirty="0">
                <a:solidFill>
                  <a:srgbClr val="0C0C12"/>
                </a:solidFill>
                <a:latin typeface="Yuppy TC" charset="-120"/>
                <a:ea typeface="Yuppy TC" charset="-120"/>
                <a:cs typeface="Yuppy TC" charset="-120"/>
              </a:rPr>
              <a:t>襪子、</a:t>
            </a:r>
            <a:r>
              <a:rPr lang="zh-TW" altLang="en-US" sz="2800" dirty="0" smtClean="0">
                <a:solidFill>
                  <a:srgbClr val="0C0C12"/>
                </a:solidFill>
                <a:latin typeface="Yuppy TC" charset="-120"/>
                <a:ea typeface="Yuppy TC" charset="-120"/>
                <a:cs typeface="Yuppy TC" charset="-120"/>
              </a:rPr>
              <a:t>皮鞋、（領帶）</a:t>
            </a:r>
          </a:p>
          <a:p>
            <a:pPr lvl="1" eaLnBrk="1" hangingPunct="1">
              <a:defRPr/>
            </a:pPr>
            <a:r>
              <a:rPr lang="zh-TW" altLang="en-US" sz="2800" dirty="0">
                <a:solidFill>
                  <a:srgbClr val="0C0C12"/>
                </a:solidFill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lang="zh-TW" altLang="en-US" sz="2800" dirty="0" smtClean="0">
                <a:solidFill>
                  <a:srgbClr val="0C0C12"/>
                </a:solidFill>
                <a:latin typeface="Yuppy TC" charset="-120"/>
                <a:ea typeface="Yuppy TC" charset="-120"/>
                <a:cs typeface="Yuppy TC" charset="-120"/>
              </a:rPr>
              <a:t>          </a:t>
            </a:r>
            <a:endParaRPr lang="zh-TW" altLang="en-US" sz="2800" dirty="0">
              <a:solidFill>
                <a:srgbClr val="0C0C12"/>
              </a:solidFill>
              <a:latin typeface="Yuppy TC" charset="-120"/>
              <a:ea typeface="Yuppy TC" charset="-120"/>
              <a:cs typeface="Yuppy TC" charset="-120"/>
            </a:endParaRPr>
          </a:p>
          <a:p>
            <a:pPr lvl="1" eaLnBrk="1" hangingPunct="1">
              <a:defRPr/>
            </a:pPr>
            <a:r>
              <a:rPr lang="zh-TW" altLang="en-US" sz="2800" dirty="0" smtClean="0">
                <a:solidFill>
                  <a:srgbClr val="0C0C12"/>
                </a:solidFill>
                <a:latin typeface="Yuppy TC" charset="-120"/>
                <a:ea typeface="Yuppy TC" charset="-120"/>
                <a:cs typeface="Yuppy TC" charset="-120"/>
              </a:rPr>
              <a:t>女生：正式套裝</a:t>
            </a:r>
            <a:r>
              <a:rPr lang="zh-TW" altLang="en-US" sz="2800" dirty="0">
                <a:solidFill>
                  <a:srgbClr val="0C0C12"/>
                </a:solidFill>
                <a:latin typeface="Yuppy TC" charset="-120"/>
                <a:ea typeface="Yuppy TC" charset="-120"/>
                <a:cs typeface="Yuppy TC" charset="-120"/>
              </a:rPr>
              <a:t>、</a:t>
            </a:r>
            <a:r>
              <a:rPr lang="zh-TW" altLang="en-US" sz="2800" dirty="0" smtClean="0">
                <a:solidFill>
                  <a:srgbClr val="0C0C12"/>
                </a:solidFill>
                <a:latin typeface="Yuppy TC" charset="-120"/>
                <a:ea typeface="Yuppy TC" charset="-120"/>
                <a:cs typeface="Yuppy TC" charset="-120"/>
              </a:rPr>
              <a:t>包鞋、</a:t>
            </a:r>
            <a:r>
              <a:rPr lang="zh-TW" altLang="en-US" sz="2800" dirty="0">
                <a:solidFill>
                  <a:srgbClr val="0C0C12"/>
                </a:solidFill>
                <a:latin typeface="Yuppy TC" charset="-120"/>
                <a:ea typeface="Yuppy TC" charset="-120"/>
                <a:cs typeface="Yuppy TC" charset="-120"/>
              </a:rPr>
              <a:t>絲襪、</a:t>
            </a:r>
            <a:r>
              <a:rPr lang="zh-TW" altLang="en-US" sz="2800" dirty="0" smtClean="0">
                <a:solidFill>
                  <a:srgbClr val="0C0C12"/>
                </a:solidFill>
                <a:latin typeface="Yuppy TC" charset="-120"/>
                <a:ea typeface="Yuppy TC" charset="-120"/>
                <a:cs typeface="Yuppy TC" charset="-120"/>
              </a:rPr>
              <a:t>淡妝</a:t>
            </a:r>
          </a:p>
          <a:p>
            <a:pPr lvl="1" eaLnBrk="1" hangingPunct="1">
              <a:defRPr/>
            </a:pPr>
            <a:endParaRPr lang="zh-TW" altLang="en-US" sz="2800" dirty="0">
              <a:solidFill>
                <a:srgbClr val="0C0C12"/>
              </a:solidFill>
              <a:latin typeface="Yuppy TC" charset="-120"/>
              <a:ea typeface="Yuppy TC" charset="-120"/>
              <a:cs typeface="Yuppy TC" charset="-120"/>
            </a:endParaRPr>
          </a:p>
          <a:p>
            <a:pPr lvl="1" eaLnBrk="1" hangingPunct="1">
              <a:defRPr/>
            </a:pPr>
            <a:r>
              <a:rPr lang="zh-TW" altLang="en-US" sz="2800" dirty="0" smtClean="0">
                <a:solidFill>
                  <a:srgbClr val="0C0C12"/>
                </a:solidFill>
                <a:latin typeface="Yuppy TC" charset="-120"/>
                <a:ea typeface="Yuppy TC" charset="-120"/>
                <a:cs typeface="Yuppy TC" charset="-120"/>
              </a:rPr>
              <a:t>依工作及公司性質，可選擇不穿正裝，而以半正式服裝替代。</a:t>
            </a:r>
          </a:p>
          <a:p>
            <a:pPr lvl="1" eaLnBrk="1" hangingPunct="1">
              <a:defRPr/>
            </a:pPr>
            <a:endParaRPr lang="zh-TW" altLang="en-US" sz="2800" dirty="0" smtClean="0">
              <a:solidFill>
                <a:srgbClr val="0C0C12"/>
              </a:solidFill>
              <a:latin typeface="Yuppy TC" charset="-120"/>
              <a:ea typeface="Yuppy TC" charset="-120"/>
              <a:cs typeface="Yuppy TC" charset="-120"/>
            </a:endParaRPr>
          </a:p>
          <a:p>
            <a:pPr lvl="1" eaLnBrk="1" hangingPunct="1">
              <a:defRPr/>
            </a:pPr>
            <a:r>
              <a:rPr lang="zh-TW" altLang="en-US" sz="2800" dirty="0" smtClean="0">
                <a:solidFill>
                  <a:srgbClr val="0C0C12"/>
                </a:solidFill>
                <a:latin typeface="Yuppy TC" charset="-120"/>
                <a:ea typeface="Yuppy TC" charset="-120"/>
                <a:cs typeface="Yuppy TC" charset="-120"/>
              </a:rPr>
              <a:t>守則：讓人感受到你重視面試的態度</a:t>
            </a:r>
          </a:p>
          <a:p>
            <a:pPr lvl="1" eaLnBrk="1" hangingPunct="1">
              <a:defRPr/>
            </a:pPr>
            <a:r>
              <a:rPr lang="zh-TW" altLang="en-US" sz="2800" dirty="0">
                <a:solidFill>
                  <a:srgbClr val="0C0C12"/>
                </a:solidFill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lang="zh-TW" altLang="en-US" sz="2800" dirty="0" smtClean="0">
                <a:solidFill>
                  <a:srgbClr val="0C0C12"/>
                </a:solidFill>
                <a:latin typeface="Yuppy TC" charset="-120"/>
                <a:ea typeface="Yuppy TC" charset="-120"/>
                <a:cs typeface="Yuppy TC" charset="-120"/>
              </a:rPr>
              <a:t>          外表整潔大方、有精神</a:t>
            </a:r>
          </a:p>
          <a:p>
            <a:pPr lvl="1" eaLnBrk="1" hangingPunct="1">
              <a:defRPr/>
            </a:pPr>
            <a:endParaRPr lang="zh-TW" altLang="en-US" sz="3200" b="1" dirty="0">
              <a:solidFill>
                <a:srgbClr val="0C0C12"/>
              </a:solidFill>
              <a:latin typeface="Yuppy TC" charset="-120"/>
              <a:ea typeface="Yuppy TC" charset="-120"/>
              <a:cs typeface="Yuppy TC" charset="-120"/>
            </a:endParaRPr>
          </a:p>
          <a:p>
            <a:pPr marL="342900" indent="-342900">
              <a:buAutoNum type="arabicPeriod"/>
            </a:pPr>
            <a:endParaRPr kumimoji="1" lang="zh-TW" altLang="en-US" dirty="0" smtClean="0"/>
          </a:p>
          <a:p>
            <a:pPr marL="342900" indent="-342900">
              <a:buAutoNum type="arabicPeriod"/>
            </a:pPr>
            <a:endParaRPr kumimoji="1" lang="zh-TW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87450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788387" y="1344848"/>
            <a:ext cx="6195218" cy="419291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58" y="808038"/>
            <a:ext cx="7244970" cy="481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0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5738" y="0"/>
            <a:ext cx="3557587" cy="1190061"/>
          </a:xfrm>
        </p:spPr>
        <p:txBody>
          <a:bodyPr/>
          <a:lstStyle/>
          <a:p>
            <a:r>
              <a:rPr kumimoji="1" lang="zh-TW" altLang="en-US" sz="3600" b="1" dirty="0" smtClean="0">
                <a:latin typeface="Microsoft YaHei" charset="0"/>
                <a:ea typeface="Microsoft YaHei" charset="0"/>
                <a:cs typeface="Microsoft YaHei" charset="0"/>
              </a:rPr>
              <a:t>面試的事前準備</a:t>
            </a:r>
            <a:endParaRPr kumimoji="1" lang="zh-TW" altLang="en-US" sz="3600" b="1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4" name="矩形 344"/>
          <p:cNvSpPr>
            <a:spLocks noChangeArrowheads="1"/>
          </p:cNvSpPr>
          <p:nvPr/>
        </p:nvSpPr>
        <p:spPr bwMode="auto">
          <a:xfrm>
            <a:off x="0" y="252130"/>
            <a:ext cx="185738" cy="6858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657225" y="1157105"/>
            <a:ext cx="10029825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3600" b="1" dirty="0" smtClean="0">
                <a:latin typeface="Yuppy TC" charset="-120"/>
                <a:ea typeface="Yuppy TC" charset="-120"/>
                <a:cs typeface="Yuppy TC" charset="-120"/>
              </a:rPr>
              <a:t>自己</a:t>
            </a:r>
          </a:p>
          <a:p>
            <a:endParaRPr kumimoji="1" lang="zh-TW" altLang="en-US" sz="2800" b="1" dirty="0" smtClean="0">
              <a:latin typeface="Yuppy TC" charset="-120"/>
              <a:ea typeface="Yuppy TC" charset="-120"/>
              <a:cs typeface="Yuppy TC" charset="-120"/>
            </a:endParaRPr>
          </a:p>
          <a:p>
            <a:r>
              <a:rPr kumimoji="1" lang="en-US" altLang="zh-TW" sz="2800" dirty="0" smtClean="0">
                <a:latin typeface="Yuppy TC" charset="-120"/>
                <a:ea typeface="Yuppy TC" charset="-120"/>
                <a:cs typeface="Yuppy TC" charset="-120"/>
              </a:rPr>
              <a:t>7.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理解問題的能力、完整回答問題的技巧</a:t>
            </a:r>
          </a:p>
          <a:p>
            <a:r>
              <a:rPr kumimoji="1" lang="zh-TW" altLang="en-US" sz="2800" dirty="0"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   負面問題，正面應答</a:t>
            </a:r>
          </a:p>
          <a:p>
            <a:r>
              <a:rPr kumimoji="1" lang="zh-TW" altLang="en-US" sz="2800" dirty="0"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   避免負面字眼</a:t>
            </a:r>
          </a:p>
          <a:p>
            <a:r>
              <a:rPr kumimoji="1" lang="zh-TW" altLang="en-US" sz="2800" dirty="0"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   言之有物，而不是講出的都是虛幻的東西</a:t>
            </a:r>
          </a:p>
          <a:p>
            <a:r>
              <a:rPr kumimoji="1" lang="zh-TW" altLang="en-US" sz="2800" dirty="0"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   針對問題回答，切勿答非所問</a:t>
            </a:r>
          </a:p>
          <a:p>
            <a:r>
              <a:rPr kumimoji="1" lang="zh-TW" altLang="en-US" sz="2800" dirty="0"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   不誇大其實，言行一致，誠實為上策</a:t>
            </a:r>
          </a:p>
          <a:p>
            <a:endParaRPr kumimoji="1" lang="zh-TW" altLang="en-US" sz="2800" dirty="0" smtClean="0">
              <a:latin typeface="Yuppy TC" charset="-120"/>
              <a:ea typeface="Yuppy TC" charset="-120"/>
              <a:cs typeface="Yuppy TC" charset="-120"/>
            </a:endParaRPr>
          </a:p>
          <a:p>
            <a:r>
              <a:rPr kumimoji="1" lang="en-US" altLang="zh-TW" sz="2800" dirty="0" smtClean="0">
                <a:latin typeface="Yuppy TC" charset="-120"/>
                <a:ea typeface="Yuppy TC" charset="-120"/>
                <a:cs typeface="Yuppy TC" charset="-120"/>
              </a:rPr>
              <a:t>8.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面試前一天充足睡眠、備妥紙本履歷、筆記本、筆</a:t>
            </a:r>
            <a:endParaRPr kumimoji="1" lang="zh-TW" altLang="en-US" sz="2800" dirty="0">
              <a:latin typeface="Yuppy TC" charset="-120"/>
              <a:ea typeface="Yuppy TC" charset="-120"/>
              <a:cs typeface="Yuppy TC" charset="-120"/>
            </a:endParaRPr>
          </a:p>
          <a:p>
            <a:endParaRPr kumimoji="1" lang="zh-TW" altLang="en-US" sz="2800" dirty="0" smtClean="0">
              <a:latin typeface="Yuppy TC" charset="-120"/>
              <a:ea typeface="Yuppy TC" charset="-120"/>
              <a:cs typeface="Yuppy TC" charset="-120"/>
            </a:endParaRPr>
          </a:p>
          <a:p>
            <a:pPr marL="342900" indent="-342900">
              <a:buAutoNum type="arabicPeriod"/>
            </a:pPr>
            <a:endParaRPr kumimoji="1" lang="zh-TW" altLang="en-US" dirty="0" smtClean="0"/>
          </a:p>
        </p:txBody>
      </p:sp>
      <p:sp>
        <p:nvSpPr>
          <p:cNvPr id="6" name="椭圆 327"/>
          <p:cNvSpPr>
            <a:spLocks noChangeArrowheads="1"/>
          </p:cNvSpPr>
          <p:nvPr/>
        </p:nvSpPr>
        <p:spPr bwMode="auto">
          <a:xfrm>
            <a:off x="873918" y="4416467"/>
            <a:ext cx="176214" cy="161925"/>
          </a:xfrm>
          <a:prstGeom prst="ellipse">
            <a:avLst/>
          </a:prstGeom>
          <a:solidFill>
            <a:srgbClr val="F58D7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" name="椭圆 327"/>
          <p:cNvSpPr>
            <a:spLocks noChangeArrowheads="1"/>
          </p:cNvSpPr>
          <p:nvPr/>
        </p:nvSpPr>
        <p:spPr bwMode="auto">
          <a:xfrm>
            <a:off x="873919" y="2677136"/>
            <a:ext cx="176214" cy="161925"/>
          </a:xfrm>
          <a:prstGeom prst="ellipse">
            <a:avLst/>
          </a:prstGeom>
          <a:solidFill>
            <a:srgbClr val="F58D7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" name="椭圆 327"/>
          <p:cNvSpPr>
            <a:spLocks noChangeArrowheads="1"/>
          </p:cNvSpPr>
          <p:nvPr/>
        </p:nvSpPr>
        <p:spPr bwMode="auto">
          <a:xfrm>
            <a:off x="878680" y="3055334"/>
            <a:ext cx="176214" cy="161925"/>
          </a:xfrm>
          <a:prstGeom prst="ellipse">
            <a:avLst/>
          </a:prstGeom>
          <a:solidFill>
            <a:srgbClr val="F58D7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" name="椭圆 327"/>
          <p:cNvSpPr>
            <a:spLocks noChangeArrowheads="1"/>
          </p:cNvSpPr>
          <p:nvPr/>
        </p:nvSpPr>
        <p:spPr bwMode="auto">
          <a:xfrm>
            <a:off x="873918" y="3517138"/>
            <a:ext cx="176214" cy="161925"/>
          </a:xfrm>
          <a:prstGeom prst="ellipse">
            <a:avLst/>
          </a:prstGeom>
          <a:solidFill>
            <a:srgbClr val="F58D7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" name="椭圆 327"/>
          <p:cNvSpPr>
            <a:spLocks noChangeArrowheads="1"/>
          </p:cNvSpPr>
          <p:nvPr/>
        </p:nvSpPr>
        <p:spPr bwMode="auto">
          <a:xfrm>
            <a:off x="873918" y="3983921"/>
            <a:ext cx="176214" cy="161925"/>
          </a:xfrm>
          <a:prstGeom prst="ellipse">
            <a:avLst/>
          </a:prstGeom>
          <a:solidFill>
            <a:srgbClr val="F58D7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2628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5738" y="0"/>
            <a:ext cx="10515600" cy="1325563"/>
          </a:xfrm>
        </p:spPr>
        <p:txBody>
          <a:bodyPr/>
          <a:lstStyle/>
          <a:p>
            <a:r>
              <a:rPr kumimoji="1" lang="zh-TW" altLang="en-US" sz="3600" b="1" dirty="0" smtClean="0">
                <a:latin typeface="Microsoft YaHei" charset="0"/>
                <a:ea typeface="Microsoft YaHei" charset="0"/>
                <a:cs typeface="Microsoft YaHei" charset="0"/>
              </a:rPr>
              <a:t>面試的事前準備</a:t>
            </a:r>
            <a:endParaRPr kumimoji="1" lang="zh-TW" altLang="en-US" sz="3600" b="1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4" name="矩形 344"/>
          <p:cNvSpPr>
            <a:spLocks noChangeArrowheads="1"/>
          </p:cNvSpPr>
          <p:nvPr/>
        </p:nvSpPr>
        <p:spPr bwMode="auto">
          <a:xfrm>
            <a:off x="0" y="200025"/>
            <a:ext cx="185738" cy="6858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71476" y="1100138"/>
            <a:ext cx="11115675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kumimoji="1" lang="zh-TW" altLang="en-US" sz="2400" dirty="0">
              <a:latin typeface="Yuppy TC" charset="-120"/>
              <a:ea typeface="Yuppy TC" charset="-120"/>
              <a:cs typeface="Yuppy TC" charset="-120"/>
            </a:endParaRPr>
          </a:p>
          <a:p>
            <a:r>
              <a:rPr kumimoji="1" lang="zh-TW" altLang="en-US" sz="3600" b="1" dirty="0" smtClean="0">
                <a:latin typeface="Yuppy TC" charset="-120"/>
                <a:ea typeface="Yuppy TC" charset="-120"/>
                <a:cs typeface="Yuppy TC" charset="-120"/>
              </a:rPr>
              <a:t>公司</a:t>
            </a:r>
          </a:p>
          <a:p>
            <a:endParaRPr kumimoji="1" lang="zh-TW" altLang="en-US" sz="3200" b="1" dirty="0" smtClean="0">
              <a:latin typeface="Yuppy TC" charset="-120"/>
              <a:ea typeface="Yuppy TC" charset="-120"/>
              <a:cs typeface="Yuppy TC" charset="-12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對欲應徵工作內容的了解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對該公司的產品服務、產業背景、組織架構、最近舉辦活動的了解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AutoNum type="arabicPeriod"/>
            </a:pPr>
            <a:r>
              <a:rPr kumimoji="1" lang="zh-TW" altLang="en-US" sz="2800" dirty="0">
                <a:latin typeface="Yuppy TC" charset="-120"/>
                <a:ea typeface="Yuppy TC" charset="-120"/>
                <a:cs typeface="Yuppy TC" charset="-120"/>
              </a:rPr>
              <a:t>試想如何在應答中將自身優點與工作產生最大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關聯性</a:t>
            </a:r>
            <a:r>
              <a:rPr kumimoji="1" lang="en-US" altLang="zh-TW" sz="2800" dirty="0" smtClean="0">
                <a:latin typeface="Yuppy TC" charset="-120"/>
                <a:ea typeface="Yuppy TC" charset="-120"/>
                <a:cs typeface="Yuppy TC" charset="-120"/>
              </a:rPr>
              <a:t>---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自我推銷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AutoNum type="arabicPeriod"/>
            </a:pP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準備一題想在面試的最後詢問面試官的問題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AutoNum type="arabicPeriod"/>
            </a:pP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確認面試聯繫窗口及約好的面試時間、地點</a:t>
            </a:r>
          </a:p>
          <a:p>
            <a:pPr marL="342900" indent="-342900">
              <a:buAutoNum type="arabicPeriod"/>
            </a:pPr>
            <a:endParaRPr kumimoji="1" lang="zh-TW" altLang="en-US" dirty="0" smtClean="0"/>
          </a:p>
          <a:p>
            <a:pPr marL="342900" indent="-342900">
              <a:buAutoNum type="arabicPeriod"/>
            </a:pPr>
            <a:endParaRPr kumimoji="1" lang="zh-TW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56301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7" name="组合 11"/>
          <p:cNvGrpSpPr>
            <a:grpSpLocks/>
          </p:cNvGrpSpPr>
          <p:nvPr/>
        </p:nvGrpSpPr>
        <p:grpSpPr bwMode="auto">
          <a:xfrm>
            <a:off x="8139113" y="1123950"/>
            <a:ext cx="4052887" cy="1409700"/>
            <a:chOff x="0" y="0"/>
            <a:chExt cx="4053303" cy="1411147"/>
          </a:xfrm>
        </p:grpSpPr>
        <p:grpSp>
          <p:nvGrpSpPr>
            <p:cNvPr id="15368" name="组合 3"/>
            <p:cNvGrpSpPr>
              <a:grpSpLocks/>
            </p:cNvGrpSpPr>
            <p:nvPr/>
          </p:nvGrpSpPr>
          <p:grpSpPr bwMode="auto">
            <a:xfrm>
              <a:off x="0" y="0"/>
              <a:ext cx="2479044" cy="1411147"/>
              <a:chOff x="0" y="0"/>
              <a:chExt cx="1119199" cy="637082"/>
            </a:xfrm>
          </p:grpSpPr>
          <p:sp>
            <p:nvSpPr>
              <p:cNvPr id="15369" name="Freeform 1791"/>
              <p:cNvSpPr>
                <a:spLocks noChangeArrowheads="1"/>
              </p:cNvSpPr>
              <p:nvPr/>
            </p:nvSpPr>
            <p:spPr bwMode="auto">
              <a:xfrm>
                <a:off x="0" y="275495"/>
                <a:ext cx="1119199" cy="361587"/>
              </a:xfrm>
              <a:custGeom>
                <a:avLst/>
                <a:gdLst>
                  <a:gd name="T0" fmla="*/ 168 w 168"/>
                  <a:gd name="T1" fmla="*/ 8 h 54"/>
                  <a:gd name="T2" fmla="*/ 130 w 168"/>
                  <a:gd name="T3" fmla="*/ 8 h 54"/>
                  <a:gd name="T4" fmla="*/ 130 w 168"/>
                  <a:gd name="T5" fmla="*/ 0 h 54"/>
                  <a:gd name="T6" fmla="*/ 77 w 168"/>
                  <a:gd name="T7" fmla="*/ 0 h 54"/>
                  <a:gd name="T8" fmla="*/ 77 w 168"/>
                  <a:gd name="T9" fmla="*/ 8 h 54"/>
                  <a:gd name="T10" fmla="*/ 51 w 168"/>
                  <a:gd name="T11" fmla="*/ 8 h 54"/>
                  <a:gd name="T12" fmla="*/ 0 w 168"/>
                  <a:gd name="T13" fmla="*/ 54 h 54"/>
                  <a:gd name="T14" fmla="*/ 28 w 168"/>
                  <a:gd name="T15" fmla="*/ 54 h 54"/>
                  <a:gd name="T16" fmla="*/ 51 w 168"/>
                  <a:gd name="T17" fmla="*/ 35 h 54"/>
                  <a:gd name="T18" fmla="*/ 77 w 168"/>
                  <a:gd name="T19" fmla="*/ 35 h 54"/>
                  <a:gd name="T20" fmla="*/ 77 w 168"/>
                  <a:gd name="T21" fmla="*/ 43 h 54"/>
                  <a:gd name="T22" fmla="*/ 130 w 168"/>
                  <a:gd name="T23" fmla="*/ 43 h 54"/>
                  <a:gd name="T24" fmla="*/ 130 w 168"/>
                  <a:gd name="T25" fmla="*/ 35 h 54"/>
                  <a:gd name="T26" fmla="*/ 168 w 168"/>
                  <a:gd name="T27" fmla="*/ 35 h 54"/>
                  <a:gd name="T28" fmla="*/ 168 w 168"/>
                  <a:gd name="T29" fmla="*/ 8 h 54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8"/>
                  <a:gd name="T46" fmla="*/ 0 h 54"/>
                  <a:gd name="T47" fmla="*/ 168 w 168"/>
                  <a:gd name="T48" fmla="*/ 54 h 54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8" h="54">
                    <a:moveTo>
                      <a:pt x="168" y="8"/>
                    </a:move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7" y="8"/>
                      <a:pt x="77" y="8"/>
                      <a:pt x="77" y="8"/>
                    </a:cubicBezTo>
                    <a:cubicBezTo>
                      <a:pt x="51" y="8"/>
                      <a:pt x="51" y="8"/>
                      <a:pt x="51" y="8"/>
                    </a:cubicBezTo>
                    <a:cubicBezTo>
                      <a:pt x="24" y="8"/>
                      <a:pt x="2" y="28"/>
                      <a:pt x="0" y="5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30" y="43"/>
                      <a:pt x="40" y="35"/>
                      <a:pt x="51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43"/>
                      <a:pt x="77" y="43"/>
                      <a:pt x="77" y="43"/>
                    </a:cubicBezTo>
                    <a:cubicBezTo>
                      <a:pt x="130" y="43"/>
                      <a:pt x="130" y="43"/>
                      <a:pt x="130" y="43"/>
                    </a:cubicBezTo>
                    <a:cubicBezTo>
                      <a:pt x="130" y="35"/>
                      <a:pt x="130" y="35"/>
                      <a:pt x="130" y="35"/>
                    </a:cubicBezTo>
                    <a:cubicBezTo>
                      <a:pt x="168" y="35"/>
                      <a:pt x="168" y="35"/>
                      <a:pt x="168" y="35"/>
                    </a:cubicBezTo>
                    <a:lnTo>
                      <a:pt x="168" y="8"/>
                    </a:lnTo>
                    <a:close/>
                  </a:path>
                </a:pathLst>
              </a:custGeom>
              <a:solidFill>
                <a:srgbClr val="F58D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15370" name="Oval 1793"/>
              <p:cNvSpPr>
                <a:spLocks noChangeArrowheads="1"/>
              </p:cNvSpPr>
              <p:nvPr/>
            </p:nvSpPr>
            <p:spPr bwMode="auto">
              <a:xfrm>
                <a:off x="568209" y="0"/>
                <a:ext cx="223840" cy="223840"/>
              </a:xfrm>
              <a:prstGeom prst="ellipse">
                <a:avLst/>
              </a:prstGeom>
              <a:solidFill>
                <a:srgbClr val="F58D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  <p:sp>
            <p:nvSpPr>
              <p:cNvPr id="15371" name="Freeform 1794"/>
              <p:cNvSpPr>
                <a:spLocks noEditPoints="1" noChangeArrowheads="1"/>
              </p:cNvSpPr>
              <p:nvPr/>
            </p:nvSpPr>
            <p:spPr bwMode="auto">
              <a:xfrm>
                <a:off x="361587" y="68874"/>
                <a:ext cx="671520" cy="120529"/>
              </a:xfrm>
              <a:custGeom>
                <a:avLst/>
                <a:gdLst>
                  <a:gd name="T0" fmla="*/ 29 w 101"/>
                  <a:gd name="T1" fmla="*/ 0 h 19"/>
                  <a:gd name="T2" fmla="*/ 9 w 101"/>
                  <a:gd name="T3" fmla="*/ 0 h 19"/>
                  <a:gd name="T4" fmla="*/ 0 w 101"/>
                  <a:gd name="T5" fmla="*/ 10 h 19"/>
                  <a:gd name="T6" fmla="*/ 9 w 101"/>
                  <a:gd name="T7" fmla="*/ 19 h 19"/>
                  <a:gd name="T8" fmla="*/ 30 w 101"/>
                  <a:gd name="T9" fmla="*/ 19 h 19"/>
                  <a:gd name="T10" fmla="*/ 27 w 101"/>
                  <a:gd name="T11" fmla="*/ 8 h 19"/>
                  <a:gd name="T12" fmla="*/ 29 w 101"/>
                  <a:gd name="T13" fmla="*/ 0 h 19"/>
                  <a:gd name="T14" fmla="*/ 91 w 101"/>
                  <a:gd name="T15" fmla="*/ 0 h 19"/>
                  <a:gd name="T16" fmla="*/ 71 w 101"/>
                  <a:gd name="T17" fmla="*/ 0 h 19"/>
                  <a:gd name="T18" fmla="*/ 73 w 101"/>
                  <a:gd name="T19" fmla="*/ 8 h 19"/>
                  <a:gd name="T20" fmla="*/ 70 w 101"/>
                  <a:gd name="T21" fmla="*/ 19 h 19"/>
                  <a:gd name="T22" fmla="*/ 91 w 101"/>
                  <a:gd name="T23" fmla="*/ 19 h 19"/>
                  <a:gd name="T24" fmla="*/ 101 w 101"/>
                  <a:gd name="T25" fmla="*/ 10 h 19"/>
                  <a:gd name="T26" fmla="*/ 91 w 101"/>
                  <a:gd name="T27" fmla="*/ 0 h 1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1"/>
                  <a:gd name="T43" fmla="*/ 0 h 19"/>
                  <a:gd name="T44" fmla="*/ 101 w 101"/>
                  <a:gd name="T45" fmla="*/ 19 h 19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1" h="19">
                    <a:moveTo>
                      <a:pt x="29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28" y="16"/>
                      <a:pt x="27" y="12"/>
                      <a:pt x="27" y="8"/>
                    </a:cubicBezTo>
                    <a:cubicBezTo>
                      <a:pt x="27" y="5"/>
                      <a:pt x="28" y="3"/>
                      <a:pt x="29" y="0"/>
                    </a:cubicBezTo>
                    <a:close/>
                    <a:moveTo>
                      <a:pt x="91" y="0"/>
                    </a:moveTo>
                    <a:cubicBezTo>
                      <a:pt x="71" y="0"/>
                      <a:pt x="71" y="0"/>
                      <a:pt x="71" y="0"/>
                    </a:cubicBezTo>
                    <a:cubicBezTo>
                      <a:pt x="72" y="3"/>
                      <a:pt x="73" y="5"/>
                      <a:pt x="73" y="8"/>
                    </a:cubicBezTo>
                    <a:cubicBezTo>
                      <a:pt x="73" y="12"/>
                      <a:pt x="71" y="16"/>
                      <a:pt x="70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7" y="19"/>
                      <a:pt x="101" y="15"/>
                      <a:pt x="101" y="10"/>
                    </a:cubicBezTo>
                    <a:cubicBezTo>
                      <a:pt x="101" y="4"/>
                      <a:pt x="97" y="0"/>
                      <a:pt x="91" y="0"/>
                    </a:cubicBezTo>
                    <a:close/>
                  </a:path>
                </a:pathLst>
              </a:custGeom>
              <a:solidFill>
                <a:srgbClr val="F58D7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000000"/>
                  </a:solidFill>
                  <a:latin typeface="Calibri" pitchFamily="34" charset="0"/>
                  <a:sym typeface="宋体" pitchFamily="2" charset="-122"/>
                </a:endParaRPr>
              </a:p>
            </p:txBody>
          </p:sp>
        </p:grpSp>
        <p:sp>
          <p:nvSpPr>
            <p:cNvPr id="15372" name="矩形 10"/>
            <p:cNvSpPr>
              <a:spLocks noChangeArrowheads="1"/>
            </p:cNvSpPr>
            <p:nvPr/>
          </p:nvSpPr>
          <p:spPr bwMode="auto">
            <a:xfrm>
              <a:off x="2479044" y="725344"/>
              <a:ext cx="1574259" cy="404768"/>
            </a:xfrm>
            <a:prstGeom prst="rect">
              <a:avLst/>
            </a:prstGeom>
            <a:solidFill>
              <a:srgbClr val="F58D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15375" name="文本框 53"/>
          <p:cNvSpPr>
            <a:spLocks noChangeArrowheads="1"/>
          </p:cNvSpPr>
          <p:nvPr/>
        </p:nvSpPr>
        <p:spPr bwMode="auto">
          <a:xfrm>
            <a:off x="662689" y="1123950"/>
            <a:ext cx="9955214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zh-TW" altLang="en-US" sz="2800" dirty="0" smtClean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提早五到十分鐘到，</a:t>
            </a:r>
            <a:r>
              <a:rPr lang="zh-TW" altLang="en-US" sz="2800" dirty="0" smtClean="0">
                <a:solidFill>
                  <a:srgbClr val="FF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切勿遲到</a:t>
            </a:r>
            <a:endParaRPr lang="en-US" altLang="zh-TW" sz="2800" dirty="0" smtClean="0">
              <a:solidFill>
                <a:srgbClr val="FF0000"/>
              </a:solidFill>
              <a:latin typeface="Yuppy TC" charset="-120"/>
              <a:ea typeface="Yuppy TC" charset="-120"/>
              <a:cs typeface="Yuppy TC" charset="-120"/>
              <a:sym typeface="微软雅黑" pitchFamily="34" charset="-122"/>
            </a:endParaRPr>
          </a:p>
          <a:p>
            <a:pPr marL="457200" indent="-457200">
              <a:buAutoNum type="arabicPeriod"/>
            </a:pPr>
            <a:r>
              <a:rPr lang="zh-TW" altLang="en-US" sz="2800" dirty="0" smtClean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手機關靜音</a:t>
            </a:r>
          </a:p>
          <a:p>
            <a:pPr marL="457200" indent="-457200">
              <a:buAutoNum type="arabicPeriod"/>
            </a:pPr>
            <a:r>
              <a:rPr lang="zh-TW" altLang="en-US" sz="2800" dirty="0" smtClean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若面試官已在會議室內，記得敲門再進入</a:t>
            </a:r>
          </a:p>
          <a:p>
            <a:pPr marL="457200" indent="-457200">
              <a:buAutoNum type="arabicPeriod"/>
            </a:pPr>
            <a:r>
              <a:rPr lang="zh-TW" altLang="en-US" sz="2800" dirty="0" smtClean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主動向面試官問好</a:t>
            </a:r>
          </a:p>
          <a:p>
            <a:pPr marL="457200" indent="-457200">
              <a:buAutoNum type="arabicPeriod"/>
            </a:pPr>
            <a:r>
              <a:rPr lang="zh-TW" altLang="en-US" sz="2800" dirty="0" smtClean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面試官示意就坐再坐下</a:t>
            </a:r>
          </a:p>
          <a:p>
            <a:pPr marL="457200" indent="-457200">
              <a:buAutoNum type="arabicPeriod"/>
            </a:pPr>
            <a:r>
              <a:rPr lang="zh-TW" altLang="en-US" sz="2800" dirty="0" smtClean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時刻注意自身儀態及保持笑容、禮貌！</a:t>
            </a:r>
          </a:p>
          <a:p>
            <a:r>
              <a:rPr lang="zh-TW" altLang="en-US" sz="2800" dirty="0" smtClean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     坐姿：腰背挺直、手放膝上</a:t>
            </a:r>
          </a:p>
          <a:p>
            <a:r>
              <a:rPr lang="zh-TW" altLang="en-US" sz="2800" dirty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 </a:t>
            </a:r>
            <a:r>
              <a:rPr lang="zh-TW" altLang="en-US" sz="2800" dirty="0" smtClean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    站姿：抬頭挺胸、手自然擺放</a:t>
            </a:r>
          </a:p>
          <a:p>
            <a:r>
              <a:rPr lang="en-US" altLang="zh-TW" sz="2800" dirty="0" smtClean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7. </a:t>
            </a:r>
            <a:r>
              <a:rPr lang="zh-TW" altLang="en-US" sz="2800" dirty="0" smtClean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主動遞交紙本履歷</a:t>
            </a:r>
          </a:p>
          <a:p>
            <a:r>
              <a:rPr lang="en-US" altLang="zh-TW" sz="2800" dirty="0" smtClean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8.</a:t>
            </a:r>
            <a:r>
              <a:rPr lang="zh-TW" altLang="en-US" sz="2800" dirty="0" smtClean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 回答問題不簡答，把握每一個讓面試官了解你的機會</a:t>
            </a:r>
          </a:p>
          <a:p>
            <a:r>
              <a:rPr lang="en-US" altLang="zh-CN" sz="2800" dirty="0" smtClean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9. </a:t>
            </a:r>
            <a:r>
              <a:rPr lang="zh-TW" altLang="en-US" sz="2800" dirty="0" smtClean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與面試官要有眼神交流，不要露出畏懼眼神</a:t>
            </a:r>
          </a:p>
          <a:p>
            <a:r>
              <a:rPr lang="en-US" altLang="zh-CN" sz="2800" dirty="0" smtClean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10. </a:t>
            </a:r>
            <a:r>
              <a:rPr lang="zh-TW" altLang="en-US" sz="2800" dirty="0" smtClean="0">
                <a:solidFill>
                  <a:srgbClr val="000000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展現做足準備的你，讓面試官感受你就是最適合的人選</a:t>
            </a:r>
            <a:endParaRPr lang="zh-CN" altLang="en-US" sz="2800" dirty="0">
              <a:solidFill>
                <a:srgbClr val="000000"/>
              </a:solidFill>
              <a:latin typeface="Yuppy TC" charset="-120"/>
              <a:ea typeface="Yuppy TC" charset="-120"/>
              <a:cs typeface="Yuppy TC" charset="-120"/>
              <a:sym typeface="微软雅黑" pitchFamily="34" charset="-122"/>
            </a:endParaRPr>
          </a:p>
        </p:txBody>
      </p:sp>
      <p:sp>
        <p:nvSpPr>
          <p:cNvPr id="15388" name="文本框 90"/>
          <p:cNvSpPr>
            <a:spLocks noChangeArrowheads="1"/>
          </p:cNvSpPr>
          <p:nvPr/>
        </p:nvSpPr>
        <p:spPr bwMode="auto">
          <a:xfrm>
            <a:off x="7381875" y="3028950"/>
            <a:ext cx="4699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rgbClr val="FFF6E7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</a:t>
            </a:r>
            <a:endParaRPr lang="zh-CN" altLang="en-US" sz="3600" b="1">
              <a:solidFill>
                <a:srgbClr val="FFF6E7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89" name="文本框 91"/>
          <p:cNvSpPr>
            <a:spLocks noChangeArrowheads="1"/>
          </p:cNvSpPr>
          <p:nvPr/>
        </p:nvSpPr>
        <p:spPr bwMode="auto">
          <a:xfrm>
            <a:off x="8704263" y="2989263"/>
            <a:ext cx="4699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rgbClr val="FFF6E7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</a:t>
            </a:r>
            <a:endParaRPr lang="zh-CN" altLang="en-US" sz="3600" b="1">
              <a:solidFill>
                <a:srgbClr val="FFF6E7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91" name="文本框 93"/>
          <p:cNvSpPr>
            <a:spLocks noChangeArrowheads="1"/>
          </p:cNvSpPr>
          <p:nvPr/>
        </p:nvSpPr>
        <p:spPr bwMode="auto">
          <a:xfrm>
            <a:off x="9305925" y="4298950"/>
            <a:ext cx="4699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rgbClr val="FFF6E7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</a:t>
            </a:r>
            <a:endParaRPr lang="zh-CN" altLang="en-US" sz="3600" b="1">
              <a:solidFill>
                <a:srgbClr val="FFF6E7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93" name="矩形 95"/>
          <p:cNvSpPr>
            <a:spLocks noChangeArrowheads="1"/>
          </p:cNvSpPr>
          <p:nvPr/>
        </p:nvSpPr>
        <p:spPr bwMode="auto">
          <a:xfrm>
            <a:off x="0" y="314325"/>
            <a:ext cx="228600" cy="6858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394" name="文本框 96"/>
          <p:cNvSpPr>
            <a:spLocks noChangeArrowheads="1"/>
          </p:cNvSpPr>
          <p:nvPr/>
        </p:nvSpPr>
        <p:spPr bwMode="auto">
          <a:xfrm>
            <a:off x="320675" y="339725"/>
            <a:ext cx="387798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sz="3600" b="1" dirty="0" smtClean="0">
                <a:solidFill>
                  <a:srgbClr val="000000"/>
                </a:solidFill>
                <a:latin typeface="Microsoft YaHei" charset="0"/>
                <a:ea typeface="Microsoft YaHei" charset="0"/>
                <a:cs typeface="Microsoft YaHei" charset="0"/>
                <a:sym typeface="微软雅黑" pitchFamily="34" charset="-122"/>
              </a:rPr>
              <a:t>面試當天注意事項</a:t>
            </a:r>
            <a:endParaRPr lang="zh-CN" altLang="en-US" sz="3600" b="1" dirty="0">
              <a:solidFill>
                <a:srgbClr val="000000"/>
              </a:solidFill>
              <a:latin typeface="Microsoft YaHei" charset="0"/>
              <a:ea typeface="Microsoft YaHei" charset="0"/>
              <a:cs typeface="Microsoft YaHei" charset="0"/>
              <a:sym typeface="微软雅黑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任意多边形 14"/>
          <p:cNvSpPr>
            <a:spLocks noChangeArrowheads="1"/>
          </p:cNvSpPr>
          <p:nvPr/>
        </p:nvSpPr>
        <p:spPr bwMode="auto">
          <a:xfrm>
            <a:off x="3081338" y="2000250"/>
            <a:ext cx="6072187" cy="3271838"/>
          </a:xfrm>
          <a:custGeom>
            <a:avLst/>
            <a:gdLst>
              <a:gd name="T0" fmla="*/ 200025 w 6072187"/>
              <a:gd name="T1" fmla="*/ 700088 h 3271838"/>
              <a:gd name="T2" fmla="*/ 3000375 w 6072187"/>
              <a:gd name="T3" fmla="*/ 2286000 h 3271838"/>
              <a:gd name="T4" fmla="*/ 4914900 w 6072187"/>
              <a:gd name="T5" fmla="*/ 0 h 3271838"/>
              <a:gd name="T6" fmla="*/ 6072187 w 6072187"/>
              <a:gd name="T7" fmla="*/ 3171825 h 3271838"/>
              <a:gd name="T8" fmla="*/ 3000375 w 6072187"/>
              <a:gd name="T9" fmla="*/ 2343150 h 3271838"/>
              <a:gd name="T10" fmla="*/ 0 w 6072187"/>
              <a:gd name="T11" fmla="*/ 3271838 h 3271838"/>
              <a:gd name="T12" fmla="*/ 200025 w 6072187"/>
              <a:gd name="T13" fmla="*/ 700088 h 327183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072187"/>
              <a:gd name="T22" fmla="*/ 0 h 3271838"/>
              <a:gd name="T23" fmla="*/ 6072187 w 6072187"/>
              <a:gd name="T24" fmla="*/ 3271838 h 327183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072187" h="3271838">
                <a:moveTo>
                  <a:pt x="200025" y="700088"/>
                </a:moveTo>
                <a:lnTo>
                  <a:pt x="3000375" y="2286000"/>
                </a:lnTo>
                <a:lnTo>
                  <a:pt x="4914900" y="0"/>
                </a:lnTo>
                <a:lnTo>
                  <a:pt x="6072187" y="3171825"/>
                </a:lnTo>
                <a:lnTo>
                  <a:pt x="3000375" y="2343150"/>
                </a:lnTo>
                <a:lnTo>
                  <a:pt x="0" y="3271838"/>
                </a:lnTo>
                <a:lnTo>
                  <a:pt x="200025" y="700088"/>
                </a:lnTo>
                <a:close/>
              </a:path>
            </a:pathLst>
          </a:custGeom>
          <a:noFill/>
          <a:ln w="12700" cap="flat" cmpd="sng">
            <a:solidFill>
              <a:srgbClr val="BFBFBF">
                <a:alpha val="7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19" name="矩形 4"/>
          <p:cNvSpPr>
            <a:spLocks noChangeArrowheads="1"/>
          </p:cNvSpPr>
          <p:nvPr/>
        </p:nvSpPr>
        <p:spPr bwMode="auto">
          <a:xfrm>
            <a:off x="0" y="314325"/>
            <a:ext cx="228600" cy="6858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20" name="文本框 5"/>
          <p:cNvSpPr>
            <a:spLocks noChangeArrowheads="1"/>
          </p:cNvSpPr>
          <p:nvPr/>
        </p:nvSpPr>
        <p:spPr bwMode="auto">
          <a:xfrm>
            <a:off x="320675" y="339725"/>
            <a:ext cx="387798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sz="36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我的實際面試經驗</a:t>
            </a:r>
            <a:endParaRPr lang="zh-CN" altLang="en-US" sz="3600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221" name="椭圆 6"/>
          <p:cNvSpPr>
            <a:spLocks noChangeArrowheads="1"/>
          </p:cNvSpPr>
          <p:nvPr/>
        </p:nvSpPr>
        <p:spPr bwMode="auto">
          <a:xfrm>
            <a:off x="2196982" y="4362082"/>
            <a:ext cx="2180769" cy="166528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22" name="椭圆 7"/>
          <p:cNvSpPr>
            <a:spLocks noChangeArrowheads="1"/>
          </p:cNvSpPr>
          <p:nvPr/>
        </p:nvSpPr>
        <p:spPr bwMode="auto">
          <a:xfrm>
            <a:off x="1975644" y="1827886"/>
            <a:ext cx="4068762" cy="1476315"/>
          </a:xfrm>
          <a:prstGeom prst="ellipse">
            <a:avLst/>
          </a:prstGeom>
          <a:solidFill>
            <a:srgbClr val="A37F67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23" name="椭圆 8"/>
          <p:cNvSpPr>
            <a:spLocks noChangeArrowheads="1"/>
          </p:cNvSpPr>
          <p:nvPr/>
        </p:nvSpPr>
        <p:spPr bwMode="auto">
          <a:xfrm>
            <a:off x="4690269" y="3044825"/>
            <a:ext cx="2484437" cy="2486025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24" name="椭圆 9"/>
          <p:cNvSpPr>
            <a:spLocks noChangeArrowheads="1"/>
          </p:cNvSpPr>
          <p:nvPr/>
        </p:nvSpPr>
        <p:spPr bwMode="auto">
          <a:xfrm>
            <a:off x="6924675" y="1306512"/>
            <a:ext cx="2228850" cy="2022475"/>
          </a:xfrm>
          <a:prstGeom prst="ellipse">
            <a:avLst/>
          </a:prstGeom>
          <a:solidFill>
            <a:srgbClr val="F58D7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25" name="椭圆 10"/>
          <p:cNvSpPr>
            <a:spLocks noChangeArrowheads="1"/>
          </p:cNvSpPr>
          <p:nvPr/>
        </p:nvSpPr>
        <p:spPr bwMode="auto">
          <a:xfrm>
            <a:off x="8054975" y="4160838"/>
            <a:ext cx="1889125" cy="1887537"/>
          </a:xfrm>
          <a:prstGeom prst="ellipse">
            <a:avLst/>
          </a:prstGeom>
          <a:solidFill>
            <a:srgbClr val="BCDFDD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26" name="文本框 15"/>
          <p:cNvSpPr>
            <a:spLocks noChangeArrowheads="1"/>
          </p:cNvSpPr>
          <p:nvPr/>
        </p:nvSpPr>
        <p:spPr bwMode="auto">
          <a:xfrm>
            <a:off x="4860469" y="3946584"/>
            <a:ext cx="20313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sz="4800" b="1" dirty="0" smtClean="0">
                <a:solidFill>
                  <a:schemeClr val="bg1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研究所</a:t>
            </a:r>
            <a:endParaRPr lang="zh-CN" altLang="en-US" sz="4800" b="1" dirty="0">
              <a:solidFill>
                <a:schemeClr val="bg1"/>
              </a:solidFill>
              <a:latin typeface="Yuppy TC" charset="-120"/>
              <a:ea typeface="Yuppy TC" charset="-120"/>
              <a:cs typeface="Yuppy TC" charset="-120"/>
              <a:sym typeface="微软雅黑" pitchFamily="34" charset="-122"/>
            </a:endParaRPr>
          </a:p>
        </p:txBody>
      </p:sp>
      <p:sp>
        <p:nvSpPr>
          <p:cNvPr id="9227" name="文本框 16"/>
          <p:cNvSpPr>
            <a:spLocks noChangeArrowheads="1"/>
          </p:cNvSpPr>
          <p:nvPr/>
        </p:nvSpPr>
        <p:spPr bwMode="auto">
          <a:xfrm>
            <a:off x="6958013" y="2006600"/>
            <a:ext cx="223651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sz="3200" b="1" dirty="0" smtClean="0">
                <a:solidFill>
                  <a:schemeClr val="bg1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律師事務所</a:t>
            </a:r>
            <a:endParaRPr lang="zh-CN" altLang="en-US" sz="3200" b="1" dirty="0">
              <a:solidFill>
                <a:schemeClr val="bg1"/>
              </a:solidFill>
              <a:latin typeface="Yuppy TC" charset="-120"/>
              <a:ea typeface="Yuppy TC" charset="-120"/>
              <a:cs typeface="Yuppy TC" charset="-120"/>
              <a:sym typeface="微软雅黑" pitchFamily="34" charset="-122"/>
            </a:endParaRPr>
          </a:p>
        </p:txBody>
      </p:sp>
      <p:sp>
        <p:nvSpPr>
          <p:cNvPr id="9228" name="文本框 17"/>
          <p:cNvSpPr>
            <a:spLocks noChangeArrowheads="1"/>
          </p:cNvSpPr>
          <p:nvPr/>
        </p:nvSpPr>
        <p:spPr bwMode="auto">
          <a:xfrm>
            <a:off x="2427288" y="2335212"/>
            <a:ext cx="3257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solidFill>
                  <a:schemeClr val="bg1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行政院公共工程委員會</a:t>
            </a:r>
            <a:endParaRPr lang="zh-CN" altLang="en-US" sz="2400" b="1" dirty="0">
              <a:solidFill>
                <a:schemeClr val="bg1"/>
              </a:solidFill>
              <a:latin typeface="Yuppy TC" charset="-120"/>
              <a:ea typeface="Yuppy TC" charset="-120"/>
              <a:cs typeface="Yuppy TC" charset="-120"/>
              <a:sym typeface="微软雅黑" pitchFamily="34" charset="-122"/>
            </a:endParaRPr>
          </a:p>
        </p:txBody>
      </p:sp>
      <p:sp>
        <p:nvSpPr>
          <p:cNvPr id="9229" name="文本框 18"/>
          <p:cNvSpPr>
            <a:spLocks noChangeArrowheads="1"/>
          </p:cNvSpPr>
          <p:nvPr/>
        </p:nvSpPr>
        <p:spPr bwMode="auto">
          <a:xfrm>
            <a:off x="2355850" y="5005388"/>
            <a:ext cx="20313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solidFill>
                  <a:schemeClr val="bg1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外交部實習生</a:t>
            </a:r>
            <a:endParaRPr lang="zh-CN" altLang="en-US" sz="2400" b="1" dirty="0">
              <a:solidFill>
                <a:schemeClr val="bg1"/>
              </a:solidFill>
              <a:latin typeface="Yuppy TC" charset="-120"/>
              <a:ea typeface="Yuppy TC" charset="-120"/>
              <a:cs typeface="Yuppy TC" charset="-120"/>
              <a:sym typeface="微软雅黑" pitchFamily="34" charset="-122"/>
            </a:endParaRPr>
          </a:p>
        </p:txBody>
      </p:sp>
      <p:sp>
        <p:nvSpPr>
          <p:cNvPr id="9230" name="文本框 19"/>
          <p:cNvSpPr>
            <a:spLocks noChangeArrowheads="1"/>
          </p:cNvSpPr>
          <p:nvPr/>
        </p:nvSpPr>
        <p:spPr bwMode="auto">
          <a:xfrm>
            <a:off x="8342987" y="4822964"/>
            <a:ext cx="121058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sz="4000" b="1" dirty="0" smtClean="0">
                <a:solidFill>
                  <a:schemeClr val="bg1"/>
                </a:solidFill>
                <a:latin typeface="Yuppy TC" charset="-120"/>
                <a:ea typeface="Yuppy TC" charset="-120"/>
                <a:cs typeface="Yuppy TC" charset="-120"/>
                <a:sym typeface="微软雅黑" pitchFamily="34" charset="-122"/>
              </a:rPr>
              <a:t>銀行</a:t>
            </a:r>
            <a:endParaRPr lang="zh-CN" altLang="en-US" sz="4000" b="1" dirty="0">
              <a:solidFill>
                <a:schemeClr val="bg1"/>
              </a:solidFill>
              <a:latin typeface="Yuppy TC" charset="-120"/>
              <a:ea typeface="Yuppy TC" charset="-120"/>
              <a:cs typeface="Yuppy TC" charset="-120"/>
              <a:sym typeface="微软雅黑" pitchFamily="34" charset="-122"/>
            </a:endParaRPr>
          </a:p>
        </p:txBody>
      </p:sp>
      <p:sp>
        <p:nvSpPr>
          <p:cNvPr id="9231" name="椭圆 20"/>
          <p:cNvSpPr>
            <a:spLocks noChangeArrowheads="1"/>
          </p:cNvSpPr>
          <p:nvPr/>
        </p:nvSpPr>
        <p:spPr bwMode="auto">
          <a:xfrm>
            <a:off x="7061200" y="5605463"/>
            <a:ext cx="593725" cy="593725"/>
          </a:xfrm>
          <a:prstGeom prst="ellipse">
            <a:avLst/>
          </a:prstGeom>
          <a:solidFill>
            <a:srgbClr val="A1BD7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32" name="椭圆 21"/>
          <p:cNvSpPr>
            <a:spLocks noChangeArrowheads="1"/>
          </p:cNvSpPr>
          <p:nvPr/>
        </p:nvSpPr>
        <p:spPr bwMode="auto">
          <a:xfrm>
            <a:off x="1101725" y="3643313"/>
            <a:ext cx="792163" cy="792162"/>
          </a:xfrm>
          <a:prstGeom prst="ellipse">
            <a:avLst/>
          </a:prstGeom>
          <a:solidFill>
            <a:srgbClr val="A37F67"/>
          </a:solidFill>
          <a:ln w="12700" cap="flat" cmpd="sng">
            <a:solidFill>
              <a:srgbClr val="FDFDFD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33" name="椭圆 23"/>
          <p:cNvSpPr>
            <a:spLocks noChangeArrowheads="1"/>
          </p:cNvSpPr>
          <p:nvPr/>
        </p:nvSpPr>
        <p:spPr bwMode="auto">
          <a:xfrm>
            <a:off x="9483725" y="1955800"/>
            <a:ext cx="792163" cy="792163"/>
          </a:xfrm>
          <a:prstGeom prst="ellipse">
            <a:avLst/>
          </a:prstGeom>
          <a:solidFill>
            <a:srgbClr val="FFDD6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34" name="椭圆 25"/>
          <p:cNvSpPr>
            <a:spLocks noChangeArrowheads="1"/>
          </p:cNvSpPr>
          <p:nvPr/>
        </p:nvSpPr>
        <p:spPr bwMode="auto">
          <a:xfrm>
            <a:off x="10458450" y="4514850"/>
            <a:ext cx="523875" cy="525463"/>
          </a:xfrm>
          <a:prstGeom prst="ellipse">
            <a:avLst/>
          </a:prstGeom>
          <a:solidFill>
            <a:srgbClr val="F58D7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35" name="椭圆 26"/>
          <p:cNvSpPr>
            <a:spLocks noChangeArrowheads="1"/>
          </p:cNvSpPr>
          <p:nvPr/>
        </p:nvSpPr>
        <p:spPr bwMode="auto">
          <a:xfrm>
            <a:off x="4956175" y="1525588"/>
            <a:ext cx="728663" cy="728662"/>
          </a:xfrm>
          <a:prstGeom prst="ellipse">
            <a:avLst/>
          </a:prstGeom>
          <a:solidFill>
            <a:srgbClr val="BCDFDD"/>
          </a:solidFill>
          <a:ln w="12700" cap="flat" cmpd="sng">
            <a:solidFill>
              <a:srgbClr val="FDFDFD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58149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23ABE-706A-49A6-B353-C9D9ED05DF06}" type="datetime1">
              <a:rPr lang="zh-CN" altLang="en-US" smtClean="0"/>
              <a:pPr/>
              <a:t>2018/10/27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62" y="0"/>
            <a:ext cx="11112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47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" y="86901"/>
            <a:ext cx="12192000" cy="6452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17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23ABE-706A-49A6-B353-C9D9ED05DF06}" type="datetime1">
              <a:rPr lang="zh-CN" altLang="en-US" smtClean="0"/>
              <a:pPr/>
              <a:t>2018/10/27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44" y="0"/>
            <a:ext cx="4818267" cy="685800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85195"/>
            <a:ext cx="47878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568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23ABE-706A-49A6-B353-C9D9ED05DF06}" type="datetime1">
              <a:rPr lang="zh-CN" altLang="en-US" smtClean="0"/>
              <a:pPr/>
              <a:t>2018/10/27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50" y="0"/>
            <a:ext cx="4622274" cy="685800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6424" y="155574"/>
            <a:ext cx="6872409" cy="4802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471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900" y="0"/>
            <a:ext cx="48826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66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23ABE-706A-49A6-B353-C9D9ED05DF06}" type="datetime1">
              <a:rPr lang="zh-CN" altLang="en-US" smtClean="0"/>
              <a:pPr/>
              <a:t>2018/10/27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99737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57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23ABE-706A-49A6-B353-C9D9ED05DF06}" type="datetime1">
              <a:rPr lang="zh-CN" altLang="en-US" smtClean="0"/>
              <a:pPr/>
              <a:t>2018/10/27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50" y="0"/>
            <a:ext cx="97070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741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23ABE-706A-49A6-B353-C9D9ED05DF06}" type="datetime1">
              <a:rPr lang="zh-CN" altLang="en-US" smtClean="0"/>
              <a:pPr/>
              <a:t>2018/10/27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62" y="0"/>
            <a:ext cx="97504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356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" y="205580"/>
            <a:ext cx="9305925" cy="958851"/>
          </a:xfrm>
        </p:spPr>
        <p:txBody>
          <a:bodyPr/>
          <a:lstStyle/>
          <a:p>
            <a:r>
              <a:rPr kumimoji="1" lang="zh-TW" altLang="en-US" sz="3600" b="1" dirty="0" smtClean="0">
                <a:latin typeface="Microsoft YaHei" charset="0"/>
                <a:ea typeface="Microsoft YaHei" charset="0"/>
                <a:cs typeface="Microsoft YaHei" charset="0"/>
              </a:rPr>
              <a:t>面試經典必考題統整</a:t>
            </a:r>
            <a:endParaRPr kumimoji="1" lang="zh-TW" altLang="en-US" sz="3600" b="1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4" name="矩形 73"/>
          <p:cNvSpPr>
            <a:spLocks noChangeArrowheads="1"/>
          </p:cNvSpPr>
          <p:nvPr/>
        </p:nvSpPr>
        <p:spPr bwMode="auto">
          <a:xfrm>
            <a:off x="0" y="342106"/>
            <a:ext cx="228600" cy="6858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723900" y="1243013"/>
            <a:ext cx="1112043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kumimoji="1" lang="zh-TW" altLang="en-US" sz="3200" dirty="0" smtClean="0">
                <a:latin typeface="Yuppy TC" charset="-120"/>
                <a:ea typeface="Yuppy TC" charset="-120"/>
                <a:cs typeface="Yuppy TC" charset="-120"/>
              </a:rPr>
              <a:t>首先，請你自我介紹。</a:t>
            </a:r>
          </a:p>
          <a:p>
            <a:r>
              <a:rPr kumimoji="1" lang="zh-TW" altLang="en-US" sz="3200" dirty="0">
                <a:latin typeface="Yuppy TC" charset="-120"/>
                <a:ea typeface="Yuppy TC" charset="-120"/>
                <a:cs typeface="Yuppy TC" charset="-120"/>
              </a:rPr>
              <a:t>  </a:t>
            </a:r>
            <a:r>
              <a:rPr kumimoji="1" lang="zh-TW" altLang="en-US" sz="3200" dirty="0" smtClean="0"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（       ：組織架構、邏輯彙整、口語表達能力）</a:t>
            </a:r>
          </a:p>
          <a:p>
            <a:endParaRPr kumimoji="1" lang="zh-TW" altLang="en-US" sz="2400" dirty="0">
              <a:latin typeface="Yuppy TC" charset="-120"/>
              <a:ea typeface="Yuppy TC" charset="-120"/>
              <a:cs typeface="Yuppy TC" charset="-120"/>
            </a:endParaRPr>
          </a:p>
          <a:p>
            <a:endParaRPr kumimoji="1" lang="zh-TW" altLang="en-US" sz="2400" dirty="0" smtClean="0">
              <a:latin typeface="Yuppy TC" charset="-120"/>
              <a:ea typeface="Yuppy TC" charset="-120"/>
              <a:cs typeface="Yuppy TC" charset="-120"/>
            </a:endParaRPr>
          </a:p>
          <a:p>
            <a:r>
              <a:rPr kumimoji="1" lang="en-US" altLang="zh-TW" sz="3200" dirty="0" smtClean="0">
                <a:latin typeface="Yuppy TC" charset="-120"/>
                <a:ea typeface="Yuppy TC" charset="-120"/>
                <a:cs typeface="Yuppy TC" charset="-120"/>
              </a:rPr>
              <a:t>2. </a:t>
            </a:r>
            <a:r>
              <a:rPr kumimoji="1" lang="zh-TW" altLang="en-US" sz="3200" dirty="0" smtClean="0">
                <a:latin typeface="Yuppy TC" charset="-120"/>
                <a:ea typeface="Yuppy TC" charset="-120"/>
                <a:cs typeface="Yuppy TC" charset="-120"/>
              </a:rPr>
              <a:t>請你舉出幾個自己的優點及缺點，並舉實例說明</a:t>
            </a:r>
          </a:p>
          <a:p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   （        ：你了解自己嗎？優點與工作的相關性、缺點對工作   </a:t>
            </a:r>
          </a:p>
          <a:p>
            <a:r>
              <a:rPr kumimoji="1" lang="zh-TW" altLang="en-US" sz="2400" dirty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 </a:t>
            </a:r>
            <a:r>
              <a:rPr kumimoji="1" lang="zh-TW" altLang="en-US" sz="2400" dirty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              是否有影響、從你的話語了解你的人格特質）</a:t>
            </a:r>
          </a:p>
          <a:p>
            <a:endParaRPr kumimoji="1" lang="en-US" altLang="zh-TW" sz="2400" dirty="0" smtClean="0">
              <a:solidFill>
                <a:srgbClr val="0070C0"/>
              </a:solidFill>
              <a:latin typeface="Yuppy TC" charset="-120"/>
              <a:ea typeface="Yuppy TC" charset="-120"/>
              <a:cs typeface="Yuppy TC" charset="-120"/>
            </a:endParaRPr>
          </a:p>
          <a:p>
            <a:r>
              <a:rPr kumimoji="1" lang="en-US" altLang="zh-TW" sz="2400" dirty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en-US" altLang="zh-TW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 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  重點：強調優點，可以為公司帶來什麼正面影響</a:t>
            </a:r>
          </a:p>
          <a:p>
            <a:r>
              <a:rPr kumimoji="1" lang="zh-TW" altLang="en-US" sz="2400" dirty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                講述優點就是自我推銷的機會</a:t>
            </a:r>
          </a:p>
          <a:p>
            <a:r>
              <a:rPr kumimoji="1" lang="zh-TW" altLang="en-US" sz="2400" dirty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                缺點的描述以對這份工作無傷大雅為原則</a:t>
            </a:r>
          </a:p>
          <a:p>
            <a:r>
              <a:rPr kumimoji="1" lang="zh-TW" altLang="en-US" sz="2400" dirty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                用實例說明增加說服力、讓考官留下好印象</a:t>
            </a:r>
          </a:p>
          <a:p>
            <a:pPr marL="342900" indent="-342900">
              <a:buAutoNum type="arabicPeriod"/>
            </a:pPr>
            <a:endParaRPr kumimoji="1" lang="zh-TW" altLang="en-US" dirty="0"/>
          </a:p>
        </p:txBody>
      </p:sp>
      <p:sp>
        <p:nvSpPr>
          <p:cNvPr id="3" name="向右箭號 2"/>
          <p:cNvSpPr/>
          <p:nvPr/>
        </p:nvSpPr>
        <p:spPr bwMode="auto">
          <a:xfrm>
            <a:off x="1536700" y="1866900"/>
            <a:ext cx="533400" cy="367014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向右箭號 5"/>
          <p:cNvSpPr/>
          <p:nvPr/>
        </p:nvSpPr>
        <p:spPr bwMode="auto">
          <a:xfrm>
            <a:off x="1536700" y="3530600"/>
            <a:ext cx="533400" cy="370068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49669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" y="205580"/>
            <a:ext cx="9305925" cy="958851"/>
          </a:xfrm>
        </p:spPr>
        <p:txBody>
          <a:bodyPr/>
          <a:lstStyle/>
          <a:p>
            <a:r>
              <a:rPr kumimoji="1" lang="zh-TW" altLang="en-US" sz="3600" b="1" dirty="0" smtClean="0">
                <a:latin typeface="Microsoft YaHei" charset="0"/>
                <a:ea typeface="Microsoft YaHei" charset="0"/>
                <a:cs typeface="Microsoft YaHei" charset="0"/>
              </a:rPr>
              <a:t>面試經典必考題統整</a:t>
            </a:r>
            <a:endParaRPr kumimoji="1" lang="zh-TW" altLang="en-US" sz="3600" b="1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4" name="矩形 73"/>
          <p:cNvSpPr>
            <a:spLocks noChangeArrowheads="1"/>
          </p:cNvSpPr>
          <p:nvPr/>
        </p:nvSpPr>
        <p:spPr bwMode="auto">
          <a:xfrm>
            <a:off x="0" y="342106"/>
            <a:ext cx="228600" cy="6858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566738" y="1826638"/>
            <a:ext cx="1112043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sz="2800" dirty="0" smtClean="0">
                <a:latin typeface="Yuppy TC" charset="-120"/>
                <a:ea typeface="Yuppy TC" charset="-120"/>
                <a:cs typeface="Yuppy TC" charset="-120"/>
              </a:rPr>
              <a:t>3.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為什麼你會參加（社團、志工、實習），你在裡面做些什麼呢？</a:t>
            </a:r>
          </a:p>
          <a:p>
            <a:r>
              <a:rPr kumimoji="1" lang="zh-TW" altLang="en-US" sz="2400" dirty="0"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（        ：你做每個選擇的動機、積極度、你能否有自我學習及歸納的能力）</a:t>
            </a:r>
          </a:p>
          <a:p>
            <a:endParaRPr kumimoji="1" lang="zh-TW" altLang="en-US" sz="2400" dirty="0">
              <a:latin typeface="Yuppy TC" charset="-120"/>
              <a:ea typeface="Yuppy TC" charset="-120"/>
              <a:cs typeface="Yuppy TC" charset="-120"/>
            </a:endParaRPr>
          </a:p>
          <a:p>
            <a:endParaRPr kumimoji="1" lang="zh-TW" altLang="en-US" sz="2400" dirty="0" smtClean="0">
              <a:latin typeface="Yuppy TC" charset="-120"/>
              <a:ea typeface="Yuppy TC" charset="-120"/>
              <a:cs typeface="Yuppy TC" charset="-120"/>
            </a:endParaRPr>
          </a:p>
          <a:p>
            <a:r>
              <a:rPr kumimoji="1" lang="en-US" altLang="zh-TW" sz="2800" dirty="0" smtClean="0">
                <a:latin typeface="Yuppy TC" charset="-120"/>
                <a:ea typeface="Yuppy TC" charset="-120"/>
                <a:cs typeface="Yuppy TC" charset="-120"/>
              </a:rPr>
              <a:t>4.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請你說說這份工作應具備的能力</a:t>
            </a:r>
          </a:p>
          <a:p>
            <a:r>
              <a:rPr kumimoji="1" lang="zh-TW" altLang="en-US" sz="2800" dirty="0"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（</a:t>
            </a:r>
            <a:r>
              <a:rPr kumimoji="1" lang="zh-TW" altLang="en-US" sz="2400" dirty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      ：你了解公司</a:t>
            </a:r>
            <a:r>
              <a:rPr kumimoji="1" lang="en-US" altLang="zh-TW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/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工作嗎？你對這份工作的能力需求認知是否跟他們認為的</a:t>
            </a:r>
          </a:p>
          <a:p>
            <a:r>
              <a:rPr kumimoji="1" lang="zh-TW" altLang="en-US" sz="2400" dirty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                有落差？你具備這些能力嗎？）</a:t>
            </a:r>
          </a:p>
          <a:p>
            <a:pPr marL="342900" indent="-342900">
              <a:buAutoNum type="arabicPeriod"/>
            </a:pPr>
            <a:endParaRPr kumimoji="1" lang="zh-TW" altLang="en-US" dirty="0"/>
          </a:p>
        </p:txBody>
      </p:sp>
      <p:sp>
        <p:nvSpPr>
          <p:cNvPr id="6" name="向右箭號 5"/>
          <p:cNvSpPr/>
          <p:nvPr/>
        </p:nvSpPr>
        <p:spPr bwMode="auto">
          <a:xfrm>
            <a:off x="1235758" y="2280535"/>
            <a:ext cx="533400" cy="370068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向右箭號 6"/>
          <p:cNvSpPr/>
          <p:nvPr/>
        </p:nvSpPr>
        <p:spPr bwMode="auto">
          <a:xfrm>
            <a:off x="1235758" y="3866266"/>
            <a:ext cx="533400" cy="370068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397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" y="205580"/>
            <a:ext cx="9305925" cy="958851"/>
          </a:xfrm>
        </p:spPr>
        <p:txBody>
          <a:bodyPr/>
          <a:lstStyle/>
          <a:p>
            <a:r>
              <a:rPr kumimoji="1" lang="zh-TW" altLang="en-US" sz="3600" b="1" dirty="0" smtClean="0">
                <a:latin typeface="Microsoft YaHei" charset="0"/>
                <a:ea typeface="Microsoft YaHei" charset="0"/>
                <a:cs typeface="Microsoft YaHei" charset="0"/>
              </a:rPr>
              <a:t>面試經典必考題統整</a:t>
            </a:r>
            <a:endParaRPr kumimoji="1" lang="zh-TW" altLang="en-US" sz="3600" b="1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4" name="矩形 73"/>
          <p:cNvSpPr>
            <a:spLocks noChangeArrowheads="1"/>
          </p:cNvSpPr>
          <p:nvPr/>
        </p:nvSpPr>
        <p:spPr bwMode="auto">
          <a:xfrm>
            <a:off x="0" y="342106"/>
            <a:ext cx="228600" cy="6858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495300" y="1478756"/>
            <a:ext cx="11120438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sz="2800" dirty="0" smtClean="0">
                <a:latin typeface="Yuppy TC" charset="-120"/>
                <a:ea typeface="Yuppy TC" charset="-120"/>
                <a:cs typeface="Yuppy TC" charset="-120"/>
              </a:rPr>
              <a:t>5.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你認為你有什麼優勢，我們為什麼要選你？</a:t>
            </a:r>
          </a:p>
          <a:p>
            <a:r>
              <a:rPr kumimoji="1" lang="zh-TW" altLang="en-US" sz="2800" dirty="0"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（        ：你對這份工作的自信心及企圖心、你是否能將你的優勢運用在工作上、</a:t>
            </a:r>
          </a:p>
          <a:p>
            <a:r>
              <a:rPr kumimoji="1" lang="zh-TW" altLang="en-US" sz="2400" dirty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               你能不能用實例證明說服面試官）</a:t>
            </a:r>
          </a:p>
          <a:p>
            <a:endParaRPr kumimoji="1" lang="zh-TW" altLang="en-US" sz="2400" dirty="0">
              <a:solidFill>
                <a:srgbClr val="0070C0"/>
              </a:solidFill>
              <a:latin typeface="Yuppy TC" charset="-120"/>
              <a:ea typeface="Yuppy TC" charset="-120"/>
              <a:cs typeface="Yuppy TC" charset="-120"/>
            </a:endParaRPr>
          </a:p>
          <a:p>
            <a:endParaRPr kumimoji="1" lang="zh-TW" altLang="en-US" sz="2400" dirty="0" smtClean="0">
              <a:solidFill>
                <a:srgbClr val="0070C0"/>
              </a:solidFill>
              <a:latin typeface="Yuppy TC" charset="-120"/>
              <a:ea typeface="Yuppy TC" charset="-120"/>
              <a:cs typeface="Yuppy TC" charset="-120"/>
            </a:endParaRPr>
          </a:p>
          <a:p>
            <a:r>
              <a:rPr kumimoji="1" lang="en-US" altLang="zh-TW" sz="2400" dirty="0" smtClean="0">
                <a:latin typeface="Yuppy TC" charset="-120"/>
                <a:ea typeface="Yuppy TC" charset="-120"/>
                <a:cs typeface="Yuppy TC" charset="-120"/>
              </a:rPr>
              <a:t>6. </a:t>
            </a:r>
            <a:r>
              <a:rPr kumimoji="1" lang="zh-TW" altLang="en-US" sz="2400" dirty="0" smtClean="0">
                <a:latin typeface="Yuppy TC" charset="-120"/>
                <a:ea typeface="Yuppy TC" charset="-120"/>
                <a:cs typeface="Yuppy TC" charset="-120"/>
              </a:rPr>
              <a:t>為什麼你要選擇我們公司、選擇來應徵這份工作？</a:t>
            </a:r>
          </a:p>
          <a:p>
            <a:r>
              <a:rPr kumimoji="1" lang="zh-TW" altLang="en-US" sz="2400" dirty="0"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（          ：你的求職動機、工作熱忱有多大、你對公司的了解有多少？</a:t>
            </a:r>
          </a:p>
          <a:p>
            <a:r>
              <a:rPr kumimoji="1" lang="zh-TW" altLang="en-US" sz="2400" dirty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                 你重視的是什麼？）</a:t>
            </a:r>
          </a:p>
          <a:p>
            <a:endParaRPr kumimoji="1" lang="zh-TW" altLang="en-US" sz="2400" dirty="0" smtClean="0">
              <a:solidFill>
                <a:srgbClr val="0070C0"/>
              </a:solidFill>
              <a:latin typeface="Yuppy TC" charset="-120"/>
              <a:ea typeface="Yuppy TC" charset="-120"/>
              <a:cs typeface="Yuppy TC" charset="-120"/>
            </a:endParaRPr>
          </a:p>
          <a:p>
            <a:r>
              <a:rPr kumimoji="1" lang="zh-TW" altLang="en-US" sz="2400" dirty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   重點：公司的企業文化、發展性、工作內容符合自身能力及生涯規劃</a:t>
            </a:r>
          </a:p>
          <a:p>
            <a:r>
              <a:rPr kumimoji="1" lang="zh-TW" altLang="en-US" sz="2400" dirty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              公司地點、環境、員工屬性</a:t>
            </a:r>
          </a:p>
          <a:p>
            <a:r>
              <a:rPr kumimoji="1" lang="zh-TW" altLang="en-US" sz="2400" dirty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   禁忌：直接講出因為薪水很高、福利很好，讓面試官感覺你是來享受這些福利</a:t>
            </a:r>
            <a:endParaRPr kumimoji="1" lang="zh-TW" altLang="en-US" sz="2400" dirty="0">
              <a:solidFill>
                <a:srgbClr val="0070C0"/>
              </a:solidFill>
              <a:latin typeface="Yuppy TC" charset="-120"/>
              <a:ea typeface="Yuppy TC" charset="-120"/>
              <a:cs typeface="Yuppy TC" charset="-120"/>
            </a:endParaRPr>
          </a:p>
          <a:p>
            <a:endParaRPr kumimoji="1" lang="zh-TW" altLang="en-US" sz="2400" dirty="0">
              <a:latin typeface="Yuppy TC" charset="-120"/>
              <a:ea typeface="Yuppy TC" charset="-120"/>
              <a:cs typeface="Yuppy TC" charset="-120"/>
            </a:endParaRPr>
          </a:p>
          <a:p>
            <a:endParaRPr kumimoji="1" lang="zh-TW" altLang="en-US" sz="2400" dirty="0">
              <a:latin typeface="Yuppy TC" charset="-120"/>
              <a:ea typeface="Yuppy TC" charset="-120"/>
              <a:cs typeface="Yuppy TC" charset="-120"/>
            </a:endParaRPr>
          </a:p>
          <a:p>
            <a:endParaRPr kumimoji="1" lang="zh-TW" altLang="en-US" sz="2400" dirty="0" smtClean="0">
              <a:latin typeface="Yuppy TC" charset="-120"/>
              <a:ea typeface="Yuppy TC" charset="-120"/>
              <a:cs typeface="Yuppy TC" charset="-120"/>
            </a:endParaRPr>
          </a:p>
          <a:p>
            <a:pPr marL="342900" indent="-342900">
              <a:buAutoNum type="arabicPeriod"/>
            </a:pPr>
            <a:endParaRPr kumimoji="1" lang="zh-TW" altLang="en-US" dirty="0"/>
          </a:p>
        </p:txBody>
      </p:sp>
      <p:sp>
        <p:nvSpPr>
          <p:cNvPr id="6" name="向右箭號 5"/>
          <p:cNvSpPr/>
          <p:nvPr/>
        </p:nvSpPr>
        <p:spPr bwMode="auto">
          <a:xfrm>
            <a:off x="1224183" y="1956444"/>
            <a:ext cx="533400" cy="370068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向右箭號 6"/>
          <p:cNvSpPr/>
          <p:nvPr/>
        </p:nvSpPr>
        <p:spPr bwMode="auto">
          <a:xfrm>
            <a:off x="1224183" y="3819967"/>
            <a:ext cx="533400" cy="370068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3105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" y="205580"/>
            <a:ext cx="9305925" cy="958851"/>
          </a:xfrm>
        </p:spPr>
        <p:txBody>
          <a:bodyPr/>
          <a:lstStyle/>
          <a:p>
            <a:r>
              <a:rPr kumimoji="1" lang="zh-TW" altLang="en-US" sz="3600" b="1" dirty="0" smtClean="0">
                <a:latin typeface="Microsoft YaHei" charset="0"/>
                <a:ea typeface="Microsoft YaHei" charset="0"/>
                <a:cs typeface="Microsoft YaHei" charset="0"/>
              </a:rPr>
              <a:t>面試經典必考題統整</a:t>
            </a:r>
            <a:endParaRPr kumimoji="1" lang="zh-TW" altLang="en-US" sz="3600" b="1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4" name="矩形 73"/>
          <p:cNvSpPr>
            <a:spLocks noChangeArrowheads="1"/>
          </p:cNvSpPr>
          <p:nvPr/>
        </p:nvSpPr>
        <p:spPr bwMode="auto">
          <a:xfrm>
            <a:off x="0" y="342106"/>
            <a:ext cx="228600" cy="6858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638174" y="1370370"/>
            <a:ext cx="11306175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sz="3200" dirty="0">
                <a:latin typeface="Yuppy TC" charset="-120"/>
                <a:ea typeface="Yuppy TC" charset="-120"/>
                <a:cs typeface="Yuppy TC" charset="-120"/>
              </a:rPr>
              <a:t>6.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如果</a:t>
            </a:r>
            <a:r>
              <a:rPr kumimoji="1" lang="zh-TW" altLang="en-US" sz="2800" dirty="0">
                <a:latin typeface="Yuppy TC" charset="-120"/>
                <a:ea typeface="Yuppy TC" charset="-120"/>
                <a:cs typeface="Yuppy TC" charset="-120"/>
              </a:rPr>
              <a:t>工作上發生錯誤，被主管罵，你會怎麼辦？</a:t>
            </a:r>
          </a:p>
          <a:p>
            <a:r>
              <a:rPr kumimoji="1" lang="zh-TW" altLang="en-US" sz="3200" dirty="0"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（         ：</a:t>
            </a:r>
            <a:r>
              <a:rPr kumimoji="1" lang="zh-TW" altLang="en-US" sz="2400" dirty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你是否具有從錯誤中學習的能力、責任感、態度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）</a:t>
            </a:r>
          </a:p>
          <a:p>
            <a:endParaRPr kumimoji="1" lang="zh-TW" altLang="en-US" sz="2800" dirty="0">
              <a:latin typeface="Yuppy TC" charset="-120"/>
              <a:ea typeface="Yuppy TC" charset="-120"/>
              <a:cs typeface="Yuppy TC" charset="-120"/>
            </a:endParaRPr>
          </a:p>
          <a:p>
            <a:r>
              <a:rPr kumimoji="1" lang="en-US" altLang="zh-TW" sz="2800" dirty="0" smtClean="0">
                <a:latin typeface="Yuppy TC" charset="-120"/>
                <a:ea typeface="Yuppy TC" charset="-120"/>
                <a:cs typeface="Yuppy TC" charset="-120"/>
              </a:rPr>
              <a:t>7.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你的希望待遇，薪資範圍 ？  （正職工作較會有這題）   </a:t>
            </a:r>
          </a:p>
          <a:p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（          ：你對這個行業的了解、應答能力）</a:t>
            </a:r>
          </a:p>
          <a:p>
            <a:endParaRPr kumimoji="1" lang="zh-TW" altLang="en-US" sz="2400" dirty="0" smtClean="0">
              <a:solidFill>
                <a:srgbClr val="0070C0"/>
              </a:solidFill>
              <a:latin typeface="Yuppy TC" charset="-120"/>
              <a:ea typeface="Yuppy TC" charset="-120"/>
              <a:cs typeface="Yuppy TC" charset="-120"/>
            </a:endParaRPr>
          </a:p>
          <a:p>
            <a:r>
              <a:rPr kumimoji="1" lang="zh-TW" altLang="en-US" sz="2400" dirty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     重點：敏感問題，委婉回答。</a:t>
            </a:r>
          </a:p>
          <a:p>
            <a:r>
              <a:rPr kumimoji="1" lang="zh-TW" altLang="en-US" sz="2400" dirty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                因是社會新鮮人，可以講一個公道範圍，以公司規定為主，</a:t>
            </a:r>
          </a:p>
          <a:p>
            <a:r>
              <a:rPr kumimoji="1" lang="zh-TW" altLang="en-US" sz="2400" dirty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                若有幸錄取，會累積經驗多加學習。</a:t>
            </a:r>
            <a:endParaRPr kumimoji="1" lang="zh-TW" altLang="en-US" sz="2400" dirty="0">
              <a:latin typeface="Yuppy TC" charset="-120"/>
              <a:ea typeface="Yuppy TC" charset="-120"/>
              <a:cs typeface="Yuppy TC" charset="-120"/>
            </a:endParaRPr>
          </a:p>
          <a:p>
            <a:endParaRPr kumimoji="1" lang="zh-TW" altLang="en-US" sz="2400" dirty="0" smtClean="0">
              <a:latin typeface="Yuppy TC" charset="-120"/>
              <a:ea typeface="Yuppy TC" charset="-120"/>
              <a:cs typeface="Yuppy TC" charset="-120"/>
            </a:endParaRPr>
          </a:p>
          <a:p>
            <a:r>
              <a:rPr kumimoji="1" lang="en-US" altLang="zh-TW" sz="2800" dirty="0" smtClean="0">
                <a:latin typeface="Yuppy TC" charset="-120"/>
                <a:ea typeface="Yuppy TC" charset="-120"/>
                <a:cs typeface="Yuppy TC" charset="-120"/>
              </a:rPr>
              <a:t>8.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今天面試到這邊，你有沒有什麼問題想要問？     </a:t>
            </a:r>
          </a:p>
          <a:p>
            <a:r>
              <a:rPr kumimoji="1" lang="zh-TW" altLang="en-US" sz="2400" dirty="0" smtClean="0">
                <a:solidFill>
                  <a:srgbClr val="0070C0"/>
                </a:solidFill>
                <a:latin typeface="Yuppy TC" charset="-120"/>
                <a:ea typeface="Yuppy TC" charset="-120"/>
                <a:cs typeface="Yuppy TC" charset="-120"/>
              </a:rPr>
              <a:t>   （        ：你對這份工作重視的是什麼？）</a:t>
            </a:r>
          </a:p>
          <a:p>
            <a:pPr marL="342900" indent="-342900">
              <a:buAutoNum type="arabicPeriod"/>
            </a:pPr>
            <a:endParaRPr kumimoji="1" lang="zh-TW" altLang="en-US" dirty="0"/>
          </a:p>
        </p:txBody>
      </p:sp>
      <p:sp>
        <p:nvSpPr>
          <p:cNvPr id="6" name="向右箭號 5"/>
          <p:cNvSpPr/>
          <p:nvPr/>
        </p:nvSpPr>
        <p:spPr bwMode="auto">
          <a:xfrm>
            <a:off x="1305206" y="2002742"/>
            <a:ext cx="533400" cy="370068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sp>
        <p:nvSpPr>
          <p:cNvPr id="8" name="向右箭號 7"/>
          <p:cNvSpPr/>
          <p:nvPr/>
        </p:nvSpPr>
        <p:spPr bwMode="auto">
          <a:xfrm>
            <a:off x="1305206" y="3243162"/>
            <a:ext cx="533400" cy="379714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sp>
        <p:nvSpPr>
          <p:cNvPr id="9" name="向右箭號 8"/>
          <p:cNvSpPr/>
          <p:nvPr/>
        </p:nvSpPr>
        <p:spPr bwMode="auto">
          <a:xfrm>
            <a:off x="1305206" y="5847467"/>
            <a:ext cx="533401" cy="356564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2895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" y="22224"/>
            <a:ext cx="3333750" cy="1325563"/>
          </a:xfrm>
        </p:spPr>
        <p:txBody>
          <a:bodyPr/>
          <a:lstStyle/>
          <a:p>
            <a:r>
              <a:rPr kumimoji="1" lang="zh-TW" altLang="en-US" sz="3600" b="1" dirty="0" smtClean="0">
                <a:latin typeface="Microsoft YaHei" charset="0"/>
                <a:ea typeface="Microsoft YaHei" charset="0"/>
                <a:cs typeface="Microsoft YaHei" charset="0"/>
              </a:rPr>
              <a:t>面試重點複習</a:t>
            </a:r>
            <a:endParaRPr kumimoji="1" lang="zh-TW" altLang="en-US" sz="3600" b="1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4" name="矩形 73"/>
          <p:cNvSpPr>
            <a:spLocks noChangeArrowheads="1"/>
          </p:cNvSpPr>
          <p:nvPr/>
        </p:nvSpPr>
        <p:spPr bwMode="auto">
          <a:xfrm>
            <a:off x="0" y="342106"/>
            <a:ext cx="228600" cy="6858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504826" y="1347787"/>
            <a:ext cx="105156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TW" altLang="en-US" sz="3200" b="1" dirty="0" smtClean="0">
                <a:latin typeface="Yuppy TC" charset="-120"/>
                <a:ea typeface="Yuppy TC" charset="-120"/>
                <a:cs typeface="Yuppy TC" charset="-120"/>
              </a:rPr>
              <a:t>面試</a:t>
            </a:r>
            <a:r>
              <a:rPr kumimoji="1" lang="zh-TW" altLang="en-US" sz="3200" b="1" dirty="0">
                <a:latin typeface="Yuppy TC" charset="-120"/>
                <a:ea typeface="Yuppy TC" charset="-120"/>
                <a:cs typeface="Yuppy TC" charset="-120"/>
              </a:rPr>
              <a:t>前</a:t>
            </a:r>
            <a:r>
              <a:rPr kumimoji="1" lang="zh-TW" altLang="en-US" sz="2800" dirty="0">
                <a:latin typeface="Yuppy TC" charset="-120"/>
                <a:ea typeface="Yuppy TC" charset="-120"/>
                <a:cs typeface="Yuppy TC" charset="-120"/>
              </a:rPr>
              <a:t>：做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足準備。</a:t>
            </a:r>
          </a:p>
          <a:p>
            <a:pPr>
              <a:lnSpc>
                <a:spcPct val="150000"/>
              </a:lnSpc>
            </a:pPr>
            <a:r>
              <a:rPr kumimoji="1" lang="zh-TW" altLang="en-US" sz="3200" b="1" dirty="0" smtClean="0">
                <a:latin typeface="Yuppy TC" charset="-120"/>
                <a:ea typeface="Yuppy TC" charset="-120"/>
                <a:cs typeface="Yuppy TC" charset="-120"/>
              </a:rPr>
              <a:t>面試</a:t>
            </a:r>
            <a:r>
              <a:rPr kumimoji="1" lang="zh-TW" altLang="en-US" sz="3200" b="1" dirty="0">
                <a:latin typeface="Yuppy TC" charset="-120"/>
                <a:ea typeface="Yuppy TC" charset="-120"/>
                <a:cs typeface="Yuppy TC" charset="-120"/>
              </a:rPr>
              <a:t>中</a:t>
            </a:r>
            <a:r>
              <a:rPr kumimoji="1" lang="zh-TW" altLang="en-US" sz="2800" dirty="0">
                <a:latin typeface="Yuppy TC" charset="-120"/>
                <a:ea typeface="Yuppy TC" charset="-120"/>
                <a:cs typeface="Yuppy TC" charset="-120"/>
              </a:rPr>
              <a:t>：自信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應對，展現你對工作的決心及積極。</a:t>
            </a:r>
          </a:p>
          <a:p>
            <a:pPr>
              <a:lnSpc>
                <a:spcPct val="150000"/>
              </a:lnSpc>
            </a:pPr>
            <a:r>
              <a:rPr kumimoji="1" lang="zh-TW" altLang="en-US" sz="3200" b="1" dirty="0" smtClean="0">
                <a:latin typeface="Yuppy TC" charset="-120"/>
                <a:ea typeface="Yuppy TC" charset="-120"/>
                <a:cs typeface="Yuppy TC" charset="-120"/>
              </a:rPr>
              <a:t>面試離開時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： 道謝、將椅子合攏擺好、輕聲關門、和面試官確認           </a:t>
            </a:r>
            <a:r>
              <a:rPr kumimoji="1" lang="en-US" altLang="zh-TW" sz="2800" dirty="0" smtClean="0">
                <a:latin typeface="Yuppy TC" charset="-120"/>
                <a:ea typeface="Yuppy TC" charset="-120"/>
                <a:cs typeface="Yuppy TC" charset="-120"/>
              </a:rPr>
              <a:t>     </a:t>
            </a:r>
          </a:p>
          <a:p>
            <a:pPr>
              <a:lnSpc>
                <a:spcPct val="150000"/>
              </a:lnSpc>
            </a:pPr>
            <a:r>
              <a:rPr kumimoji="1" lang="en-US" altLang="zh-TW" sz="2800" dirty="0"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en-US" altLang="zh-TW" sz="2800" dirty="0" smtClean="0">
                <a:latin typeface="Yuppy TC" charset="-120"/>
                <a:ea typeface="Yuppy TC" charset="-120"/>
                <a:cs typeface="Yuppy TC" charset="-120"/>
              </a:rPr>
              <a:t>                     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大約多久可以收到回音，方式為何</a:t>
            </a:r>
          </a:p>
          <a:p>
            <a:pPr>
              <a:lnSpc>
                <a:spcPct val="150000"/>
              </a:lnSpc>
            </a:pPr>
            <a:r>
              <a:rPr kumimoji="1" lang="zh-TW" altLang="en-US" sz="3200" b="1" dirty="0" smtClean="0">
                <a:latin typeface="Yuppy TC" charset="-120"/>
                <a:ea typeface="Yuppy TC" charset="-120"/>
                <a:cs typeface="Yuppy TC" charset="-120"/>
              </a:rPr>
              <a:t>面試</a:t>
            </a:r>
            <a:r>
              <a:rPr kumimoji="1" lang="zh-TW" altLang="en-US" sz="3200" b="1" dirty="0">
                <a:latin typeface="Yuppy TC" charset="-120"/>
                <a:ea typeface="Yuppy TC" charset="-120"/>
                <a:cs typeface="Yuppy TC" charset="-120"/>
              </a:rPr>
              <a:t>後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：注意手機及信箱有無相關訊息，若時間過久（兩週）都</a:t>
            </a:r>
            <a:endParaRPr kumimoji="1" lang="en-US" altLang="zh-TW" sz="2800" dirty="0" smtClean="0">
              <a:latin typeface="Yuppy TC" charset="-120"/>
              <a:ea typeface="Yuppy TC" charset="-120"/>
              <a:cs typeface="Yuppy TC" charset="-120"/>
            </a:endParaRPr>
          </a:p>
          <a:p>
            <a:pPr>
              <a:lnSpc>
                <a:spcPct val="150000"/>
              </a:lnSpc>
            </a:pPr>
            <a:r>
              <a:rPr kumimoji="1" lang="en-US" altLang="zh-TW" sz="2800" dirty="0">
                <a:latin typeface="Yuppy TC" charset="-120"/>
                <a:ea typeface="Yuppy TC" charset="-120"/>
                <a:cs typeface="Yuppy TC" charset="-120"/>
              </a:rPr>
              <a:t> </a:t>
            </a:r>
            <a:r>
              <a:rPr kumimoji="1" lang="en-US" altLang="zh-TW" sz="2800" dirty="0" smtClean="0">
                <a:latin typeface="Yuppy TC" charset="-120"/>
                <a:ea typeface="Yuppy TC" charset="-120"/>
                <a:cs typeface="Yuppy TC" charset="-120"/>
              </a:rPr>
              <a:t>               </a:t>
            </a:r>
            <a:r>
              <a:rPr kumimoji="1" lang="zh-TW" altLang="en-US" sz="2800" dirty="0" smtClean="0">
                <a:latin typeface="Yuppy TC" charset="-120"/>
                <a:ea typeface="Yuppy TC" charset="-120"/>
                <a:cs typeface="Yuppy TC" charset="-120"/>
              </a:rPr>
              <a:t>沒收到訊息，可以進一步詢問。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7486650" y="5151815"/>
            <a:ext cx="45148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 algn="dist"/>
            <a:r>
              <a:rPr kumimoji="1" lang="zh-TW" altLang="en-US" sz="9600" b="1" dirty="0" smtClean="0">
                <a:latin typeface="Yuppy TC" charset="-120"/>
                <a:ea typeface="Yuppy TC" charset="-120"/>
                <a:cs typeface="Yuppy TC" charset="-120"/>
              </a:rPr>
              <a:t>禮貌</a:t>
            </a:r>
            <a:endParaRPr kumimoji="1" lang="zh-TW" altLang="en-US" sz="9600" b="1" dirty="0">
              <a:latin typeface="Yuppy TC" charset="-120"/>
              <a:ea typeface="Yuppy TC" charset="-120"/>
              <a:cs typeface="Yuppy TC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4653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组合 8"/>
          <p:cNvGrpSpPr>
            <a:grpSpLocks/>
          </p:cNvGrpSpPr>
          <p:nvPr/>
        </p:nvGrpSpPr>
        <p:grpSpPr bwMode="auto">
          <a:xfrm>
            <a:off x="1156206" y="1454979"/>
            <a:ext cx="2668587" cy="1381125"/>
            <a:chOff x="0" y="0"/>
            <a:chExt cx="2669808" cy="1380959"/>
          </a:xfrm>
        </p:grpSpPr>
        <p:grpSp>
          <p:nvGrpSpPr>
            <p:cNvPr id="19459" name="组合 49"/>
            <p:cNvGrpSpPr>
              <a:grpSpLocks/>
            </p:cNvGrpSpPr>
            <p:nvPr/>
          </p:nvGrpSpPr>
          <p:grpSpPr bwMode="auto">
            <a:xfrm>
              <a:off x="0" y="0"/>
              <a:ext cx="2669808" cy="1380959"/>
              <a:chOff x="0" y="0"/>
              <a:chExt cx="1908982" cy="987422"/>
            </a:xfrm>
          </p:grpSpPr>
          <p:sp>
            <p:nvSpPr>
              <p:cNvPr id="19460" name="下箭头 50"/>
              <p:cNvSpPr>
                <a:spLocks noChangeArrowheads="1"/>
              </p:cNvSpPr>
              <p:nvPr/>
            </p:nvSpPr>
            <p:spPr bwMode="auto">
              <a:xfrm rot="16200000">
                <a:off x="701284" y="-220276"/>
                <a:ext cx="800100" cy="1615296"/>
              </a:xfrm>
              <a:prstGeom prst="downArrow">
                <a:avLst>
                  <a:gd name="adj1" fmla="val 50000"/>
                  <a:gd name="adj2" fmla="val 60370"/>
                </a:avLst>
              </a:prstGeom>
              <a:solidFill>
                <a:srgbClr val="A1BD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9461" name="椭圆 5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87371" cy="587371"/>
              </a:xfrm>
              <a:prstGeom prst="ellipse">
                <a:avLst/>
              </a:prstGeom>
              <a:solidFill>
                <a:srgbClr val="A1BD70"/>
              </a:solidFill>
              <a:ln w="63500" cap="flat" cmpd="sng">
                <a:solidFill>
                  <a:srgbClr val="FFF6E7"/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sp>
          <p:nvSpPr>
            <p:cNvPr id="19462" name="文本框 52"/>
            <p:cNvSpPr>
              <a:spLocks noChangeArrowheads="1"/>
            </p:cNvSpPr>
            <p:nvPr/>
          </p:nvSpPr>
          <p:spPr bwMode="auto">
            <a:xfrm>
              <a:off x="144183" y="39385"/>
              <a:ext cx="533102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sz="4000" b="1" dirty="0">
                  <a:solidFill>
                    <a:srgbClr val="FFF6E7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1</a:t>
              </a:r>
              <a:endParaRPr lang="zh-CN" altLang="en-US" sz="4400" b="1" dirty="0">
                <a:solidFill>
                  <a:srgbClr val="FFF6E7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9463" name="组合 53"/>
          <p:cNvGrpSpPr>
            <a:grpSpLocks/>
          </p:cNvGrpSpPr>
          <p:nvPr/>
        </p:nvGrpSpPr>
        <p:grpSpPr bwMode="auto">
          <a:xfrm>
            <a:off x="4732338" y="1494369"/>
            <a:ext cx="2670175" cy="1381125"/>
            <a:chOff x="0" y="0"/>
            <a:chExt cx="2669808" cy="1380959"/>
          </a:xfrm>
        </p:grpSpPr>
        <p:grpSp>
          <p:nvGrpSpPr>
            <p:cNvPr id="19464" name="组合 54"/>
            <p:cNvGrpSpPr>
              <a:grpSpLocks/>
            </p:cNvGrpSpPr>
            <p:nvPr/>
          </p:nvGrpSpPr>
          <p:grpSpPr bwMode="auto">
            <a:xfrm>
              <a:off x="0" y="0"/>
              <a:ext cx="2669808" cy="1380959"/>
              <a:chOff x="0" y="0"/>
              <a:chExt cx="1908982" cy="987422"/>
            </a:xfrm>
          </p:grpSpPr>
          <p:sp>
            <p:nvSpPr>
              <p:cNvPr id="19465" name="下箭头 56"/>
              <p:cNvSpPr>
                <a:spLocks noChangeArrowheads="1"/>
              </p:cNvSpPr>
              <p:nvPr/>
            </p:nvSpPr>
            <p:spPr bwMode="auto">
              <a:xfrm rot="16200000">
                <a:off x="701284" y="-220276"/>
                <a:ext cx="800100" cy="1615296"/>
              </a:xfrm>
              <a:prstGeom prst="downArrow">
                <a:avLst>
                  <a:gd name="adj1" fmla="val 50000"/>
                  <a:gd name="adj2" fmla="val 60370"/>
                </a:avLst>
              </a:prstGeom>
              <a:solidFill>
                <a:srgbClr val="F064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9466" name="椭圆 5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87371" cy="587371"/>
              </a:xfrm>
              <a:prstGeom prst="ellipse">
                <a:avLst/>
              </a:prstGeom>
              <a:solidFill>
                <a:srgbClr val="F0644D"/>
              </a:solidFill>
              <a:ln w="63500" cap="flat" cmpd="sng">
                <a:solidFill>
                  <a:srgbClr val="FFF6E7"/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sp>
          <p:nvSpPr>
            <p:cNvPr id="19467" name="文本框 55"/>
            <p:cNvSpPr>
              <a:spLocks noChangeArrowheads="1"/>
            </p:cNvSpPr>
            <p:nvPr/>
          </p:nvSpPr>
          <p:spPr bwMode="auto">
            <a:xfrm>
              <a:off x="144183" y="39385"/>
              <a:ext cx="533102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sz="4000" b="1" dirty="0" smtClean="0">
                  <a:solidFill>
                    <a:srgbClr val="FFF6E7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</a:t>
              </a:r>
              <a:endParaRPr lang="zh-CN" altLang="en-US" sz="4400" b="1" dirty="0">
                <a:solidFill>
                  <a:srgbClr val="FFF6E7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9468" name="组合 58"/>
          <p:cNvGrpSpPr>
            <a:grpSpLocks/>
          </p:cNvGrpSpPr>
          <p:nvPr/>
        </p:nvGrpSpPr>
        <p:grpSpPr bwMode="auto">
          <a:xfrm>
            <a:off x="8523787" y="1440711"/>
            <a:ext cx="2670175" cy="1381125"/>
            <a:chOff x="0" y="0"/>
            <a:chExt cx="2669808" cy="1380959"/>
          </a:xfrm>
        </p:grpSpPr>
        <p:grpSp>
          <p:nvGrpSpPr>
            <p:cNvPr id="19469" name="组合 59"/>
            <p:cNvGrpSpPr>
              <a:grpSpLocks/>
            </p:cNvGrpSpPr>
            <p:nvPr/>
          </p:nvGrpSpPr>
          <p:grpSpPr bwMode="auto">
            <a:xfrm>
              <a:off x="0" y="0"/>
              <a:ext cx="2669808" cy="1380959"/>
              <a:chOff x="0" y="0"/>
              <a:chExt cx="1908982" cy="987422"/>
            </a:xfrm>
          </p:grpSpPr>
          <p:sp>
            <p:nvSpPr>
              <p:cNvPr id="19470" name="下箭头 61"/>
              <p:cNvSpPr>
                <a:spLocks noChangeArrowheads="1"/>
              </p:cNvSpPr>
              <p:nvPr/>
            </p:nvSpPr>
            <p:spPr bwMode="auto">
              <a:xfrm rot="16200000">
                <a:off x="701284" y="-220276"/>
                <a:ext cx="800100" cy="1615296"/>
              </a:xfrm>
              <a:prstGeom prst="downArrow">
                <a:avLst>
                  <a:gd name="adj1" fmla="val 50000"/>
                  <a:gd name="adj2" fmla="val 60370"/>
                </a:avLst>
              </a:prstGeom>
              <a:solidFill>
                <a:srgbClr val="A37F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9471" name="椭圆 6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87371" cy="587371"/>
              </a:xfrm>
              <a:prstGeom prst="ellipse">
                <a:avLst/>
              </a:prstGeom>
              <a:solidFill>
                <a:srgbClr val="A37F67"/>
              </a:solidFill>
              <a:ln w="63500" cap="flat" cmpd="sng">
                <a:solidFill>
                  <a:srgbClr val="FFF6E7"/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sp>
          <p:nvSpPr>
            <p:cNvPr id="19472" name="文本框 60"/>
            <p:cNvSpPr>
              <a:spLocks noChangeArrowheads="1"/>
            </p:cNvSpPr>
            <p:nvPr/>
          </p:nvSpPr>
          <p:spPr bwMode="auto">
            <a:xfrm>
              <a:off x="144183" y="39385"/>
              <a:ext cx="533102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US" sz="4000" b="1" dirty="0" smtClean="0">
                  <a:solidFill>
                    <a:srgbClr val="FFF6E7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3</a:t>
              </a:r>
              <a:endParaRPr lang="zh-CN" altLang="en-US" sz="4400" b="1" dirty="0">
                <a:solidFill>
                  <a:srgbClr val="FFF6E7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9473" name="任意多边形 9"/>
          <p:cNvSpPr>
            <a:spLocks noChangeArrowheads="1"/>
          </p:cNvSpPr>
          <p:nvPr/>
        </p:nvSpPr>
        <p:spPr bwMode="auto">
          <a:xfrm>
            <a:off x="4229100" y="1771650"/>
            <a:ext cx="0" cy="4457700"/>
          </a:xfrm>
          <a:custGeom>
            <a:avLst/>
            <a:gdLst>
              <a:gd name="T0" fmla="*/ 0 w 635"/>
              <a:gd name="T1" fmla="*/ 0 h 4457700"/>
              <a:gd name="T2" fmla="*/ 0 w 635"/>
              <a:gd name="T3" fmla="*/ 4457700 h 4457700"/>
              <a:gd name="T4" fmla="*/ 0 60000 65536"/>
              <a:gd name="T5" fmla="*/ 0 60000 65536"/>
              <a:gd name="T6" fmla="*/ 0 w 635"/>
              <a:gd name="T7" fmla="*/ 0 h 4457700"/>
              <a:gd name="T8" fmla="*/ 635 w 635"/>
              <a:gd name="T9" fmla="*/ 4457700 h 445770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35" h="4457700">
                <a:moveTo>
                  <a:pt x="0" y="0"/>
                </a:moveTo>
                <a:lnTo>
                  <a:pt x="0" y="4457700"/>
                </a:lnTo>
              </a:path>
            </a:pathLst>
          </a:custGeom>
          <a:noFill/>
          <a:ln w="12700" cap="flat" cmpd="sng">
            <a:solidFill>
              <a:srgbClr val="42719B"/>
            </a:solidFill>
            <a:prstDash val="lg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74" name="任意多边形 63"/>
          <p:cNvSpPr>
            <a:spLocks noChangeArrowheads="1"/>
          </p:cNvSpPr>
          <p:nvPr/>
        </p:nvSpPr>
        <p:spPr bwMode="auto">
          <a:xfrm>
            <a:off x="7905750" y="1771650"/>
            <a:ext cx="0" cy="4457700"/>
          </a:xfrm>
          <a:custGeom>
            <a:avLst/>
            <a:gdLst>
              <a:gd name="T0" fmla="*/ 0 w 635"/>
              <a:gd name="T1" fmla="*/ 0 h 4457700"/>
              <a:gd name="T2" fmla="*/ 0 w 635"/>
              <a:gd name="T3" fmla="*/ 4457700 h 4457700"/>
              <a:gd name="T4" fmla="*/ 0 60000 65536"/>
              <a:gd name="T5" fmla="*/ 0 60000 65536"/>
              <a:gd name="T6" fmla="*/ 0 w 635"/>
              <a:gd name="T7" fmla="*/ 0 h 4457700"/>
              <a:gd name="T8" fmla="*/ 635 w 635"/>
              <a:gd name="T9" fmla="*/ 4457700 h 4457700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35" h="4457700">
                <a:moveTo>
                  <a:pt x="0" y="0"/>
                </a:moveTo>
                <a:lnTo>
                  <a:pt x="0" y="4457700"/>
                </a:lnTo>
              </a:path>
            </a:pathLst>
          </a:custGeom>
          <a:noFill/>
          <a:ln w="12700" cap="flat" cmpd="sng">
            <a:solidFill>
              <a:srgbClr val="42719B"/>
            </a:solidFill>
            <a:prstDash val="lg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9475" name="组合 64"/>
          <p:cNvGrpSpPr>
            <a:grpSpLocks/>
          </p:cNvGrpSpPr>
          <p:nvPr/>
        </p:nvGrpSpPr>
        <p:grpSpPr bwMode="auto">
          <a:xfrm>
            <a:off x="931863" y="3058724"/>
            <a:ext cx="3252788" cy="3180075"/>
            <a:chOff x="0" y="0"/>
            <a:chExt cx="3252530" cy="1679442"/>
          </a:xfrm>
        </p:grpSpPr>
        <p:sp>
          <p:nvSpPr>
            <p:cNvPr id="19476" name="文本框 65"/>
            <p:cNvSpPr>
              <a:spLocks noChangeArrowheads="1"/>
            </p:cNvSpPr>
            <p:nvPr/>
          </p:nvSpPr>
          <p:spPr bwMode="auto">
            <a:xfrm>
              <a:off x="0" y="405444"/>
              <a:ext cx="3252530" cy="127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TW" altLang="en-US" sz="2000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用寫的可以幫助你釐清思緒</a:t>
              </a:r>
            </a:p>
            <a:p>
              <a:endParaRPr lang="zh-TW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r>
                <a:rPr lang="zh-TW" altLang="en-US" sz="2000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蒐集資料，列出你可以做的事情</a:t>
              </a:r>
            </a:p>
            <a:p>
              <a:endParaRPr lang="zh-TW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r>
                <a:rPr lang="zh-TW" altLang="en-US" sz="2000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問問你的心，你到底想要什麼樣的人生？</a:t>
              </a:r>
              <a:endParaRPr lang="zh-CN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477" name="文本框 66"/>
            <p:cNvSpPr>
              <a:spLocks noChangeArrowheads="1"/>
            </p:cNvSpPr>
            <p:nvPr/>
          </p:nvSpPr>
          <p:spPr bwMode="auto">
            <a:xfrm>
              <a:off x="152888" y="0"/>
              <a:ext cx="2738033" cy="4615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 </a:t>
              </a:r>
              <a:r>
                <a:rPr lang="zh-TW" altLang="en-US" sz="2400" b="1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寫下你的夢想清單</a:t>
              </a:r>
              <a:endParaRPr lang="zh-CN" altLang="en-US" sz="24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9478" name="组合 67"/>
          <p:cNvGrpSpPr>
            <a:grpSpLocks/>
          </p:cNvGrpSpPr>
          <p:nvPr/>
        </p:nvGrpSpPr>
        <p:grpSpPr bwMode="auto">
          <a:xfrm>
            <a:off x="4527104" y="3058724"/>
            <a:ext cx="3205104" cy="3996009"/>
            <a:chOff x="-99297" y="-44364"/>
            <a:chExt cx="3204850" cy="3483070"/>
          </a:xfrm>
        </p:grpSpPr>
        <p:sp>
          <p:nvSpPr>
            <p:cNvPr id="19479" name="文本框 68"/>
            <p:cNvSpPr>
              <a:spLocks noChangeArrowheads="1"/>
            </p:cNvSpPr>
            <p:nvPr/>
          </p:nvSpPr>
          <p:spPr bwMode="auto">
            <a:xfrm>
              <a:off x="-37448" y="576924"/>
              <a:ext cx="3143001" cy="28617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TW" altLang="en-US" sz="2000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多參加職涯講座，對哪個行業有興趣就多蒐集資訊</a:t>
              </a:r>
            </a:p>
            <a:p>
              <a:endParaRPr lang="zh-TW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r>
                <a:rPr lang="zh-TW" altLang="en-US" sz="2000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把握機會發問、了解工作實際內容及發展</a:t>
              </a:r>
            </a:p>
            <a:p>
              <a:endParaRPr lang="zh-TW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r>
                <a:rPr lang="zh-TW" altLang="en-US" sz="2000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詢問老師、家人的建議，因為他們已經在社會大學就讀已久，比你有經驗</a:t>
              </a:r>
              <a:endParaRPr lang="zh-CN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480" name="文本框 69"/>
            <p:cNvSpPr>
              <a:spLocks noChangeArrowheads="1"/>
            </p:cNvSpPr>
            <p:nvPr/>
          </p:nvSpPr>
          <p:spPr bwMode="auto">
            <a:xfrm>
              <a:off x="-99297" y="-44364"/>
              <a:ext cx="3103489" cy="4615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     </a:t>
              </a:r>
              <a:r>
                <a:rPr lang="zh-TW" altLang="en-US" sz="2400" b="1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多發問、改進不足</a:t>
              </a:r>
              <a:endParaRPr lang="zh-CN" altLang="en-US" sz="24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9481" name="组合 70"/>
          <p:cNvGrpSpPr>
            <a:grpSpLocks/>
          </p:cNvGrpSpPr>
          <p:nvPr/>
        </p:nvGrpSpPr>
        <p:grpSpPr bwMode="auto">
          <a:xfrm>
            <a:off x="8347509" y="3092060"/>
            <a:ext cx="3722796" cy="3016152"/>
            <a:chOff x="37345" y="-34892"/>
            <a:chExt cx="3143001" cy="767851"/>
          </a:xfrm>
        </p:grpSpPr>
        <p:sp>
          <p:nvSpPr>
            <p:cNvPr id="19482" name="文本框 71"/>
            <p:cNvSpPr>
              <a:spLocks noChangeArrowheads="1"/>
            </p:cNvSpPr>
            <p:nvPr/>
          </p:nvSpPr>
          <p:spPr bwMode="auto">
            <a:xfrm>
              <a:off x="37345" y="160977"/>
              <a:ext cx="3143001" cy="5719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TW" altLang="en-US" sz="2000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積極投履歷、爭取面試機會</a:t>
              </a:r>
            </a:p>
            <a:p>
              <a:endParaRPr lang="zh-TW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r>
                <a:rPr lang="zh-TW" altLang="en-US" sz="2000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累積可以讓你進入興趣產業的相關經歷</a:t>
              </a:r>
            </a:p>
            <a:p>
              <a:endParaRPr lang="zh-TW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  <a:p>
              <a:r>
                <a:rPr lang="zh-TW" altLang="en-US" sz="2000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不放棄，再接再厲，每次面試都是下次面試的最佳實戰經驗</a:t>
              </a:r>
            </a:p>
          </p:txBody>
        </p:sp>
        <p:sp>
          <p:nvSpPr>
            <p:cNvPr id="19483" name="文本框 72"/>
            <p:cNvSpPr>
              <a:spLocks noChangeArrowheads="1"/>
            </p:cNvSpPr>
            <p:nvPr/>
          </p:nvSpPr>
          <p:spPr bwMode="auto">
            <a:xfrm>
              <a:off x="37345" y="-34892"/>
              <a:ext cx="2795737" cy="391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     </a:t>
              </a:r>
              <a:r>
                <a:rPr lang="zh-TW" altLang="en-US" sz="2400" b="1" dirty="0" smtClean="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實際履行，達標</a:t>
              </a:r>
              <a:endParaRPr lang="zh-CN" altLang="en-US" sz="24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9484" name="矩形 73"/>
          <p:cNvSpPr>
            <a:spLocks noChangeArrowheads="1"/>
          </p:cNvSpPr>
          <p:nvPr/>
        </p:nvSpPr>
        <p:spPr bwMode="auto">
          <a:xfrm>
            <a:off x="0" y="314325"/>
            <a:ext cx="228600" cy="6858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85" name="文本框 74"/>
          <p:cNvSpPr>
            <a:spLocks noChangeArrowheads="1"/>
          </p:cNvSpPr>
          <p:nvPr/>
        </p:nvSpPr>
        <p:spPr bwMode="auto">
          <a:xfrm>
            <a:off x="320675" y="339725"/>
            <a:ext cx="43396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sz="3600" b="1" dirty="0" smtClean="0">
                <a:solidFill>
                  <a:srgbClr val="000000"/>
                </a:solidFill>
                <a:latin typeface="Microsoft YaHei" charset="0"/>
                <a:ea typeface="Microsoft YaHei" charset="0"/>
                <a:cs typeface="Microsoft YaHei" charset="0"/>
                <a:sym typeface="微软雅黑" pitchFamily="34" charset="-122"/>
              </a:rPr>
              <a:t>我很迷惘，怎麼辦？</a:t>
            </a:r>
            <a:endParaRPr lang="zh-CN" altLang="en-US" sz="3600" b="1" dirty="0">
              <a:solidFill>
                <a:srgbClr val="000000"/>
              </a:solidFill>
              <a:latin typeface="Microsoft YaHei" charset="0"/>
              <a:ea typeface="Microsoft YaHei" charset="0"/>
              <a:cs typeface="Microsoft YaHei" charset="0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247177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3"/>
          <p:cNvGrpSpPr>
            <a:grpSpLocks/>
          </p:cNvGrpSpPr>
          <p:nvPr/>
        </p:nvGrpSpPr>
        <p:grpSpPr bwMode="auto">
          <a:xfrm>
            <a:off x="922835" y="5920697"/>
            <a:ext cx="2305050" cy="720725"/>
            <a:chOff x="0" y="0"/>
            <a:chExt cx="2306637" cy="720449"/>
          </a:xfrm>
        </p:grpSpPr>
        <p:grpSp>
          <p:nvGrpSpPr>
            <p:cNvPr id="23555" name="组合 65"/>
            <p:cNvGrpSpPr>
              <a:grpSpLocks/>
            </p:cNvGrpSpPr>
            <p:nvPr/>
          </p:nvGrpSpPr>
          <p:grpSpPr bwMode="auto">
            <a:xfrm>
              <a:off x="0" y="0"/>
              <a:ext cx="2306637" cy="720449"/>
              <a:chOff x="0" y="0"/>
              <a:chExt cx="3049587" cy="952500"/>
            </a:xfrm>
          </p:grpSpPr>
          <p:sp>
            <p:nvSpPr>
              <p:cNvPr id="23556" name="圆角矩形 6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859087" cy="952500"/>
              </a:xfrm>
              <a:prstGeom prst="roundRect">
                <a:avLst>
                  <a:gd name="adj" fmla="val 10667"/>
                </a:avLst>
              </a:prstGeom>
              <a:noFill/>
              <a:ln w="63500" cap="flat" cmpd="sng">
                <a:solidFill>
                  <a:srgbClr val="D8D8D8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23557" name="矩形 67"/>
              <p:cNvSpPr>
                <a:spLocks noChangeArrowheads="1"/>
              </p:cNvSpPr>
              <p:nvPr/>
            </p:nvSpPr>
            <p:spPr bwMode="auto">
              <a:xfrm>
                <a:off x="2859087" y="266700"/>
                <a:ext cx="190500" cy="438150"/>
              </a:xfrm>
              <a:prstGeom prst="rect">
                <a:avLst/>
              </a:prstGeom>
              <a:solidFill>
                <a:srgbClr val="D9D9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23558" name="组合 68"/>
            <p:cNvGrpSpPr>
              <a:grpSpLocks/>
            </p:cNvGrpSpPr>
            <p:nvPr/>
          </p:nvGrpSpPr>
          <p:grpSpPr bwMode="auto">
            <a:xfrm>
              <a:off x="86454" y="50432"/>
              <a:ext cx="1956018" cy="626790"/>
              <a:chOff x="0" y="0"/>
              <a:chExt cx="1956018" cy="626790"/>
            </a:xfrm>
          </p:grpSpPr>
          <p:grpSp>
            <p:nvGrpSpPr>
              <p:cNvPr id="23559" name="组合 69"/>
              <p:cNvGrpSpPr>
                <a:grpSpLocks/>
              </p:cNvGrpSpPr>
              <p:nvPr/>
            </p:nvGrpSpPr>
            <p:grpSpPr bwMode="auto">
              <a:xfrm>
                <a:off x="0" y="0"/>
                <a:ext cx="1392267" cy="626790"/>
                <a:chOff x="0" y="0"/>
                <a:chExt cx="1840705" cy="828675"/>
              </a:xfrm>
            </p:grpSpPr>
            <p:sp>
              <p:nvSpPr>
                <p:cNvPr id="23560" name="矩形 72"/>
                <p:cNvSpPr>
                  <a:spLocks noChangeArrowheads="1"/>
                </p:cNvSpPr>
                <p:nvPr/>
              </p:nvSpPr>
              <p:spPr bwMode="auto">
                <a:xfrm>
                  <a:off x="0" y="9525"/>
                  <a:ext cx="287337" cy="819150"/>
                </a:xfrm>
                <a:prstGeom prst="rect">
                  <a:avLst/>
                </a:prstGeom>
                <a:solidFill>
                  <a:srgbClr val="A1BD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42719B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lang="zh-CN" altLang="zh-CN">
                    <a:solidFill>
                      <a:srgbClr val="FFFFFF"/>
                    </a:solidFill>
                    <a:latin typeface="宋体" pitchFamily="2" charset="-122"/>
                    <a:sym typeface="宋体" pitchFamily="2" charset="-122"/>
                  </a:endParaRPr>
                </a:p>
              </p:txBody>
            </p:sp>
            <p:sp>
              <p:nvSpPr>
                <p:cNvPr id="23561" name="矩形 73"/>
                <p:cNvSpPr>
                  <a:spLocks noChangeArrowheads="1"/>
                </p:cNvSpPr>
                <p:nvPr/>
              </p:nvSpPr>
              <p:spPr bwMode="auto">
                <a:xfrm>
                  <a:off x="401637" y="0"/>
                  <a:ext cx="287337" cy="819150"/>
                </a:xfrm>
                <a:prstGeom prst="rect">
                  <a:avLst/>
                </a:prstGeom>
                <a:solidFill>
                  <a:srgbClr val="A1BD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42719B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lang="zh-CN" altLang="zh-CN">
                    <a:solidFill>
                      <a:srgbClr val="FFFFFF"/>
                    </a:solidFill>
                    <a:latin typeface="宋体" pitchFamily="2" charset="-122"/>
                    <a:sym typeface="宋体" pitchFamily="2" charset="-122"/>
                  </a:endParaRPr>
                </a:p>
              </p:txBody>
            </p:sp>
            <p:sp>
              <p:nvSpPr>
                <p:cNvPr id="23562" name="矩形 74"/>
                <p:cNvSpPr>
                  <a:spLocks noChangeArrowheads="1"/>
                </p:cNvSpPr>
                <p:nvPr/>
              </p:nvSpPr>
              <p:spPr bwMode="auto">
                <a:xfrm>
                  <a:off x="803274" y="0"/>
                  <a:ext cx="287337" cy="819150"/>
                </a:xfrm>
                <a:prstGeom prst="rect">
                  <a:avLst/>
                </a:prstGeom>
                <a:solidFill>
                  <a:srgbClr val="A1BD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42719B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lang="zh-CN" altLang="zh-CN">
                    <a:solidFill>
                      <a:srgbClr val="FFFFFF"/>
                    </a:solidFill>
                    <a:latin typeface="宋体" pitchFamily="2" charset="-122"/>
                    <a:sym typeface="宋体" pitchFamily="2" charset="-122"/>
                  </a:endParaRPr>
                </a:p>
              </p:txBody>
            </p:sp>
            <p:sp>
              <p:nvSpPr>
                <p:cNvPr id="23563" name="矩形 75"/>
                <p:cNvSpPr>
                  <a:spLocks noChangeArrowheads="1"/>
                </p:cNvSpPr>
                <p:nvPr/>
              </p:nvSpPr>
              <p:spPr bwMode="auto">
                <a:xfrm>
                  <a:off x="1171574" y="0"/>
                  <a:ext cx="287337" cy="819150"/>
                </a:xfrm>
                <a:prstGeom prst="rect">
                  <a:avLst/>
                </a:prstGeom>
                <a:solidFill>
                  <a:srgbClr val="D9D9D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42719B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lang="zh-CN" altLang="zh-CN">
                    <a:solidFill>
                      <a:srgbClr val="FFFFFF"/>
                    </a:solidFill>
                    <a:latin typeface="宋体" pitchFamily="2" charset="-122"/>
                    <a:sym typeface="宋体" pitchFamily="2" charset="-122"/>
                  </a:endParaRPr>
                </a:p>
              </p:txBody>
            </p:sp>
            <p:sp>
              <p:nvSpPr>
                <p:cNvPr id="23564" name="矩形 76"/>
                <p:cNvSpPr>
                  <a:spLocks noChangeArrowheads="1"/>
                </p:cNvSpPr>
                <p:nvPr/>
              </p:nvSpPr>
              <p:spPr bwMode="auto">
                <a:xfrm>
                  <a:off x="1553368" y="0"/>
                  <a:ext cx="287337" cy="819150"/>
                </a:xfrm>
                <a:prstGeom prst="rect">
                  <a:avLst/>
                </a:prstGeom>
                <a:solidFill>
                  <a:srgbClr val="D9D9D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42719B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lang="zh-CN" altLang="zh-CN">
                    <a:solidFill>
                      <a:srgbClr val="FFFFFF"/>
                    </a:solidFill>
                    <a:latin typeface="宋体" pitchFamily="2" charset="-122"/>
                    <a:sym typeface="宋体" pitchFamily="2" charset="-122"/>
                  </a:endParaRPr>
                </a:p>
              </p:txBody>
            </p:sp>
          </p:grpSp>
          <p:sp>
            <p:nvSpPr>
              <p:cNvPr id="23565" name="矩形 70"/>
              <p:cNvSpPr>
                <a:spLocks noChangeArrowheads="1"/>
              </p:cNvSpPr>
              <p:nvPr/>
            </p:nvSpPr>
            <p:spPr bwMode="auto">
              <a:xfrm>
                <a:off x="1463712" y="0"/>
                <a:ext cx="217335" cy="619586"/>
              </a:xfrm>
              <a:prstGeom prst="rect">
                <a:avLst/>
              </a:prstGeom>
              <a:solidFill>
                <a:srgbClr val="D9D9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23566" name="矩形 71"/>
              <p:cNvSpPr>
                <a:spLocks noChangeArrowheads="1"/>
              </p:cNvSpPr>
              <p:nvPr/>
            </p:nvSpPr>
            <p:spPr bwMode="auto">
              <a:xfrm>
                <a:off x="1738683" y="0"/>
                <a:ext cx="217335" cy="619586"/>
              </a:xfrm>
              <a:prstGeom prst="rect">
                <a:avLst/>
              </a:prstGeom>
              <a:solidFill>
                <a:srgbClr val="D9D9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</p:grpSp>
      <p:grpSp>
        <p:nvGrpSpPr>
          <p:cNvPr id="23567" name="组合 6"/>
          <p:cNvGrpSpPr>
            <a:grpSpLocks/>
          </p:cNvGrpSpPr>
          <p:nvPr/>
        </p:nvGrpSpPr>
        <p:grpSpPr bwMode="auto">
          <a:xfrm>
            <a:off x="9782175" y="5920699"/>
            <a:ext cx="2306637" cy="720725"/>
            <a:chOff x="0" y="0"/>
            <a:chExt cx="2306637" cy="720449"/>
          </a:xfrm>
        </p:grpSpPr>
        <p:grpSp>
          <p:nvGrpSpPr>
            <p:cNvPr id="23568" name="组合 77"/>
            <p:cNvGrpSpPr>
              <a:grpSpLocks/>
            </p:cNvGrpSpPr>
            <p:nvPr/>
          </p:nvGrpSpPr>
          <p:grpSpPr bwMode="auto">
            <a:xfrm>
              <a:off x="0" y="0"/>
              <a:ext cx="2306637" cy="720449"/>
              <a:chOff x="0" y="0"/>
              <a:chExt cx="3049587" cy="952500"/>
            </a:xfrm>
          </p:grpSpPr>
          <p:sp>
            <p:nvSpPr>
              <p:cNvPr id="23569" name="圆角矩形 7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859087" cy="952500"/>
              </a:xfrm>
              <a:prstGeom prst="roundRect">
                <a:avLst>
                  <a:gd name="adj" fmla="val 10667"/>
                </a:avLst>
              </a:prstGeom>
              <a:noFill/>
              <a:ln w="63500" cap="flat" cmpd="sng">
                <a:solidFill>
                  <a:srgbClr val="D8D8D8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23570" name="矩形 79"/>
              <p:cNvSpPr>
                <a:spLocks noChangeArrowheads="1"/>
              </p:cNvSpPr>
              <p:nvPr/>
            </p:nvSpPr>
            <p:spPr bwMode="auto">
              <a:xfrm>
                <a:off x="2859087" y="266700"/>
                <a:ext cx="190500" cy="438150"/>
              </a:xfrm>
              <a:prstGeom prst="rect">
                <a:avLst/>
              </a:prstGeom>
              <a:solidFill>
                <a:srgbClr val="D9D9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23571" name="组合 80"/>
            <p:cNvGrpSpPr>
              <a:grpSpLocks/>
            </p:cNvGrpSpPr>
            <p:nvPr/>
          </p:nvGrpSpPr>
          <p:grpSpPr bwMode="auto">
            <a:xfrm>
              <a:off x="86454" y="50432"/>
              <a:ext cx="1956018" cy="626790"/>
              <a:chOff x="0" y="0"/>
              <a:chExt cx="1956018" cy="626790"/>
            </a:xfrm>
          </p:grpSpPr>
          <p:grpSp>
            <p:nvGrpSpPr>
              <p:cNvPr id="23572" name="组合 81"/>
              <p:cNvGrpSpPr>
                <a:grpSpLocks/>
              </p:cNvGrpSpPr>
              <p:nvPr/>
            </p:nvGrpSpPr>
            <p:grpSpPr bwMode="auto">
              <a:xfrm>
                <a:off x="0" y="0"/>
                <a:ext cx="1392267" cy="626790"/>
                <a:chOff x="0" y="0"/>
                <a:chExt cx="1840705" cy="828675"/>
              </a:xfrm>
            </p:grpSpPr>
            <p:sp>
              <p:nvSpPr>
                <p:cNvPr id="23573" name="矩形 84"/>
                <p:cNvSpPr>
                  <a:spLocks noChangeArrowheads="1"/>
                </p:cNvSpPr>
                <p:nvPr/>
              </p:nvSpPr>
              <p:spPr bwMode="auto">
                <a:xfrm>
                  <a:off x="0" y="9525"/>
                  <a:ext cx="287337" cy="819150"/>
                </a:xfrm>
                <a:prstGeom prst="rect">
                  <a:avLst/>
                </a:prstGeom>
                <a:solidFill>
                  <a:srgbClr val="F0644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42719B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lang="zh-CN" altLang="zh-CN">
                    <a:solidFill>
                      <a:srgbClr val="FFFFFF"/>
                    </a:solidFill>
                    <a:latin typeface="宋体" pitchFamily="2" charset="-122"/>
                    <a:sym typeface="宋体" pitchFamily="2" charset="-122"/>
                  </a:endParaRPr>
                </a:p>
              </p:txBody>
            </p:sp>
            <p:sp>
              <p:nvSpPr>
                <p:cNvPr id="23574" name="矩形 85"/>
                <p:cNvSpPr>
                  <a:spLocks noChangeArrowheads="1"/>
                </p:cNvSpPr>
                <p:nvPr/>
              </p:nvSpPr>
              <p:spPr bwMode="auto">
                <a:xfrm>
                  <a:off x="401637" y="0"/>
                  <a:ext cx="287337" cy="819150"/>
                </a:xfrm>
                <a:prstGeom prst="rect">
                  <a:avLst/>
                </a:prstGeom>
                <a:solidFill>
                  <a:srgbClr val="F0644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42719B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lang="zh-CN" altLang="zh-CN">
                    <a:solidFill>
                      <a:srgbClr val="FFFFFF"/>
                    </a:solidFill>
                    <a:latin typeface="宋体" pitchFamily="2" charset="-122"/>
                    <a:sym typeface="宋体" pitchFamily="2" charset="-122"/>
                  </a:endParaRPr>
                </a:p>
              </p:txBody>
            </p:sp>
            <p:sp>
              <p:nvSpPr>
                <p:cNvPr id="23575" name="矩形 86"/>
                <p:cNvSpPr>
                  <a:spLocks noChangeArrowheads="1"/>
                </p:cNvSpPr>
                <p:nvPr/>
              </p:nvSpPr>
              <p:spPr bwMode="auto">
                <a:xfrm>
                  <a:off x="803274" y="0"/>
                  <a:ext cx="287337" cy="819150"/>
                </a:xfrm>
                <a:prstGeom prst="rect">
                  <a:avLst/>
                </a:prstGeom>
                <a:solidFill>
                  <a:srgbClr val="F0644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42719B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lang="zh-CN" altLang="zh-CN">
                    <a:solidFill>
                      <a:srgbClr val="FFFFFF"/>
                    </a:solidFill>
                    <a:latin typeface="宋体" pitchFamily="2" charset="-122"/>
                    <a:sym typeface="宋体" pitchFamily="2" charset="-122"/>
                  </a:endParaRPr>
                </a:p>
              </p:txBody>
            </p:sp>
            <p:sp>
              <p:nvSpPr>
                <p:cNvPr id="23576" name="矩形 87"/>
                <p:cNvSpPr>
                  <a:spLocks noChangeArrowheads="1"/>
                </p:cNvSpPr>
                <p:nvPr/>
              </p:nvSpPr>
              <p:spPr bwMode="auto">
                <a:xfrm>
                  <a:off x="1171574" y="0"/>
                  <a:ext cx="287337" cy="819150"/>
                </a:xfrm>
                <a:prstGeom prst="rect">
                  <a:avLst/>
                </a:prstGeom>
                <a:solidFill>
                  <a:srgbClr val="F0644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42719B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lang="zh-CN" altLang="zh-CN">
                    <a:solidFill>
                      <a:srgbClr val="FFFFFF"/>
                    </a:solidFill>
                    <a:latin typeface="宋体" pitchFamily="2" charset="-122"/>
                    <a:sym typeface="宋体" pitchFamily="2" charset="-122"/>
                  </a:endParaRPr>
                </a:p>
              </p:txBody>
            </p:sp>
            <p:sp>
              <p:nvSpPr>
                <p:cNvPr id="23577" name="矩形 88"/>
                <p:cNvSpPr>
                  <a:spLocks noChangeArrowheads="1"/>
                </p:cNvSpPr>
                <p:nvPr/>
              </p:nvSpPr>
              <p:spPr bwMode="auto">
                <a:xfrm>
                  <a:off x="1553368" y="0"/>
                  <a:ext cx="287337" cy="819150"/>
                </a:xfrm>
                <a:prstGeom prst="rect">
                  <a:avLst/>
                </a:prstGeom>
                <a:solidFill>
                  <a:srgbClr val="D9D9D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42719B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lang="zh-CN" altLang="zh-CN">
                    <a:solidFill>
                      <a:srgbClr val="FFFFFF"/>
                    </a:solidFill>
                    <a:latin typeface="宋体" pitchFamily="2" charset="-122"/>
                    <a:sym typeface="宋体" pitchFamily="2" charset="-122"/>
                  </a:endParaRPr>
                </a:p>
              </p:txBody>
            </p:sp>
          </p:grpSp>
          <p:sp>
            <p:nvSpPr>
              <p:cNvPr id="23578" name="矩形 82"/>
              <p:cNvSpPr>
                <a:spLocks noChangeArrowheads="1"/>
              </p:cNvSpPr>
              <p:nvPr/>
            </p:nvSpPr>
            <p:spPr bwMode="auto">
              <a:xfrm>
                <a:off x="1463712" y="0"/>
                <a:ext cx="217335" cy="619586"/>
              </a:xfrm>
              <a:prstGeom prst="rect">
                <a:avLst/>
              </a:prstGeom>
              <a:solidFill>
                <a:srgbClr val="D9D9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23579" name="矩形 83"/>
              <p:cNvSpPr>
                <a:spLocks noChangeArrowheads="1"/>
              </p:cNvSpPr>
              <p:nvPr/>
            </p:nvSpPr>
            <p:spPr bwMode="auto">
              <a:xfrm>
                <a:off x="1738683" y="0"/>
                <a:ext cx="217335" cy="619586"/>
              </a:xfrm>
              <a:prstGeom prst="rect">
                <a:avLst/>
              </a:prstGeom>
              <a:solidFill>
                <a:srgbClr val="D9D9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</p:grpSp>
      <p:grpSp>
        <p:nvGrpSpPr>
          <p:cNvPr id="23580" name="组合 7"/>
          <p:cNvGrpSpPr>
            <a:grpSpLocks/>
          </p:cNvGrpSpPr>
          <p:nvPr/>
        </p:nvGrpSpPr>
        <p:grpSpPr bwMode="auto">
          <a:xfrm>
            <a:off x="5179111" y="5920698"/>
            <a:ext cx="2306638" cy="720725"/>
            <a:chOff x="0" y="0"/>
            <a:chExt cx="2306637" cy="720449"/>
          </a:xfrm>
        </p:grpSpPr>
        <p:grpSp>
          <p:nvGrpSpPr>
            <p:cNvPr id="23581" name="组合 89"/>
            <p:cNvGrpSpPr>
              <a:grpSpLocks/>
            </p:cNvGrpSpPr>
            <p:nvPr/>
          </p:nvGrpSpPr>
          <p:grpSpPr bwMode="auto">
            <a:xfrm>
              <a:off x="0" y="0"/>
              <a:ext cx="2306637" cy="720449"/>
              <a:chOff x="0" y="0"/>
              <a:chExt cx="3049587" cy="952500"/>
            </a:xfrm>
          </p:grpSpPr>
          <p:sp>
            <p:nvSpPr>
              <p:cNvPr id="23582" name="圆角矩形 9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859087" cy="952500"/>
              </a:xfrm>
              <a:prstGeom prst="roundRect">
                <a:avLst>
                  <a:gd name="adj" fmla="val 10667"/>
                </a:avLst>
              </a:prstGeom>
              <a:noFill/>
              <a:ln w="63500" cap="flat" cmpd="sng">
                <a:solidFill>
                  <a:srgbClr val="D8D8D8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23583" name="矩形 91"/>
              <p:cNvSpPr>
                <a:spLocks noChangeArrowheads="1"/>
              </p:cNvSpPr>
              <p:nvPr/>
            </p:nvSpPr>
            <p:spPr bwMode="auto">
              <a:xfrm>
                <a:off x="2859087" y="266700"/>
                <a:ext cx="190500" cy="438150"/>
              </a:xfrm>
              <a:prstGeom prst="rect">
                <a:avLst/>
              </a:prstGeom>
              <a:solidFill>
                <a:srgbClr val="D9D9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23584" name="组合 92"/>
            <p:cNvGrpSpPr>
              <a:grpSpLocks/>
            </p:cNvGrpSpPr>
            <p:nvPr/>
          </p:nvGrpSpPr>
          <p:grpSpPr bwMode="auto">
            <a:xfrm>
              <a:off x="86454" y="50432"/>
              <a:ext cx="1956018" cy="626790"/>
              <a:chOff x="0" y="0"/>
              <a:chExt cx="1956018" cy="626790"/>
            </a:xfrm>
          </p:grpSpPr>
          <p:grpSp>
            <p:nvGrpSpPr>
              <p:cNvPr id="23585" name="组合 93"/>
              <p:cNvGrpSpPr>
                <a:grpSpLocks/>
              </p:cNvGrpSpPr>
              <p:nvPr/>
            </p:nvGrpSpPr>
            <p:grpSpPr bwMode="auto">
              <a:xfrm>
                <a:off x="0" y="0"/>
                <a:ext cx="1392267" cy="626790"/>
                <a:chOff x="0" y="0"/>
                <a:chExt cx="1840705" cy="828675"/>
              </a:xfrm>
            </p:grpSpPr>
            <p:sp>
              <p:nvSpPr>
                <p:cNvPr id="23586" name="矩形 96"/>
                <p:cNvSpPr>
                  <a:spLocks noChangeArrowheads="1"/>
                </p:cNvSpPr>
                <p:nvPr/>
              </p:nvSpPr>
              <p:spPr bwMode="auto">
                <a:xfrm>
                  <a:off x="0" y="9525"/>
                  <a:ext cx="287337" cy="819150"/>
                </a:xfrm>
                <a:prstGeom prst="rect">
                  <a:avLst/>
                </a:prstGeom>
                <a:solidFill>
                  <a:srgbClr val="FFDD6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42719B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lang="zh-CN" altLang="zh-CN">
                    <a:solidFill>
                      <a:srgbClr val="FFFFFF"/>
                    </a:solidFill>
                    <a:latin typeface="宋体" pitchFamily="2" charset="-122"/>
                    <a:sym typeface="宋体" pitchFamily="2" charset="-122"/>
                  </a:endParaRPr>
                </a:p>
              </p:txBody>
            </p:sp>
            <p:sp>
              <p:nvSpPr>
                <p:cNvPr id="23587" name="矩形 97"/>
                <p:cNvSpPr>
                  <a:spLocks noChangeArrowheads="1"/>
                </p:cNvSpPr>
                <p:nvPr/>
              </p:nvSpPr>
              <p:spPr bwMode="auto">
                <a:xfrm>
                  <a:off x="401637" y="0"/>
                  <a:ext cx="287337" cy="819150"/>
                </a:xfrm>
                <a:prstGeom prst="rect">
                  <a:avLst/>
                </a:prstGeom>
                <a:solidFill>
                  <a:srgbClr val="FFDD6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42719B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lang="zh-CN" altLang="zh-CN">
                    <a:solidFill>
                      <a:srgbClr val="FFFFFF"/>
                    </a:solidFill>
                    <a:latin typeface="宋体" pitchFamily="2" charset="-122"/>
                    <a:sym typeface="宋体" pitchFamily="2" charset="-122"/>
                  </a:endParaRPr>
                </a:p>
              </p:txBody>
            </p:sp>
            <p:sp>
              <p:nvSpPr>
                <p:cNvPr id="23588" name="矩形 98"/>
                <p:cNvSpPr>
                  <a:spLocks noChangeArrowheads="1"/>
                </p:cNvSpPr>
                <p:nvPr/>
              </p:nvSpPr>
              <p:spPr bwMode="auto">
                <a:xfrm>
                  <a:off x="803274" y="0"/>
                  <a:ext cx="287337" cy="819150"/>
                </a:xfrm>
                <a:prstGeom prst="rect">
                  <a:avLst/>
                </a:prstGeom>
                <a:solidFill>
                  <a:srgbClr val="FFDD6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42719B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lang="zh-CN" altLang="zh-CN">
                    <a:solidFill>
                      <a:srgbClr val="FFFFFF"/>
                    </a:solidFill>
                    <a:latin typeface="宋体" pitchFamily="2" charset="-122"/>
                    <a:sym typeface="宋体" pitchFamily="2" charset="-122"/>
                  </a:endParaRPr>
                </a:p>
              </p:txBody>
            </p:sp>
            <p:sp>
              <p:nvSpPr>
                <p:cNvPr id="23589" name="矩形 99"/>
                <p:cNvSpPr>
                  <a:spLocks noChangeArrowheads="1"/>
                </p:cNvSpPr>
                <p:nvPr/>
              </p:nvSpPr>
              <p:spPr bwMode="auto">
                <a:xfrm>
                  <a:off x="1171574" y="0"/>
                  <a:ext cx="287337" cy="819150"/>
                </a:xfrm>
                <a:prstGeom prst="rect">
                  <a:avLst/>
                </a:prstGeom>
                <a:solidFill>
                  <a:srgbClr val="FFDD6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42719B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lang="zh-CN" altLang="zh-CN">
                    <a:solidFill>
                      <a:srgbClr val="FFFFFF"/>
                    </a:solidFill>
                    <a:latin typeface="宋体" pitchFamily="2" charset="-122"/>
                    <a:sym typeface="宋体" pitchFamily="2" charset="-122"/>
                  </a:endParaRPr>
                </a:p>
              </p:txBody>
            </p:sp>
            <p:sp>
              <p:nvSpPr>
                <p:cNvPr id="23590" name="矩形 100"/>
                <p:cNvSpPr>
                  <a:spLocks noChangeArrowheads="1"/>
                </p:cNvSpPr>
                <p:nvPr/>
              </p:nvSpPr>
              <p:spPr bwMode="auto">
                <a:xfrm>
                  <a:off x="1553368" y="0"/>
                  <a:ext cx="287337" cy="819150"/>
                </a:xfrm>
                <a:prstGeom prst="rect">
                  <a:avLst/>
                </a:prstGeom>
                <a:solidFill>
                  <a:srgbClr val="FFDD6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42719B"/>
                      </a:solidFill>
                      <a:bevel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lang="zh-CN" altLang="zh-CN">
                    <a:solidFill>
                      <a:srgbClr val="FFFFFF"/>
                    </a:solidFill>
                    <a:latin typeface="宋体" pitchFamily="2" charset="-122"/>
                    <a:sym typeface="宋体" pitchFamily="2" charset="-122"/>
                  </a:endParaRPr>
                </a:p>
              </p:txBody>
            </p:sp>
          </p:grpSp>
          <p:sp>
            <p:nvSpPr>
              <p:cNvPr id="23591" name="矩形 94"/>
              <p:cNvSpPr>
                <a:spLocks noChangeArrowheads="1"/>
              </p:cNvSpPr>
              <p:nvPr/>
            </p:nvSpPr>
            <p:spPr bwMode="auto">
              <a:xfrm>
                <a:off x="1463712" y="0"/>
                <a:ext cx="217335" cy="619586"/>
              </a:xfrm>
              <a:prstGeom prst="rect">
                <a:avLst/>
              </a:prstGeom>
              <a:solidFill>
                <a:srgbClr val="D9D9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23592" name="矩形 95"/>
              <p:cNvSpPr>
                <a:spLocks noChangeArrowheads="1"/>
              </p:cNvSpPr>
              <p:nvPr/>
            </p:nvSpPr>
            <p:spPr bwMode="auto">
              <a:xfrm>
                <a:off x="1738683" y="0"/>
                <a:ext cx="217335" cy="619586"/>
              </a:xfrm>
              <a:prstGeom prst="rect">
                <a:avLst/>
              </a:prstGeom>
              <a:solidFill>
                <a:srgbClr val="D9D9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</p:grpSp>
      <p:sp>
        <p:nvSpPr>
          <p:cNvPr id="23608" name="矩形 137"/>
          <p:cNvSpPr>
            <a:spLocks noChangeArrowheads="1"/>
          </p:cNvSpPr>
          <p:nvPr/>
        </p:nvSpPr>
        <p:spPr bwMode="auto">
          <a:xfrm>
            <a:off x="0" y="314325"/>
            <a:ext cx="228600" cy="68580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3609" name="文本框 138"/>
          <p:cNvSpPr>
            <a:spLocks noChangeArrowheads="1"/>
          </p:cNvSpPr>
          <p:nvPr/>
        </p:nvSpPr>
        <p:spPr bwMode="auto">
          <a:xfrm>
            <a:off x="320675" y="339725"/>
            <a:ext cx="43396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TW" altLang="en-US" sz="3600" b="1" dirty="0">
                <a:solidFill>
                  <a:srgbClr val="000000"/>
                </a:solidFill>
                <a:latin typeface="Microsoft YaHei" charset="0"/>
                <a:ea typeface="Microsoft YaHei" charset="0"/>
                <a:cs typeface="Microsoft YaHei" charset="0"/>
                <a:sym typeface="微软雅黑" pitchFamily="34" charset="-122"/>
              </a:rPr>
              <a:t>我很迷惘，怎麼辦？</a:t>
            </a:r>
            <a:endParaRPr lang="zh-CN" altLang="en-US" sz="3600" b="1" dirty="0">
              <a:solidFill>
                <a:srgbClr val="000000"/>
              </a:solidFill>
              <a:latin typeface="Microsoft YaHei" charset="0"/>
              <a:ea typeface="Microsoft YaHei" charset="0"/>
              <a:cs typeface="Microsoft YaHei" charset="0"/>
              <a:sym typeface="微软雅黑" pitchFamily="34" charset="-122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690" y="314325"/>
            <a:ext cx="3621862" cy="523823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336865" y="1116325"/>
            <a:ext cx="7801925" cy="47615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3200" b="1" dirty="0" smtClean="0">
                <a:latin typeface="Yuppy TC" charset="-120"/>
                <a:ea typeface="Yuppy TC" charset="-120"/>
                <a:cs typeface="Yuppy TC" charset="-120"/>
              </a:rPr>
              <a:t>未生</a:t>
            </a:r>
          </a:p>
          <a:p>
            <a:endParaRPr kumimoji="1" lang="zh-TW" altLang="en-US" sz="2400" dirty="0">
              <a:latin typeface="Yuppy TC" charset="-120"/>
              <a:ea typeface="Yuppy TC" charset="-120"/>
              <a:cs typeface="Yuppy TC" charset="-120"/>
            </a:endParaRPr>
          </a:p>
          <a:p>
            <a:r>
              <a:rPr lang="en-US" altLang="zh-TW" sz="2400" dirty="0" smtClean="0">
                <a:latin typeface="Yuppy TC" charset="-120"/>
                <a:ea typeface="Yuppy TC" charset="-120"/>
                <a:cs typeface="Yuppy TC" charset="-120"/>
              </a:rPr>
              <a:t>『</a:t>
            </a:r>
            <a:r>
              <a:rPr lang="zh-TW" altLang="en-US" sz="2400" dirty="0" smtClean="0">
                <a:latin typeface="Yuppy TC" charset="-120"/>
                <a:ea typeface="Yuppy TC" charset="-120"/>
                <a:cs typeface="Yuppy TC" charset="-120"/>
              </a:rPr>
              <a:t>人</a:t>
            </a:r>
            <a:r>
              <a:rPr lang="zh-TW" altLang="en-US" sz="2400" dirty="0">
                <a:latin typeface="Yuppy TC" charset="-120"/>
                <a:ea typeface="Yuppy TC" charset="-120"/>
                <a:cs typeface="Yuppy TC" charset="-120"/>
              </a:rPr>
              <a:t>的成熟終歸是有一個過程的，完生一開始也都還是未生，但不是所有未生都能成為完生。現在，我們都還只是未生，怎樣才能成為完生</a:t>
            </a:r>
            <a:r>
              <a:rPr lang="en-US" altLang="zh-TW" sz="2400" dirty="0" smtClean="0">
                <a:latin typeface="Yuppy TC" charset="-120"/>
                <a:ea typeface="Yuppy TC" charset="-120"/>
                <a:cs typeface="Yuppy TC" charset="-120"/>
              </a:rPr>
              <a:t>?』</a:t>
            </a:r>
            <a:endParaRPr lang="zh-TW" altLang="en-US" sz="2400" dirty="0" smtClean="0">
              <a:latin typeface="Yuppy TC" charset="-120"/>
              <a:ea typeface="Yuppy TC" charset="-120"/>
              <a:cs typeface="Yuppy TC" charset="-120"/>
            </a:endParaRPr>
          </a:p>
          <a:p>
            <a:endParaRPr kumimoji="1" lang="zh-TW" altLang="en-US" sz="2400" dirty="0">
              <a:latin typeface="Yuppy TC" charset="-120"/>
              <a:ea typeface="Yuppy TC" charset="-120"/>
              <a:cs typeface="Yuppy TC" charset="-120"/>
            </a:endParaRPr>
          </a:p>
          <a:p>
            <a:r>
              <a:rPr lang="en-US" altLang="zh-TW" sz="2400" dirty="0" smtClean="0">
                <a:latin typeface="Yuppy TC" charset="-120"/>
                <a:ea typeface="Yuppy TC" charset="-120"/>
                <a:cs typeface="Yuppy TC" charset="-120"/>
              </a:rPr>
              <a:t>『</a:t>
            </a:r>
            <a:r>
              <a:rPr lang="zh-TW" altLang="en-US" sz="2400" dirty="0" smtClean="0">
                <a:latin typeface="Yuppy TC" charset="-120"/>
                <a:ea typeface="Yuppy TC" charset="-120"/>
                <a:cs typeface="Yuppy TC" charset="-120"/>
              </a:rPr>
              <a:t>不要</a:t>
            </a:r>
            <a:r>
              <a:rPr lang="zh-TW" altLang="en-US" sz="2400" dirty="0">
                <a:latin typeface="Yuppy TC" charset="-120"/>
                <a:ea typeface="Yuppy TC" charset="-120"/>
                <a:cs typeface="Yuppy TC" charset="-120"/>
              </a:rPr>
              <a:t>怪別人，看看自己的</a:t>
            </a:r>
            <a:r>
              <a:rPr lang="zh-TW" altLang="en-US" sz="2400" dirty="0" smtClean="0">
                <a:latin typeface="Yuppy TC" charset="-120"/>
                <a:ea typeface="Yuppy TC" charset="-120"/>
                <a:cs typeface="Yuppy TC" charset="-120"/>
              </a:rPr>
              <a:t>不足</a:t>
            </a:r>
            <a:r>
              <a:rPr lang="en-US" altLang="zh-TW" sz="2400" dirty="0" smtClean="0">
                <a:latin typeface="Yuppy TC" charset="-120"/>
                <a:ea typeface="Yuppy TC" charset="-120"/>
                <a:cs typeface="Yuppy TC" charset="-120"/>
              </a:rPr>
              <a:t>』</a:t>
            </a:r>
            <a:endParaRPr lang="zh-TW" altLang="en-US" sz="2400" dirty="0" smtClean="0">
              <a:latin typeface="Yuppy TC" charset="-120"/>
              <a:ea typeface="Yuppy TC" charset="-120"/>
              <a:cs typeface="Yuppy TC" charset="-120"/>
            </a:endParaRPr>
          </a:p>
          <a:p>
            <a:endParaRPr kumimoji="1" lang="zh-TW" altLang="en-US" sz="2400" dirty="0" smtClean="0">
              <a:latin typeface="Yuppy TC" charset="-120"/>
              <a:ea typeface="Yuppy TC" charset="-120"/>
              <a:cs typeface="Yuppy TC" charset="-120"/>
            </a:endParaRPr>
          </a:p>
          <a:p>
            <a:r>
              <a:rPr lang="en-US" altLang="zh-TW" sz="2400" dirty="0" smtClean="0">
                <a:latin typeface="Yuppy TC" charset="-120"/>
                <a:ea typeface="Yuppy TC" charset="-120"/>
                <a:cs typeface="Yuppy TC" charset="-120"/>
              </a:rPr>
              <a:t>『</a:t>
            </a:r>
            <a:r>
              <a:rPr lang="zh-TW" altLang="en-US" sz="2400" dirty="0" smtClean="0">
                <a:latin typeface="Yuppy TC" charset="-120"/>
                <a:ea typeface="Yuppy TC" charset="-120"/>
                <a:cs typeface="Yuppy TC" charset="-120"/>
              </a:rPr>
              <a:t>有</a:t>
            </a:r>
            <a:r>
              <a:rPr lang="zh-TW" altLang="en-US" sz="2400" dirty="0">
                <a:latin typeface="Yuppy TC" charset="-120"/>
                <a:ea typeface="Yuppy TC" charset="-120"/>
                <a:cs typeface="Yuppy TC" charset="-120"/>
              </a:rPr>
              <a:t>些事是終歸要去做的，而且是自己親身去</a:t>
            </a:r>
            <a:r>
              <a:rPr lang="zh-TW" altLang="en-US" sz="2400" dirty="0" smtClean="0">
                <a:latin typeface="Yuppy TC" charset="-120"/>
                <a:ea typeface="Yuppy TC" charset="-120"/>
                <a:cs typeface="Yuppy TC" charset="-120"/>
              </a:rPr>
              <a:t>做</a:t>
            </a:r>
            <a:r>
              <a:rPr lang="en-US" altLang="zh-TW" sz="2400" dirty="0" smtClean="0">
                <a:latin typeface="Yuppy TC" charset="-120"/>
                <a:ea typeface="Yuppy TC" charset="-120"/>
                <a:cs typeface="Yuppy TC" charset="-120"/>
              </a:rPr>
              <a:t>』</a:t>
            </a:r>
            <a:endParaRPr lang="zh-TW" altLang="en-US" sz="2400" dirty="0" smtClean="0">
              <a:latin typeface="Yuppy TC" charset="-120"/>
              <a:ea typeface="Yuppy TC" charset="-120"/>
              <a:cs typeface="Yuppy TC" charset="-120"/>
            </a:endParaRPr>
          </a:p>
          <a:p>
            <a:endParaRPr lang="zh-TW" altLang="en-US" sz="2400" dirty="0" smtClean="0">
              <a:latin typeface="Yuppy TC" charset="-120"/>
              <a:ea typeface="Yuppy TC" charset="-120"/>
              <a:cs typeface="Yuppy TC" charset="-120"/>
            </a:endParaRPr>
          </a:p>
          <a:p>
            <a:r>
              <a:rPr lang="en-US" altLang="zh-TW" sz="2400" dirty="0" smtClean="0">
                <a:latin typeface="Yuppy TC" charset="-120"/>
                <a:ea typeface="Yuppy TC" charset="-120"/>
                <a:cs typeface="Yuppy TC" charset="-120"/>
              </a:rPr>
              <a:t>『</a:t>
            </a:r>
            <a:r>
              <a:rPr lang="zh-TW" altLang="en-US" sz="2400" dirty="0" smtClean="0">
                <a:latin typeface="Yuppy TC" charset="-120"/>
                <a:ea typeface="Yuppy TC" charset="-120"/>
                <a:cs typeface="Yuppy TC" charset="-120"/>
              </a:rPr>
              <a:t>路</a:t>
            </a:r>
            <a:r>
              <a:rPr lang="zh-TW" altLang="en-US" sz="2400" dirty="0">
                <a:latin typeface="Yuppy TC" charset="-120"/>
                <a:ea typeface="Yuppy TC" charset="-120"/>
                <a:cs typeface="Yuppy TC" charset="-120"/>
              </a:rPr>
              <a:t>，最終還是要自己走，就算你有後門，還得看</a:t>
            </a:r>
            <a:r>
              <a:rPr lang="zh-TW" altLang="en-US" sz="2400" dirty="0" smtClean="0">
                <a:latin typeface="Yuppy TC" charset="-120"/>
                <a:ea typeface="Yuppy TC" charset="-120"/>
                <a:cs typeface="Yuppy TC" charset="-120"/>
              </a:rPr>
              <a:t>實力</a:t>
            </a:r>
            <a:r>
              <a:rPr lang="en-US" altLang="zh-TW" sz="2400" dirty="0" smtClean="0">
                <a:latin typeface="Yuppy TC" charset="-120"/>
                <a:ea typeface="Yuppy TC" charset="-120"/>
                <a:cs typeface="Yuppy TC" charset="-120"/>
              </a:rPr>
              <a:t>』</a:t>
            </a:r>
            <a:endParaRPr kumimoji="1" lang="zh-TW" altLang="en-US" sz="2400" dirty="0">
              <a:latin typeface="Yuppy TC" charset="-120"/>
              <a:ea typeface="Yuppy TC" charset="-120"/>
              <a:cs typeface="Yuppy TC" charset="-120"/>
            </a:endParaRPr>
          </a:p>
          <a:p>
            <a:endParaRPr kumimoji="1" lang="zh-TW" altLang="en-US" sz="2400" dirty="0">
              <a:latin typeface="Yuppy TC" charset="-120"/>
              <a:ea typeface="Yuppy TC" charset="-120"/>
              <a:cs typeface="Yuppy TC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2257790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52512" y="2908300"/>
            <a:ext cx="10515600" cy="1436688"/>
          </a:xfrm>
        </p:spPr>
        <p:txBody>
          <a:bodyPr/>
          <a:lstStyle/>
          <a:p>
            <a:r>
              <a:rPr lang="zh-TW" altLang="en-US" b="1" dirty="0" smtClean="0">
                <a:solidFill>
                  <a:srgbClr val="000000"/>
                </a:solidFill>
                <a:latin typeface="Microsoft YaHei" charset="0"/>
                <a:ea typeface="Microsoft YaHei" charset="0"/>
                <a:cs typeface="Microsoft YaHei" charset="0"/>
                <a:sym typeface="微软雅黑" pitchFamily="34" charset="-122"/>
              </a:rPr>
              <a:t>別在最能吃苦的年紀，選擇安逸</a:t>
            </a:r>
            <a:r>
              <a:rPr lang="zh-CN" altLang="en-US" b="1" dirty="0">
                <a:solidFill>
                  <a:srgbClr val="000000"/>
                </a:solidFill>
                <a:latin typeface="Microsoft YaHei" charset="0"/>
                <a:ea typeface="Microsoft YaHei" charset="0"/>
                <a:cs typeface="Microsoft YaHei" charset="0"/>
                <a:sym typeface="微软雅黑" pitchFamily="34" charset="-122"/>
              </a:rPr>
              <a:t/>
            </a:r>
            <a:br>
              <a:rPr lang="zh-CN" altLang="en-US" b="1" dirty="0">
                <a:solidFill>
                  <a:srgbClr val="000000"/>
                </a:solidFill>
                <a:latin typeface="Microsoft YaHei" charset="0"/>
                <a:ea typeface="Microsoft YaHei" charset="0"/>
                <a:cs typeface="Microsoft YaHei" charset="0"/>
                <a:sym typeface="微软雅黑" pitchFamily="34" charset="-122"/>
              </a:rPr>
            </a:br>
            <a:endParaRPr kumimoji="1" lang="zh-TW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942975" y="2043113"/>
            <a:ext cx="10172700" cy="40719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72356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组合 2"/>
          <p:cNvGrpSpPr>
            <a:grpSpLocks/>
          </p:cNvGrpSpPr>
          <p:nvPr/>
        </p:nvGrpSpPr>
        <p:grpSpPr bwMode="auto">
          <a:xfrm>
            <a:off x="4751388" y="1468438"/>
            <a:ext cx="2173287" cy="1147762"/>
            <a:chOff x="0" y="0"/>
            <a:chExt cx="2174421" cy="1146629"/>
          </a:xfrm>
        </p:grpSpPr>
        <p:sp>
          <p:nvSpPr>
            <p:cNvPr id="24579" name="椭圆 30"/>
            <p:cNvSpPr>
              <a:spLocks noChangeArrowheads="1"/>
            </p:cNvSpPr>
            <p:nvPr/>
          </p:nvSpPr>
          <p:spPr bwMode="auto">
            <a:xfrm>
              <a:off x="1260430" y="0"/>
              <a:ext cx="157331" cy="157331"/>
            </a:xfrm>
            <a:prstGeom prst="ellipse">
              <a:avLst/>
            </a:prstGeom>
            <a:solidFill>
              <a:srgbClr val="A1BD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4580" name="任意多边形 31"/>
            <p:cNvSpPr>
              <a:spLocks noChangeArrowheads="1"/>
            </p:cNvSpPr>
            <p:nvPr/>
          </p:nvSpPr>
          <p:spPr bwMode="auto">
            <a:xfrm>
              <a:off x="0" y="0"/>
              <a:ext cx="2174421" cy="1146629"/>
            </a:xfrm>
            <a:custGeom>
              <a:avLst/>
              <a:gdLst>
                <a:gd name="T0" fmla="*/ 0 w 1415434"/>
                <a:gd name="T1" fmla="*/ 839566 h 857250"/>
                <a:gd name="T2" fmla="*/ 837584 w 1415434"/>
                <a:gd name="T3" fmla="*/ 0 h 857250"/>
                <a:gd name="T4" fmla="*/ 913784 w 1415434"/>
                <a:gd name="T5" fmla="*/ 12700 h 857250"/>
                <a:gd name="T6" fmla="*/ 1415434 w 1415434"/>
                <a:gd name="T7" fmla="*/ 857250 h 8572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415434"/>
                <a:gd name="T13" fmla="*/ 0 h 857250"/>
                <a:gd name="T14" fmla="*/ 1415434 w 1415434"/>
                <a:gd name="T15" fmla="*/ 857250 h 8572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415434" h="857250">
                  <a:moveTo>
                    <a:pt x="0" y="839566"/>
                  </a:moveTo>
                  <a:lnTo>
                    <a:pt x="837584" y="0"/>
                  </a:lnTo>
                  <a:lnTo>
                    <a:pt x="913784" y="12700"/>
                  </a:lnTo>
                  <a:lnTo>
                    <a:pt x="1415434" y="857250"/>
                  </a:lnTo>
                </a:path>
              </a:pathLst>
            </a:custGeom>
            <a:noFill/>
            <a:ln w="12700" cap="flat" cmpd="sng">
              <a:solidFill>
                <a:srgbClr val="A1BD7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24581" name="矩形 3"/>
          <p:cNvSpPr>
            <a:spLocks noChangeArrowheads="1"/>
          </p:cNvSpPr>
          <p:nvPr/>
        </p:nvSpPr>
        <p:spPr bwMode="auto">
          <a:xfrm rot="199097">
            <a:off x="3717925" y="2409825"/>
            <a:ext cx="4340225" cy="1784350"/>
          </a:xfrm>
          <a:prstGeom prst="rect">
            <a:avLst/>
          </a:prstGeom>
          <a:solidFill>
            <a:srgbClr val="A1BD7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582" name="文本框 32"/>
          <p:cNvSpPr>
            <a:spLocks noChangeArrowheads="1"/>
          </p:cNvSpPr>
          <p:nvPr/>
        </p:nvSpPr>
        <p:spPr bwMode="auto">
          <a:xfrm rot="180406">
            <a:off x="4829175" y="2965450"/>
            <a:ext cx="28575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THANKS</a:t>
            </a:r>
            <a:endParaRPr lang="zh-CN" altLang="en-US" sz="48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4583" name="组合 5"/>
          <p:cNvGrpSpPr>
            <a:grpSpLocks/>
          </p:cNvGrpSpPr>
          <p:nvPr/>
        </p:nvGrpSpPr>
        <p:grpSpPr bwMode="auto">
          <a:xfrm>
            <a:off x="3689350" y="2309813"/>
            <a:ext cx="1001713" cy="1784350"/>
            <a:chOff x="0" y="0"/>
            <a:chExt cx="817387" cy="1456496"/>
          </a:xfrm>
        </p:grpSpPr>
        <p:sp>
          <p:nvSpPr>
            <p:cNvPr id="24584" name="矩形 35"/>
            <p:cNvSpPr>
              <a:spLocks noChangeArrowheads="1"/>
            </p:cNvSpPr>
            <p:nvPr/>
          </p:nvSpPr>
          <p:spPr bwMode="auto">
            <a:xfrm rot="199097">
              <a:off x="0" y="726049"/>
              <a:ext cx="774524" cy="730447"/>
            </a:xfrm>
            <a:prstGeom prst="rect">
              <a:avLst/>
            </a:prstGeom>
            <a:solidFill>
              <a:srgbClr val="FFDD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4585" name="矩形 38"/>
            <p:cNvSpPr>
              <a:spLocks noChangeArrowheads="1"/>
            </p:cNvSpPr>
            <p:nvPr/>
          </p:nvSpPr>
          <p:spPr bwMode="auto">
            <a:xfrm rot="199097">
              <a:off x="42863" y="0"/>
              <a:ext cx="774524" cy="730447"/>
            </a:xfrm>
            <a:prstGeom prst="rect">
              <a:avLst/>
            </a:prstGeom>
            <a:solidFill>
              <a:srgbClr val="F064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2581309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782</TotalTime>
  <Pages>0</Pages>
  <Words>1609</Words>
  <Characters>0</Characters>
  <Application>Microsoft Macintosh PowerPoint</Application>
  <DocSecurity>0</DocSecurity>
  <PresentationFormat>寬螢幕</PresentationFormat>
  <Lines>0</Lines>
  <Paragraphs>232</Paragraphs>
  <Slides>30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30</vt:i4>
      </vt:variant>
    </vt:vector>
  </HeadingPairs>
  <TitlesOfParts>
    <vt:vector size="39" baseType="lpstr">
      <vt:lpstr>Arial</vt:lpstr>
      <vt:lpstr>Calibri</vt:lpstr>
      <vt:lpstr>Calibri Light</vt:lpstr>
      <vt:lpstr>Microsoft YaHei</vt:lpstr>
      <vt:lpstr>Yuppy TC</vt:lpstr>
      <vt:lpstr>宋体</vt:lpstr>
      <vt:lpstr>微软雅黑</vt:lpstr>
      <vt:lpstr>新細明體</vt:lpstr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面試的事前準備</vt:lpstr>
      <vt:lpstr>面試的事前準備</vt:lpstr>
      <vt:lpstr>PowerPoint 簡報</vt:lpstr>
      <vt:lpstr>面試的事前準備</vt:lpstr>
      <vt:lpstr>面試的事前準備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面試經典必考題統整</vt:lpstr>
      <vt:lpstr>面試經典必考題統整</vt:lpstr>
      <vt:lpstr>面試經典必考題統整</vt:lpstr>
      <vt:lpstr>面試經典必考題統整</vt:lpstr>
      <vt:lpstr>面試重點複習</vt:lpstr>
      <vt:lpstr>PowerPoint 簡報</vt:lpstr>
      <vt:lpstr>PowerPoint 簡報</vt:lpstr>
      <vt:lpstr>別在最能吃苦的年紀，選擇安逸 </vt:lpstr>
      <vt:lpstr>PowerPoint 簡報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ACER</dc:creator>
  <cp:lastModifiedBy>Microsoft Office 使用者</cp:lastModifiedBy>
  <cp:revision>98</cp:revision>
  <cp:lastPrinted>2018-10-10T13:53:36Z</cp:lastPrinted>
  <dcterms:created xsi:type="dcterms:W3CDTF">2014-08-16T07:30:00Z</dcterms:created>
  <dcterms:modified xsi:type="dcterms:W3CDTF">2018-10-27T08:36:04Z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2052-9.1.0.4953</vt:lpwstr>
  </property>
</Properties>
</file>