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87" r:id="rId3"/>
    <p:sldId id="288" r:id="rId4"/>
    <p:sldId id="289" r:id="rId5"/>
    <p:sldId id="299" r:id="rId6"/>
    <p:sldId id="296" r:id="rId7"/>
    <p:sldId id="300" r:id="rId8"/>
    <p:sldId id="303" r:id="rId9"/>
    <p:sldId id="292" r:id="rId10"/>
    <p:sldId id="291" r:id="rId11"/>
    <p:sldId id="286" r:id="rId12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333333"/>
    <a:srgbClr val="336600"/>
    <a:srgbClr val="C5C5C5"/>
    <a:srgbClr val="C0C0C0"/>
    <a:srgbClr val="DDDDDD"/>
    <a:srgbClr val="70A8DA"/>
    <a:srgbClr val="357DA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4" autoAdjust="0"/>
    <p:restoredTop sz="93743" autoAdjust="0"/>
  </p:normalViewPr>
  <p:slideViewPr>
    <p:cSldViewPr>
      <p:cViewPr varScale="1">
        <p:scale>
          <a:sx n="104" d="100"/>
          <a:sy n="104" d="100"/>
        </p:scale>
        <p:origin x="1782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zh-TW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TW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zh-TW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4A9898B-E9D8-4533-9FBA-6F32E38C44F5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245238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iClass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平台導入學生意見調查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A9898B-E9D8-4533-9FBA-6F32E38C44F5}" type="slidenum">
              <a:rPr lang="en-US" altLang="zh-TW" smtClean="0"/>
              <a:pPr/>
              <a:t>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62706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image" Target="../media/image5.jpe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jpeg"/><Relationship Id="rId5" Type="http://schemas.openxmlformats.org/officeDocument/2006/relationships/image" Target="../media/image2.jpeg"/><Relationship Id="rId4" Type="http://schemas.openxmlformats.org/officeDocument/2006/relationships/image" Target="../media/image6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5" name="Rectangle 73"/>
          <p:cNvSpPr>
            <a:spLocks noChangeArrowheads="1"/>
          </p:cNvSpPr>
          <p:nvPr/>
        </p:nvSpPr>
        <p:spPr bwMode="gray">
          <a:xfrm>
            <a:off x="1698625" y="3705225"/>
            <a:ext cx="742950" cy="74295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116" name="Rectangle 44" descr="3"/>
          <p:cNvSpPr>
            <a:spLocks noChangeArrowheads="1"/>
          </p:cNvSpPr>
          <p:nvPr/>
        </p:nvSpPr>
        <p:spPr bwMode="gray">
          <a:xfrm>
            <a:off x="2492375" y="4510088"/>
            <a:ext cx="742950" cy="7445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106" name="Rectangle 34" descr="5"/>
          <p:cNvSpPr>
            <a:spLocks noChangeArrowheads="1"/>
          </p:cNvSpPr>
          <p:nvPr/>
        </p:nvSpPr>
        <p:spPr bwMode="gray">
          <a:xfrm>
            <a:off x="915988" y="4510088"/>
            <a:ext cx="742950" cy="7445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131" name="Rectangle 59"/>
          <p:cNvSpPr>
            <a:spLocks noChangeArrowheads="1"/>
          </p:cNvSpPr>
          <p:nvPr/>
        </p:nvSpPr>
        <p:spPr bwMode="gray">
          <a:xfrm>
            <a:off x="1703388" y="5314950"/>
            <a:ext cx="742950" cy="742950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126" name="Rectangle 54"/>
          <p:cNvSpPr>
            <a:spLocks noChangeArrowheads="1"/>
          </p:cNvSpPr>
          <p:nvPr/>
        </p:nvSpPr>
        <p:spPr bwMode="gray">
          <a:xfrm>
            <a:off x="128588" y="3705225"/>
            <a:ext cx="742950" cy="742950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128" name="Rectangle 56"/>
          <p:cNvSpPr>
            <a:spLocks noChangeArrowheads="1"/>
          </p:cNvSpPr>
          <p:nvPr/>
        </p:nvSpPr>
        <p:spPr bwMode="gray">
          <a:xfrm>
            <a:off x="2492375" y="3705225"/>
            <a:ext cx="742950" cy="742950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grpSp>
        <p:nvGrpSpPr>
          <p:cNvPr id="3147" name="Group 75"/>
          <p:cNvGrpSpPr>
            <a:grpSpLocks/>
          </p:cNvGrpSpPr>
          <p:nvPr/>
        </p:nvGrpSpPr>
        <p:grpSpPr bwMode="auto">
          <a:xfrm>
            <a:off x="112713" y="5954713"/>
            <a:ext cx="8936037" cy="631825"/>
            <a:chOff x="71" y="3751"/>
            <a:chExt cx="5629" cy="398"/>
          </a:xfrm>
        </p:grpSpPr>
        <p:sp>
          <p:nvSpPr>
            <p:cNvPr id="3096" name="Freeform 24"/>
            <p:cNvSpPr>
              <a:spLocks/>
            </p:cNvSpPr>
            <p:nvPr userDrawn="1"/>
          </p:nvSpPr>
          <p:spPr bwMode="gray">
            <a:xfrm>
              <a:off x="71" y="3751"/>
              <a:ext cx="5626" cy="349"/>
            </a:xfrm>
            <a:custGeom>
              <a:avLst/>
              <a:gdLst>
                <a:gd name="T0" fmla="*/ 5626 w 5626"/>
                <a:gd name="T1" fmla="*/ 349 h 349"/>
                <a:gd name="T2" fmla="*/ 0 w 5626"/>
                <a:gd name="T3" fmla="*/ 349 h 349"/>
                <a:gd name="T4" fmla="*/ 0 w 5626"/>
                <a:gd name="T5" fmla="*/ 187 h 349"/>
                <a:gd name="T6" fmla="*/ 0 w 5626"/>
                <a:gd name="T7" fmla="*/ 114 h 349"/>
                <a:gd name="T8" fmla="*/ 4064 w 5626"/>
                <a:gd name="T9" fmla="*/ 118 h 349"/>
                <a:gd name="T10" fmla="*/ 4329 w 5626"/>
                <a:gd name="T11" fmla="*/ 0 h 349"/>
                <a:gd name="T12" fmla="*/ 5623 w 5626"/>
                <a:gd name="T13" fmla="*/ 0 h 349"/>
                <a:gd name="T14" fmla="*/ 5626 w 5626"/>
                <a:gd name="T15" fmla="*/ 349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78" y="103"/>
                    <a:pt x="3343" y="137"/>
                    <a:pt x="4064" y="118"/>
                  </a:cubicBezTo>
                  <a:lnTo>
                    <a:pt x="4329" y="0"/>
                  </a:lnTo>
                  <a:lnTo>
                    <a:pt x="5623" y="0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97" name="Freeform 25"/>
            <p:cNvSpPr>
              <a:spLocks/>
            </p:cNvSpPr>
            <p:nvPr userDrawn="1"/>
          </p:nvSpPr>
          <p:spPr bwMode="gray">
            <a:xfrm>
              <a:off x="71" y="3800"/>
              <a:ext cx="5626" cy="349"/>
            </a:xfrm>
            <a:custGeom>
              <a:avLst/>
              <a:gdLst>
                <a:gd name="T0" fmla="*/ 5626 w 5626"/>
                <a:gd name="T1" fmla="*/ 349 h 349"/>
                <a:gd name="T2" fmla="*/ 0 w 5626"/>
                <a:gd name="T3" fmla="*/ 349 h 349"/>
                <a:gd name="T4" fmla="*/ 0 w 5626"/>
                <a:gd name="T5" fmla="*/ 187 h 349"/>
                <a:gd name="T6" fmla="*/ 0 w 5626"/>
                <a:gd name="T7" fmla="*/ 114 h 349"/>
                <a:gd name="T8" fmla="*/ 4082 w 5626"/>
                <a:gd name="T9" fmla="*/ 118 h 349"/>
                <a:gd name="T10" fmla="*/ 4345 w 5626"/>
                <a:gd name="T11" fmla="*/ 0 h 349"/>
                <a:gd name="T12" fmla="*/ 5623 w 5626"/>
                <a:gd name="T13" fmla="*/ 6 h 349"/>
                <a:gd name="T14" fmla="*/ 5626 w 5626"/>
                <a:gd name="T15" fmla="*/ 349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80" y="103"/>
                    <a:pt x="3358" y="137"/>
                    <a:pt x="4082" y="118"/>
                  </a:cubicBezTo>
                  <a:lnTo>
                    <a:pt x="4345" y="0"/>
                  </a:lnTo>
                  <a:lnTo>
                    <a:pt x="5623" y="6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98" name="Freeform 26"/>
            <p:cNvSpPr>
              <a:spLocks/>
            </p:cNvSpPr>
            <p:nvPr userDrawn="1"/>
          </p:nvSpPr>
          <p:spPr bwMode="gray">
            <a:xfrm>
              <a:off x="4209" y="3833"/>
              <a:ext cx="1491" cy="88"/>
            </a:xfrm>
            <a:custGeom>
              <a:avLst/>
              <a:gdLst>
                <a:gd name="T0" fmla="*/ 0 w 1491"/>
                <a:gd name="T1" fmla="*/ 84 h 88"/>
                <a:gd name="T2" fmla="*/ 223 w 1491"/>
                <a:gd name="T3" fmla="*/ 0 h 88"/>
                <a:gd name="T4" fmla="*/ 1491 w 1491"/>
                <a:gd name="T5" fmla="*/ 0 h 88"/>
                <a:gd name="T6" fmla="*/ 1488 w 1491"/>
                <a:gd name="T7" fmla="*/ 60 h 88"/>
                <a:gd name="T8" fmla="*/ 383 w 1491"/>
                <a:gd name="T9" fmla="*/ 59 h 88"/>
                <a:gd name="T10" fmla="*/ 273 w 1491"/>
                <a:gd name="T11" fmla="*/ 88 h 88"/>
                <a:gd name="T12" fmla="*/ 0 w 1491"/>
                <a:gd name="T13" fmla="*/ 8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1" h="88">
                  <a:moveTo>
                    <a:pt x="0" y="84"/>
                  </a:moveTo>
                  <a:lnTo>
                    <a:pt x="223" y="0"/>
                  </a:lnTo>
                  <a:lnTo>
                    <a:pt x="1491" y="0"/>
                  </a:lnTo>
                  <a:lnTo>
                    <a:pt x="1488" y="60"/>
                  </a:lnTo>
                  <a:lnTo>
                    <a:pt x="383" y="59"/>
                  </a:lnTo>
                  <a:lnTo>
                    <a:pt x="273" y="88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3079" name="Group 7"/>
          <p:cNvGrpSpPr>
            <a:grpSpLocks/>
          </p:cNvGrpSpPr>
          <p:nvPr/>
        </p:nvGrpSpPr>
        <p:grpSpPr bwMode="auto">
          <a:xfrm rot="10800000">
            <a:off x="6003925" y="1778000"/>
            <a:ext cx="2768600" cy="779463"/>
            <a:chOff x="1566" y="164"/>
            <a:chExt cx="1455" cy="425"/>
          </a:xfrm>
        </p:grpSpPr>
        <p:sp>
          <p:nvSpPr>
            <p:cNvPr id="3080" name="Freeform 8"/>
            <p:cNvSpPr>
              <a:spLocks/>
            </p:cNvSpPr>
            <p:nvPr/>
          </p:nvSpPr>
          <p:spPr bwMode="gray">
            <a:xfrm>
              <a:off x="1892" y="468"/>
              <a:ext cx="39" cy="121"/>
            </a:xfrm>
            <a:custGeom>
              <a:avLst/>
              <a:gdLst>
                <a:gd name="T0" fmla="*/ 37 w 39"/>
                <a:gd name="T1" fmla="*/ 36 h 121"/>
                <a:gd name="T2" fmla="*/ 35 w 39"/>
                <a:gd name="T3" fmla="*/ 36 h 121"/>
                <a:gd name="T4" fmla="*/ 30 w 39"/>
                <a:gd name="T5" fmla="*/ 36 h 121"/>
                <a:gd name="T6" fmla="*/ 22 w 39"/>
                <a:gd name="T7" fmla="*/ 34 h 121"/>
                <a:gd name="T8" fmla="*/ 15 w 39"/>
                <a:gd name="T9" fmla="*/ 30 h 121"/>
                <a:gd name="T10" fmla="*/ 7 w 39"/>
                <a:gd name="T11" fmla="*/ 23 h 121"/>
                <a:gd name="T12" fmla="*/ 3 w 39"/>
                <a:gd name="T13" fmla="*/ 13 h 121"/>
                <a:gd name="T14" fmla="*/ 0 w 39"/>
                <a:gd name="T15" fmla="*/ 0 h 121"/>
                <a:gd name="T16" fmla="*/ 3 w 39"/>
                <a:gd name="T17" fmla="*/ 0 h 121"/>
                <a:gd name="T18" fmla="*/ 7 w 39"/>
                <a:gd name="T19" fmla="*/ 1 h 121"/>
                <a:gd name="T20" fmla="*/ 15 w 39"/>
                <a:gd name="T21" fmla="*/ 3 h 121"/>
                <a:gd name="T22" fmla="*/ 23 w 39"/>
                <a:gd name="T23" fmla="*/ 5 h 121"/>
                <a:gd name="T24" fmla="*/ 30 w 39"/>
                <a:gd name="T25" fmla="*/ 11 h 121"/>
                <a:gd name="T26" fmla="*/ 37 w 39"/>
                <a:gd name="T27" fmla="*/ 20 h 121"/>
                <a:gd name="T28" fmla="*/ 39 w 39"/>
                <a:gd name="T29" fmla="*/ 34 h 121"/>
                <a:gd name="T30" fmla="*/ 39 w 39"/>
                <a:gd name="T31" fmla="*/ 121 h 121"/>
                <a:gd name="T32" fmla="*/ 37 w 39"/>
                <a:gd name="T33" fmla="*/ 121 h 121"/>
                <a:gd name="T34" fmla="*/ 37 w 39"/>
                <a:gd name="T35" fmla="*/ 36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121">
                  <a:moveTo>
                    <a:pt x="37" y="36"/>
                  </a:moveTo>
                  <a:lnTo>
                    <a:pt x="35" y="36"/>
                  </a:lnTo>
                  <a:lnTo>
                    <a:pt x="30" y="36"/>
                  </a:lnTo>
                  <a:lnTo>
                    <a:pt x="22" y="34"/>
                  </a:lnTo>
                  <a:lnTo>
                    <a:pt x="15" y="30"/>
                  </a:lnTo>
                  <a:lnTo>
                    <a:pt x="7" y="23"/>
                  </a:lnTo>
                  <a:lnTo>
                    <a:pt x="3" y="13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1"/>
                  </a:lnTo>
                  <a:lnTo>
                    <a:pt x="15" y="3"/>
                  </a:lnTo>
                  <a:lnTo>
                    <a:pt x="23" y="5"/>
                  </a:lnTo>
                  <a:lnTo>
                    <a:pt x="30" y="11"/>
                  </a:lnTo>
                  <a:lnTo>
                    <a:pt x="37" y="20"/>
                  </a:lnTo>
                  <a:lnTo>
                    <a:pt x="39" y="34"/>
                  </a:lnTo>
                  <a:lnTo>
                    <a:pt x="39" y="121"/>
                  </a:lnTo>
                  <a:lnTo>
                    <a:pt x="37" y="121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gray">
            <a:xfrm>
              <a:off x="2271" y="450"/>
              <a:ext cx="45" cy="139"/>
            </a:xfrm>
            <a:custGeom>
              <a:avLst/>
              <a:gdLst>
                <a:gd name="T0" fmla="*/ 3 w 45"/>
                <a:gd name="T1" fmla="*/ 42 h 139"/>
                <a:gd name="T2" fmla="*/ 6 w 45"/>
                <a:gd name="T3" fmla="*/ 42 h 139"/>
                <a:gd name="T4" fmla="*/ 12 w 45"/>
                <a:gd name="T5" fmla="*/ 42 h 139"/>
                <a:gd name="T6" fmla="*/ 20 w 45"/>
                <a:gd name="T7" fmla="*/ 39 h 139"/>
                <a:gd name="T8" fmla="*/ 29 w 45"/>
                <a:gd name="T9" fmla="*/ 35 h 139"/>
                <a:gd name="T10" fmla="*/ 37 w 45"/>
                <a:gd name="T11" fmla="*/ 27 h 139"/>
                <a:gd name="T12" fmla="*/ 43 w 45"/>
                <a:gd name="T13" fmla="*/ 17 h 139"/>
                <a:gd name="T14" fmla="*/ 45 w 45"/>
                <a:gd name="T15" fmla="*/ 2 h 139"/>
                <a:gd name="T16" fmla="*/ 43 w 45"/>
                <a:gd name="T17" fmla="*/ 0 h 139"/>
                <a:gd name="T18" fmla="*/ 37 w 45"/>
                <a:gd name="T19" fmla="*/ 2 h 139"/>
                <a:gd name="T20" fmla="*/ 29 w 45"/>
                <a:gd name="T21" fmla="*/ 3 h 139"/>
                <a:gd name="T22" fmla="*/ 19 w 45"/>
                <a:gd name="T23" fmla="*/ 7 h 139"/>
                <a:gd name="T24" fmla="*/ 11 w 45"/>
                <a:gd name="T25" fmla="*/ 14 h 139"/>
                <a:gd name="T26" fmla="*/ 4 w 45"/>
                <a:gd name="T27" fmla="*/ 23 h 139"/>
                <a:gd name="T28" fmla="*/ 0 w 45"/>
                <a:gd name="T29" fmla="*/ 39 h 139"/>
                <a:gd name="T30" fmla="*/ 0 w 45"/>
                <a:gd name="T31" fmla="*/ 139 h 139"/>
                <a:gd name="T32" fmla="*/ 3 w 45"/>
                <a:gd name="T33" fmla="*/ 139 h 139"/>
                <a:gd name="T34" fmla="*/ 3 w 45"/>
                <a:gd name="T35" fmla="*/ 4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5" h="139">
                  <a:moveTo>
                    <a:pt x="3" y="42"/>
                  </a:moveTo>
                  <a:lnTo>
                    <a:pt x="6" y="42"/>
                  </a:lnTo>
                  <a:lnTo>
                    <a:pt x="12" y="42"/>
                  </a:lnTo>
                  <a:lnTo>
                    <a:pt x="20" y="39"/>
                  </a:lnTo>
                  <a:lnTo>
                    <a:pt x="29" y="35"/>
                  </a:lnTo>
                  <a:lnTo>
                    <a:pt x="37" y="27"/>
                  </a:lnTo>
                  <a:lnTo>
                    <a:pt x="43" y="17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7" y="2"/>
                  </a:lnTo>
                  <a:lnTo>
                    <a:pt x="29" y="3"/>
                  </a:lnTo>
                  <a:lnTo>
                    <a:pt x="19" y="7"/>
                  </a:lnTo>
                  <a:lnTo>
                    <a:pt x="11" y="14"/>
                  </a:lnTo>
                  <a:lnTo>
                    <a:pt x="4" y="23"/>
                  </a:lnTo>
                  <a:lnTo>
                    <a:pt x="0" y="39"/>
                  </a:lnTo>
                  <a:lnTo>
                    <a:pt x="0" y="139"/>
                  </a:lnTo>
                  <a:lnTo>
                    <a:pt x="3" y="139"/>
                  </a:lnTo>
                  <a:lnTo>
                    <a:pt x="3" y="4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gray">
            <a:xfrm>
              <a:off x="1765" y="378"/>
              <a:ext cx="146" cy="211"/>
            </a:xfrm>
            <a:custGeom>
              <a:avLst/>
              <a:gdLst>
                <a:gd name="T0" fmla="*/ 68 w 146"/>
                <a:gd name="T1" fmla="*/ 67 h 211"/>
                <a:gd name="T2" fmla="*/ 67 w 146"/>
                <a:gd name="T3" fmla="*/ 67 h 211"/>
                <a:gd name="T4" fmla="*/ 60 w 146"/>
                <a:gd name="T5" fmla="*/ 66 h 211"/>
                <a:gd name="T6" fmla="*/ 50 w 146"/>
                <a:gd name="T7" fmla="*/ 64 h 211"/>
                <a:gd name="T8" fmla="*/ 41 w 146"/>
                <a:gd name="T9" fmla="*/ 62 h 211"/>
                <a:gd name="T10" fmla="*/ 29 w 146"/>
                <a:gd name="T11" fmla="*/ 55 h 211"/>
                <a:gd name="T12" fmla="*/ 18 w 146"/>
                <a:gd name="T13" fmla="*/ 47 h 211"/>
                <a:gd name="T14" fmla="*/ 10 w 146"/>
                <a:gd name="T15" fmla="*/ 35 h 211"/>
                <a:gd name="T16" fmla="*/ 3 w 146"/>
                <a:gd name="T17" fmla="*/ 20 h 211"/>
                <a:gd name="T18" fmla="*/ 0 w 146"/>
                <a:gd name="T19" fmla="*/ 0 h 211"/>
                <a:gd name="T20" fmla="*/ 3 w 146"/>
                <a:gd name="T21" fmla="*/ 0 h 211"/>
                <a:gd name="T22" fmla="*/ 10 w 146"/>
                <a:gd name="T23" fmla="*/ 0 h 211"/>
                <a:gd name="T24" fmla="*/ 19 w 146"/>
                <a:gd name="T25" fmla="*/ 0 h 211"/>
                <a:gd name="T26" fmla="*/ 30 w 146"/>
                <a:gd name="T27" fmla="*/ 2 h 211"/>
                <a:gd name="T28" fmla="*/ 41 w 146"/>
                <a:gd name="T29" fmla="*/ 6 h 211"/>
                <a:gd name="T30" fmla="*/ 53 w 146"/>
                <a:gd name="T31" fmla="*/ 14 h 211"/>
                <a:gd name="T32" fmla="*/ 62 w 146"/>
                <a:gd name="T33" fmla="*/ 25 h 211"/>
                <a:gd name="T34" fmla="*/ 69 w 146"/>
                <a:gd name="T35" fmla="*/ 41 h 211"/>
                <a:gd name="T36" fmla="*/ 73 w 146"/>
                <a:gd name="T37" fmla="*/ 62 h 211"/>
                <a:gd name="T38" fmla="*/ 73 w 146"/>
                <a:gd name="T39" fmla="*/ 60 h 211"/>
                <a:gd name="T40" fmla="*/ 73 w 146"/>
                <a:gd name="T41" fmla="*/ 55 h 211"/>
                <a:gd name="T42" fmla="*/ 75 w 146"/>
                <a:gd name="T43" fmla="*/ 45 h 211"/>
                <a:gd name="T44" fmla="*/ 79 w 146"/>
                <a:gd name="T45" fmla="*/ 36 h 211"/>
                <a:gd name="T46" fmla="*/ 84 w 146"/>
                <a:gd name="T47" fmla="*/ 25 h 211"/>
                <a:gd name="T48" fmla="*/ 92 w 146"/>
                <a:gd name="T49" fmla="*/ 16 h 211"/>
                <a:gd name="T50" fmla="*/ 106 w 146"/>
                <a:gd name="T51" fmla="*/ 8 h 211"/>
                <a:gd name="T52" fmla="*/ 123 w 146"/>
                <a:gd name="T53" fmla="*/ 2 h 211"/>
                <a:gd name="T54" fmla="*/ 146 w 146"/>
                <a:gd name="T55" fmla="*/ 0 h 211"/>
                <a:gd name="T56" fmla="*/ 145 w 146"/>
                <a:gd name="T57" fmla="*/ 2 h 211"/>
                <a:gd name="T58" fmla="*/ 145 w 146"/>
                <a:gd name="T59" fmla="*/ 8 h 211"/>
                <a:gd name="T60" fmla="*/ 143 w 146"/>
                <a:gd name="T61" fmla="*/ 17 h 211"/>
                <a:gd name="T62" fmla="*/ 139 w 146"/>
                <a:gd name="T63" fmla="*/ 28 h 211"/>
                <a:gd name="T64" fmla="*/ 134 w 146"/>
                <a:gd name="T65" fmla="*/ 39 h 211"/>
                <a:gd name="T66" fmla="*/ 126 w 146"/>
                <a:gd name="T67" fmla="*/ 49 h 211"/>
                <a:gd name="T68" fmla="*/ 114 w 146"/>
                <a:gd name="T69" fmla="*/ 59 h 211"/>
                <a:gd name="T70" fmla="*/ 98 w 146"/>
                <a:gd name="T71" fmla="*/ 64 h 211"/>
                <a:gd name="T72" fmla="*/ 79 w 146"/>
                <a:gd name="T73" fmla="*/ 67 h 211"/>
                <a:gd name="T74" fmla="*/ 79 w 146"/>
                <a:gd name="T75" fmla="*/ 211 h 211"/>
                <a:gd name="T76" fmla="*/ 68 w 146"/>
                <a:gd name="T77" fmla="*/ 211 h 211"/>
                <a:gd name="T78" fmla="*/ 68 w 146"/>
                <a:gd name="T79" fmla="*/ 6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6" h="211">
                  <a:moveTo>
                    <a:pt x="68" y="67"/>
                  </a:moveTo>
                  <a:lnTo>
                    <a:pt x="67" y="67"/>
                  </a:lnTo>
                  <a:lnTo>
                    <a:pt x="60" y="66"/>
                  </a:lnTo>
                  <a:lnTo>
                    <a:pt x="50" y="64"/>
                  </a:lnTo>
                  <a:lnTo>
                    <a:pt x="41" y="62"/>
                  </a:lnTo>
                  <a:lnTo>
                    <a:pt x="29" y="55"/>
                  </a:lnTo>
                  <a:lnTo>
                    <a:pt x="18" y="47"/>
                  </a:lnTo>
                  <a:lnTo>
                    <a:pt x="10" y="35"/>
                  </a:lnTo>
                  <a:lnTo>
                    <a:pt x="3" y="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30" y="2"/>
                  </a:lnTo>
                  <a:lnTo>
                    <a:pt x="41" y="6"/>
                  </a:lnTo>
                  <a:lnTo>
                    <a:pt x="53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5" y="45"/>
                  </a:lnTo>
                  <a:lnTo>
                    <a:pt x="79" y="36"/>
                  </a:lnTo>
                  <a:lnTo>
                    <a:pt x="84" y="25"/>
                  </a:lnTo>
                  <a:lnTo>
                    <a:pt x="92" y="16"/>
                  </a:lnTo>
                  <a:lnTo>
                    <a:pt x="106" y="8"/>
                  </a:lnTo>
                  <a:lnTo>
                    <a:pt x="123" y="2"/>
                  </a:lnTo>
                  <a:lnTo>
                    <a:pt x="146" y="0"/>
                  </a:lnTo>
                  <a:lnTo>
                    <a:pt x="145" y="2"/>
                  </a:lnTo>
                  <a:lnTo>
                    <a:pt x="145" y="8"/>
                  </a:lnTo>
                  <a:lnTo>
                    <a:pt x="143" y="17"/>
                  </a:lnTo>
                  <a:lnTo>
                    <a:pt x="139" y="28"/>
                  </a:lnTo>
                  <a:lnTo>
                    <a:pt x="134" y="39"/>
                  </a:lnTo>
                  <a:lnTo>
                    <a:pt x="126" y="49"/>
                  </a:lnTo>
                  <a:lnTo>
                    <a:pt x="114" y="59"/>
                  </a:lnTo>
                  <a:lnTo>
                    <a:pt x="98" y="64"/>
                  </a:lnTo>
                  <a:lnTo>
                    <a:pt x="79" y="67"/>
                  </a:lnTo>
                  <a:lnTo>
                    <a:pt x="79" y="211"/>
                  </a:lnTo>
                  <a:lnTo>
                    <a:pt x="68" y="211"/>
                  </a:lnTo>
                  <a:lnTo>
                    <a:pt x="68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gray">
            <a:xfrm>
              <a:off x="2792" y="378"/>
              <a:ext cx="144" cy="211"/>
            </a:xfrm>
            <a:custGeom>
              <a:avLst/>
              <a:gdLst>
                <a:gd name="T0" fmla="*/ 67 w 144"/>
                <a:gd name="T1" fmla="*/ 67 h 211"/>
                <a:gd name="T2" fmla="*/ 66 w 144"/>
                <a:gd name="T3" fmla="*/ 67 h 211"/>
                <a:gd name="T4" fmla="*/ 59 w 144"/>
                <a:gd name="T5" fmla="*/ 66 h 211"/>
                <a:gd name="T6" fmla="*/ 50 w 144"/>
                <a:gd name="T7" fmla="*/ 64 h 211"/>
                <a:gd name="T8" fmla="*/ 39 w 144"/>
                <a:gd name="T9" fmla="*/ 62 h 211"/>
                <a:gd name="T10" fmla="*/ 28 w 144"/>
                <a:gd name="T11" fmla="*/ 55 h 211"/>
                <a:gd name="T12" fmla="*/ 17 w 144"/>
                <a:gd name="T13" fmla="*/ 47 h 211"/>
                <a:gd name="T14" fmla="*/ 9 w 144"/>
                <a:gd name="T15" fmla="*/ 35 h 211"/>
                <a:gd name="T16" fmla="*/ 2 w 144"/>
                <a:gd name="T17" fmla="*/ 20 h 211"/>
                <a:gd name="T18" fmla="*/ 0 w 144"/>
                <a:gd name="T19" fmla="*/ 0 h 211"/>
                <a:gd name="T20" fmla="*/ 2 w 144"/>
                <a:gd name="T21" fmla="*/ 0 h 211"/>
                <a:gd name="T22" fmla="*/ 9 w 144"/>
                <a:gd name="T23" fmla="*/ 0 h 211"/>
                <a:gd name="T24" fmla="*/ 17 w 144"/>
                <a:gd name="T25" fmla="*/ 0 h 211"/>
                <a:gd name="T26" fmla="*/ 28 w 144"/>
                <a:gd name="T27" fmla="*/ 2 h 211"/>
                <a:gd name="T28" fmla="*/ 40 w 144"/>
                <a:gd name="T29" fmla="*/ 6 h 211"/>
                <a:gd name="T30" fmla="*/ 51 w 144"/>
                <a:gd name="T31" fmla="*/ 14 h 211"/>
                <a:gd name="T32" fmla="*/ 62 w 144"/>
                <a:gd name="T33" fmla="*/ 25 h 211"/>
                <a:gd name="T34" fmla="*/ 69 w 144"/>
                <a:gd name="T35" fmla="*/ 41 h 211"/>
                <a:gd name="T36" fmla="*/ 73 w 144"/>
                <a:gd name="T37" fmla="*/ 62 h 211"/>
                <a:gd name="T38" fmla="*/ 73 w 144"/>
                <a:gd name="T39" fmla="*/ 60 h 211"/>
                <a:gd name="T40" fmla="*/ 73 w 144"/>
                <a:gd name="T41" fmla="*/ 55 h 211"/>
                <a:gd name="T42" fmla="*/ 74 w 144"/>
                <a:gd name="T43" fmla="*/ 45 h 211"/>
                <a:gd name="T44" fmla="*/ 77 w 144"/>
                <a:gd name="T45" fmla="*/ 36 h 211"/>
                <a:gd name="T46" fmla="*/ 82 w 144"/>
                <a:gd name="T47" fmla="*/ 25 h 211"/>
                <a:gd name="T48" fmla="*/ 91 w 144"/>
                <a:gd name="T49" fmla="*/ 16 h 211"/>
                <a:gd name="T50" fmla="*/ 105 w 144"/>
                <a:gd name="T51" fmla="*/ 8 h 211"/>
                <a:gd name="T52" fmla="*/ 121 w 144"/>
                <a:gd name="T53" fmla="*/ 2 h 211"/>
                <a:gd name="T54" fmla="*/ 144 w 144"/>
                <a:gd name="T55" fmla="*/ 0 h 211"/>
                <a:gd name="T56" fmla="*/ 144 w 144"/>
                <a:gd name="T57" fmla="*/ 2 h 211"/>
                <a:gd name="T58" fmla="*/ 144 w 144"/>
                <a:gd name="T59" fmla="*/ 8 h 211"/>
                <a:gd name="T60" fmla="*/ 141 w 144"/>
                <a:gd name="T61" fmla="*/ 17 h 211"/>
                <a:gd name="T62" fmla="*/ 139 w 144"/>
                <a:gd name="T63" fmla="*/ 28 h 211"/>
                <a:gd name="T64" fmla="*/ 133 w 144"/>
                <a:gd name="T65" fmla="*/ 39 h 211"/>
                <a:gd name="T66" fmla="*/ 125 w 144"/>
                <a:gd name="T67" fmla="*/ 49 h 211"/>
                <a:gd name="T68" fmla="*/ 113 w 144"/>
                <a:gd name="T69" fmla="*/ 59 h 211"/>
                <a:gd name="T70" fmla="*/ 97 w 144"/>
                <a:gd name="T71" fmla="*/ 64 h 211"/>
                <a:gd name="T72" fmla="*/ 77 w 144"/>
                <a:gd name="T73" fmla="*/ 67 h 211"/>
                <a:gd name="T74" fmla="*/ 77 w 144"/>
                <a:gd name="T75" fmla="*/ 211 h 211"/>
                <a:gd name="T76" fmla="*/ 67 w 144"/>
                <a:gd name="T77" fmla="*/ 211 h 211"/>
                <a:gd name="T78" fmla="*/ 67 w 144"/>
                <a:gd name="T79" fmla="*/ 6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4" h="211">
                  <a:moveTo>
                    <a:pt x="67" y="67"/>
                  </a:moveTo>
                  <a:lnTo>
                    <a:pt x="66" y="67"/>
                  </a:lnTo>
                  <a:lnTo>
                    <a:pt x="59" y="66"/>
                  </a:lnTo>
                  <a:lnTo>
                    <a:pt x="50" y="64"/>
                  </a:lnTo>
                  <a:lnTo>
                    <a:pt x="39" y="62"/>
                  </a:lnTo>
                  <a:lnTo>
                    <a:pt x="28" y="55"/>
                  </a:lnTo>
                  <a:lnTo>
                    <a:pt x="17" y="47"/>
                  </a:lnTo>
                  <a:lnTo>
                    <a:pt x="9" y="35"/>
                  </a:lnTo>
                  <a:lnTo>
                    <a:pt x="2" y="20"/>
                  </a:lnTo>
                  <a:lnTo>
                    <a:pt x="0" y="0"/>
                  </a:lnTo>
                  <a:lnTo>
                    <a:pt x="2" y="0"/>
                  </a:lnTo>
                  <a:lnTo>
                    <a:pt x="9" y="0"/>
                  </a:lnTo>
                  <a:lnTo>
                    <a:pt x="17" y="0"/>
                  </a:lnTo>
                  <a:lnTo>
                    <a:pt x="28" y="2"/>
                  </a:lnTo>
                  <a:lnTo>
                    <a:pt x="40" y="6"/>
                  </a:lnTo>
                  <a:lnTo>
                    <a:pt x="51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4" y="45"/>
                  </a:lnTo>
                  <a:lnTo>
                    <a:pt x="77" y="36"/>
                  </a:lnTo>
                  <a:lnTo>
                    <a:pt x="82" y="25"/>
                  </a:lnTo>
                  <a:lnTo>
                    <a:pt x="91" y="16"/>
                  </a:lnTo>
                  <a:lnTo>
                    <a:pt x="105" y="8"/>
                  </a:lnTo>
                  <a:lnTo>
                    <a:pt x="121" y="2"/>
                  </a:lnTo>
                  <a:lnTo>
                    <a:pt x="144" y="0"/>
                  </a:lnTo>
                  <a:lnTo>
                    <a:pt x="144" y="2"/>
                  </a:lnTo>
                  <a:lnTo>
                    <a:pt x="144" y="8"/>
                  </a:lnTo>
                  <a:lnTo>
                    <a:pt x="141" y="17"/>
                  </a:lnTo>
                  <a:lnTo>
                    <a:pt x="139" y="28"/>
                  </a:lnTo>
                  <a:lnTo>
                    <a:pt x="133" y="39"/>
                  </a:lnTo>
                  <a:lnTo>
                    <a:pt x="125" y="49"/>
                  </a:lnTo>
                  <a:lnTo>
                    <a:pt x="113" y="59"/>
                  </a:lnTo>
                  <a:lnTo>
                    <a:pt x="97" y="64"/>
                  </a:lnTo>
                  <a:lnTo>
                    <a:pt x="77" y="67"/>
                  </a:lnTo>
                  <a:lnTo>
                    <a:pt x="77" y="211"/>
                  </a:lnTo>
                  <a:lnTo>
                    <a:pt x="67" y="211"/>
                  </a:lnTo>
                  <a:lnTo>
                    <a:pt x="67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gray">
            <a:xfrm>
              <a:off x="2631" y="457"/>
              <a:ext cx="89" cy="132"/>
            </a:xfrm>
            <a:custGeom>
              <a:avLst/>
              <a:gdLst>
                <a:gd name="T0" fmla="*/ 42 w 89"/>
                <a:gd name="T1" fmla="*/ 43 h 132"/>
                <a:gd name="T2" fmla="*/ 39 w 89"/>
                <a:gd name="T3" fmla="*/ 42 h 132"/>
                <a:gd name="T4" fmla="*/ 33 w 89"/>
                <a:gd name="T5" fmla="*/ 42 h 132"/>
                <a:gd name="T6" fmla="*/ 25 w 89"/>
                <a:gd name="T7" fmla="*/ 39 h 132"/>
                <a:gd name="T8" fmla="*/ 16 w 89"/>
                <a:gd name="T9" fmla="*/ 35 h 132"/>
                <a:gd name="T10" fmla="*/ 8 w 89"/>
                <a:gd name="T11" fmla="*/ 27 h 132"/>
                <a:gd name="T12" fmla="*/ 2 w 89"/>
                <a:gd name="T13" fmla="*/ 16 h 132"/>
                <a:gd name="T14" fmla="*/ 0 w 89"/>
                <a:gd name="T15" fmla="*/ 0 h 132"/>
                <a:gd name="T16" fmla="*/ 2 w 89"/>
                <a:gd name="T17" fmla="*/ 0 h 132"/>
                <a:gd name="T18" fmla="*/ 6 w 89"/>
                <a:gd name="T19" fmla="*/ 0 h 132"/>
                <a:gd name="T20" fmla="*/ 12 w 89"/>
                <a:gd name="T21" fmla="*/ 1 h 132"/>
                <a:gd name="T22" fmla="*/ 21 w 89"/>
                <a:gd name="T23" fmla="*/ 3 h 132"/>
                <a:gd name="T24" fmla="*/ 29 w 89"/>
                <a:gd name="T25" fmla="*/ 8 h 132"/>
                <a:gd name="T26" fmla="*/ 37 w 89"/>
                <a:gd name="T27" fmla="*/ 15 h 132"/>
                <a:gd name="T28" fmla="*/ 42 w 89"/>
                <a:gd name="T29" fmla="*/ 26 h 132"/>
                <a:gd name="T30" fmla="*/ 45 w 89"/>
                <a:gd name="T31" fmla="*/ 39 h 132"/>
                <a:gd name="T32" fmla="*/ 45 w 89"/>
                <a:gd name="T33" fmla="*/ 38 h 132"/>
                <a:gd name="T34" fmla="*/ 45 w 89"/>
                <a:gd name="T35" fmla="*/ 34 h 132"/>
                <a:gd name="T36" fmla="*/ 46 w 89"/>
                <a:gd name="T37" fmla="*/ 27 h 132"/>
                <a:gd name="T38" fmla="*/ 49 w 89"/>
                <a:gd name="T39" fmla="*/ 20 h 132"/>
                <a:gd name="T40" fmla="*/ 54 w 89"/>
                <a:gd name="T41" fmla="*/ 14 h 132"/>
                <a:gd name="T42" fmla="*/ 62 w 89"/>
                <a:gd name="T43" fmla="*/ 7 h 132"/>
                <a:gd name="T44" fmla="*/ 73 w 89"/>
                <a:gd name="T45" fmla="*/ 3 h 132"/>
                <a:gd name="T46" fmla="*/ 89 w 89"/>
                <a:gd name="T47" fmla="*/ 0 h 132"/>
                <a:gd name="T48" fmla="*/ 89 w 89"/>
                <a:gd name="T49" fmla="*/ 3 h 132"/>
                <a:gd name="T50" fmla="*/ 88 w 89"/>
                <a:gd name="T51" fmla="*/ 10 h 132"/>
                <a:gd name="T52" fmla="*/ 87 w 89"/>
                <a:gd name="T53" fmla="*/ 18 h 132"/>
                <a:gd name="T54" fmla="*/ 81 w 89"/>
                <a:gd name="T55" fmla="*/ 26 h 132"/>
                <a:gd name="T56" fmla="*/ 74 w 89"/>
                <a:gd name="T57" fmla="*/ 34 h 132"/>
                <a:gd name="T58" fmla="*/ 64 w 89"/>
                <a:gd name="T59" fmla="*/ 41 h 132"/>
                <a:gd name="T60" fmla="*/ 47 w 89"/>
                <a:gd name="T61" fmla="*/ 43 h 132"/>
                <a:gd name="T62" fmla="*/ 47 w 89"/>
                <a:gd name="T63" fmla="*/ 132 h 132"/>
                <a:gd name="T64" fmla="*/ 42 w 89"/>
                <a:gd name="T65" fmla="*/ 132 h 132"/>
                <a:gd name="T66" fmla="*/ 42 w 89"/>
                <a:gd name="T67" fmla="*/ 43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9" h="132">
                  <a:moveTo>
                    <a:pt x="42" y="43"/>
                  </a:moveTo>
                  <a:lnTo>
                    <a:pt x="39" y="42"/>
                  </a:lnTo>
                  <a:lnTo>
                    <a:pt x="33" y="42"/>
                  </a:lnTo>
                  <a:lnTo>
                    <a:pt x="25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2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29" y="8"/>
                  </a:lnTo>
                  <a:lnTo>
                    <a:pt x="37" y="15"/>
                  </a:lnTo>
                  <a:lnTo>
                    <a:pt x="42" y="26"/>
                  </a:lnTo>
                  <a:lnTo>
                    <a:pt x="45" y="39"/>
                  </a:lnTo>
                  <a:lnTo>
                    <a:pt x="45" y="38"/>
                  </a:lnTo>
                  <a:lnTo>
                    <a:pt x="45" y="34"/>
                  </a:lnTo>
                  <a:lnTo>
                    <a:pt x="46" y="27"/>
                  </a:lnTo>
                  <a:lnTo>
                    <a:pt x="49" y="20"/>
                  </a:lnTo>
                  <a:lnTo>
                    <a:pt x="54" y="14"/>
                  </a:lnTo>
                  <a:lnTo>
                    <a:pt x="62" y="7"/>
                  </a:lnTo>
                  <a:lnTo>
                    <a:pt x="73" y="3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88" y="10"/>
                  </a:lnTo>
                  <a:lnTo>
                    <a:pt x="87" y="18"/>
                  </a:lnTo>
                  <a:lnTo>
                    <a:pt x="81" y="26"/>
                  </a:lnTo>
                  <a:lnTo>
                    <a:pt x="74" y="34"/>
                  </a:lnTo>
                  <a:lnTo>
                    <a:pt x="64" y="41"/>
                  </a:lnTo>
                  <a:lnTo>
                    <a:pt x="47" y="43"/>
                  </a:lnTo>
                  <a:lnTo>
                    <a:pt x="47" y="132"/>
                  </a:lnTo>
                  <a:lnTo>
                    <a:pt x="42" y="132"/>
                  </a:lnTo>
                  <a:lnTo>
                    <a:pt x="42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gray">
            <a:xfrm>
              <a:off x="2430" y="403"/>
              <a:ext cx="88" cy="186"/>
            </a:xfrm>
            <a:custGeom>
              <a:avLst/>
              <a:gdLst>
                <a:gd name="T0" fmla="*/ 43 w 88"/>
                <a:gd name="T1" fmla="*/ 43 h 186"/>
                <a:gd name="T2" fmla="*/ 41 w 88"/>
                <a:gd name="T3" fmla="*/ 43 h 186"/>
                <a:gd name="T4" fmla="*/ 35 w 88"/>
                <a:gd name="T5" fmla="*/ 43 h 186"/>
                <a:gd name="T6" fmla="*/ 27 w 88"/>
                <a:gd name="T7" fmla="*/ 41 h 186"/>
                <a:gd name="T8" fmla="*/ 18 w 88"/>
                <a:gd name="T9" fmla="*/ 35 h 186"/>
                <a:gd name="T10" fmla="*/ 8 w 88"/>
                <a:gd name="T11" fmla="*/ 28 h 186"/>
                <a:gd name="T12" fmla="*/ 3 w 88"/>
                <a:gd name="T13" fmla="*/ 16 h 186"/>
                <a:gd name="T14" fmla="*/ 0 w 88"/>
                <a:gd name="T15" fmla="*/ 0 h 186"/>
                <a:gd name="T16" fmla="*/ 3 w 88"/>
                <a:gd name="T17" fmla="*/ 0 h 186"/>
                <a:gd name="T18" fmla="*/ 8 w 88"/>
                <a:gd name="T19" fmla="*/ 0 h 186"/>
                <a:gd name="T20" fmla="*/ 17 w 88"/>
                <a:gd name="T21" fmla="*/ 1 h 186"/>
                <a:gd name="T22" fmla="*/ 26 w 88"/>
                <a:gd name="T23" fmla="*/ 6 h 186"/>
                <a:gd name="T24" fmla="*/ 35 w 88"/>
                <a:gd name="T25" fmla="*/ 12 h 186"/>
                <a:gd name="T26" fmla="*/ 42 w 88"/>
                <a:gd name="T27" fmla="*/ 24 h 186"/>
                <a:gd name="T28" fmla="*/ 48 w 88"/>
                <a:gd name="T29" fmla="*/ 41 h 186"/>
                <a:gd name="T30" fmla="*/ 48 w 88"/>
                <a:gd name="T31" fmla="*/ 90 h 186"/>
                <a:gd name="T32" fmla="*/ 48 w 88"/>
                <a:gd name="T33" fmla="*/ 88 h 186"/>
                <a:gd name="T34" fmla="*/ 48 w 88"/>
                <a:gd name="T35" fmla="*/ 82 h 186"/>
                <a:gd name="T36" fmla="*/ 50 w 88"/>
                <a:gd name="T37" fmla="*/ 74 h 186"/>
                <a:gd name="T38" fmla="*/ 54 w 88"/>
                <a:gd name="T39" fmla="*/ 66 h 186"/>
                <a:gd name="T40" fmla="*/ 61 w 88"/>
                <a:gd name="T41" fmla="*/ 58 h 186"/>
                <a:gd name="T42" fmla="*/ 72 w 88"/>
                <a:gd name="T43" fmla="*/ 53 h 186"/>
                <a:gd name="T44" fmla="*/ 87 w 88"/>
                <a:gd name="T45" fmla="*/ 50 h 186"/>
                <a:gd name="T46" fmla="*/ 88 w 88"/>
                <a:gd name="T47" fmla="*/ 51 h 186"/>
                <a:gd name="T48" fmla="*/ 88 w 88"/>
                <a:gd name="T49" fmla="*/ 57 h 186"/>
                <a:gd name="T50" fmla="*/ 87 w 88"/>
                <a:gd name="T51" fmla="*/ 64 h 186"/>
                <a:gd name="T52" fmla="*/ 84 w 88"/>
                <a:gd name="T53" fmla="*/ 72 h 186"/>
                <a:gd name="T54" fmla="*/ 80 w 88"/>
                <a:gd name="T55" fmla="*/ 80 h 186"/>
                <a:gd name="T56" fmla="*/ 73 w 88"/>
                <a:gd name="T57" fmla="*/ 86 h 186"/>
                <a:gd name="T58" fmla="*/ 62 w 88"/>
                <a:gd name="T59" fmla="*/ 92 h 186"/>
                <a:gd name="T60" fmla="*/ 48 w 88"/>
                <a:gd name="T61" fmla="*/ 93 h 186"/>
                <a:gd name="T62" fmla="*/ 48 w 88"/>
                <a:gd name="T63" fmla="*/ 186 h 186"/>
                <a:gd name="T64" fmla="*/ 43 w 88"/>
                <a:gd name="T65" fmla="*/ 186 h 186"/>
                <a:gd name="T66" fmla="*/ 43 w 88"/>
                <a:gd name="T67" fmla="*/ 143 h 186"/>
                <a:gd name="T68" fmla="*/ 42 w 88"/>
                <a:gd name="T69" fmla="*/ 143 h 186"/>
                <a:gd name="T70" fmla="*/ 37 w 88"/>
                <a:gd name="T71" fmla="*/ 142 h 186"/>
                <a:gd name="T72" fmla="*/ 29 w 88"/>
                <a:gd name="T73" fmla="*/ 140 h 186"/>
                <a:gd name="T74" fmla="*/ 22 w 88"/>
                <a:gd name="T75" fmla="*/ 136 h 186"/>
                <a:gd name="T76" fmla="*/ 14 w 88"/>
                <a:gd name="T77" fmla="*/ 130 h 186"/>
                <a:gd name="T78" fmla="*/ 8 w 88"/>
                <a:gd name="T79" fmla="*/ 120 h 186"/>
                <a:gd name="T80" fmla="*/ 7 w 88"/>
                <a:gd name="T81" fmla="*/ 105 h 186"/>
                <a:gd name="T82" fmla="*/ 8 w 88"/>
                <a:gd name="T83" fmla="*/ 105 h 186"/>
                <a:gd name="T84" fmla="*/ 12 w 88"/>
                <a:gd name="T85" fmla="*/ 107 h 186"/>
                <a:gd name="T86" fmla="*/ 19 w 88"/>
                <a:gd name="T87" fmla="*/ 108 h 186"/>
                <a:gd name="T88" fmla="*/ 26 w 88"/>
                <a:gd name="T89" fmla="*/ 111 h 186"/>
                <a:gd name="T90" fmla="*/ 34 w 88"/>
                <a:gd name="T91" fmla="*/ 117 h 186"/>
                <a:gd name="T92" fmla="*/ 39 w 88"/>
                <a:gd name="T93" fmla="*/ 127 h 186"/>
                <a:gd name="T94" fmla="*/ 43 w 88"/>
                <a:gd name="T95" fmla="*/ 140 h 186"/>
                <a:gd name="T96" fmla="*/ 43 w 88"/>
                <a:gd name="T97" fmla="*/ 43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8" h="186">
                  <a:moveTo>
                    <a:pt x="43" y="43"/>
                  </a:moveTo>
                  <a:lnTo>
                    <a:pt x="41" y="43"/>
                  </a:lnTo>
                  <a:lnTo>
                    <a:pt x="35" y="43"/>
                  </a:lnTo>
                  <a:lnTo>
                    <a:pt x="27" y="41"/>
                  </a:lnTo>
                  <a:lnTo>
                    <a:pt x="18" y="35"/>
                  </a:lnTo>
                  <a:lnTo>
                    <a:pt x="8" y="28"/>
                  </a:lnTo>
                  <a:lnTo>
                    <a:pt x="3" y="16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7" y="1"/>
                  </a:lnTo>
                  <a:lnTo>
                    <a:pt x="26" y="6"/>
                  </a:lnTo>
                  <a:lnTo>
                    <a:pt x="35" y="12"/>
                  </a:lnTo>
                  <a:lnTo>
                    <a:pt x="42" y="24"/>
                  </a:lnTo>
                  <a:lnTo>
                    <a:pt x="48" y="41"/>
                  </a:lnTo>
                  <a:lnTo>
                    <a:pt x="48" y="90"/>
                  </a:lnTo>
                  <a:lnTo>
                    <a:pt x="48" y="88"/>
                  </a:lnTo>
                  <a:lnTo>
                    <a:pt x="48" y="82"/>
                  </a:lnTo>
                  <a:lnTo>
                    <a:pt x="50" y="74"/>
                  </a:lnTo>
                  <a:lnTo>
                    <a:pt x="54" y="66"/>
                  </a:lnTo>
                  <a:lnTo>
                    <a:pt x="61" y="58"/>
                  </a:lnTo>
                  <a:lnTo>
                    <a:pt x="72" y="53"/>
                  </a:lnTo>
                  <a:lnTo>
                    <a:pt x="87" y="50"/>
                  </a:lnTo>
                  <a:lnTo>
                    <a:pt x="88" y="51"/>
                  </a:lnTo>
                  <a:lnTo>
                    <a:pt x="88" y="57"/>
                  </a:lnTo>
                  <a:lnTo>
                    <a:pt x="87" y="64"/>
                  </a:lnTo>
                  <a:lnTo>
                    <a:pt x="84" y="72"/>
                  </a:lnTo>
                  <a:lnTo>
                    <a:pt x="80" y="80"/>
                  </a:lnTo>
                  <a:lnTo>
                    <a:pt x="73" y="86"/>
                  </a:lnTo>
                  <a:lnTo>
                    <a:pt x="62" y="92"/>
                  </a:lnTo>
                  <a:lnTo>
                    <a:pt x="48" y="93"/>
                  </a:lnTo>
                  <a:lnTo>
                    <a:pt x="48" y="186"/>
                  </a:lnTo>
                  <a:lnTo>
                    <a:pt x="43" y="186"/>
                  </a:lnTo>
                  <a:lnTo>
                    <a:pt x="43" y="143"/>
                  </a:lnTo>
                  <a:lnTo>
                    <a:pt x="42" y="143"/>
                  </a:lnTo>
                  <a:lnTo>
                    <a:pt x="37" y="142"/>
                  </a:lnTo>
                  <a:lnTo>
                    <a:pt x="29" y="140"/>
                  </a:lnTo>
                  <a:lnTo>
                    <a:pt x="22" y="136"/>
                  </a:lnTo>
                  <a:lnTo>
                    <a:pt x="14" y="130"/>
                  </a:lnTo>
                  <a:lnTo>
                    <a:pt x="8" y="120"/>
                  </a:lnTo>
                  <a:lnTo>
                    <a:pt x="7" y="105"/>
                  </a:lnTo>
                  <a:lnTo>
                    <a:pt x="8" y="105"/>
                  </a:lnTo>
                  <a:lnTo>
                    <a:pt x="12" y="107"/>
                  </a:lnTo>
                  <a:lnTo>
                    <a:pt x="19" y="108"/>
                  </a:lnTo>
                  <a:lnTo>
                    <a:pt x="26" y="111"/>
                  </a:lnTo>
                  <a:lnTo>
                    <a:pt x="34" y="117"/>
                  </a:lnTo>
                  <a:lnTo>
                    <a:pt x="39" y="127"/>
                  </a:lnTo>
                  <a:lnTo>
                    <a:pt x="43" y="140"/>
                  </a:lnTo>
                  <a:lnTo>
                    <a:pt x="43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gray">
            <a:xfrm>
              <a:off x="1914" y="233"/>
              <a:ext cx="166" cy="356"/>
            </a:xfrm>
            <a:custGeom>
              <a:avLst/>
              <a:gdLst>
                <a:gd name="T0" fmla="*/ 85 w 166"/>
                <a:gd name="T1" fmla="*/ 84 h 356"/>
                <a:gd name="T2" fmla="*/ 101 w 166"/>
                <a:gd name="T3" fmla="*/ 81 h 356"/>
                <a:gd name="T4" fmla="*/ 124 w 166"/>
                <a:gd name="T5" fmla="*/ 73 h 356"/>
                <a:gd name="T6" fmla="*/ 148 w 166"/>
                <a:gd name="T7" fmla="*/ 56 h 356"/>
                <a:gd name="T8" fmla="*/ 163 w 166"/>
                <a:gd name="T9" fmla="*/ 23 h 356"/>
                <a:gd name="T10" fmla="*/ 163 w 166"/>
                <a:gd name="T11" fmla="*/ 0 h 356"/>
                <a:gd name="T12" fmla="*/ 148 w 166"/>
                <a:gd name="T13" fmla="*/ 0 h 356"/>
                <a:gd name="T14" fmla="*/ 125 w 166"/>
                <a:gd name="T15" fmla="*/ 6 h 356"/>
                <a:gd name="T16" fmla="*/ 101 w 166"/>
                <a:gd name="T17" fmla="*/ 22 h 356"/>
                <a:gd name="T18" fmla="*/ 82 w 166"/>
                <a:gd name="T19" fmla="*/ 54 h 356"/>
                <a:gd name="T20" fmla="*/ 77 w 166"/>
                <a:gd name="T21" fmla="*/ 173 h 356"/>
                <a:gd name="T22" fmla="*/ 77 w 166"/>
                <a:gd name="T23" fmla="*/ 165 h 356"/>
                <a:gd name="T24" fmla="*/ 71 w 166"/>
                <a:gd name="T25" fmla="*/ 146 h 356"/>
                <a:gd name="T26" fmla="*/ 60 w 166"/>
                <a:gd name="T27" fmla="*/ 123 h 356"/>
                <a:gd name="T28" fmla="*/ 38 w 166"/>
                <a:gd name="T29" fmla="*/ 104 h 356"/>
                <a:gd name="T30" fmla="*/ 0 w 166"/>
                <a:gd name="T31" fmla="*/ 96 h 356"/>
                <a:gd name="T32" fmla="*/ 0 w 166"/>
                <a:gd name="T33" fmla="*/ 103 h 356"/>
                <a:gd name="T34" fmla="*/ 0 w 166"/>
                <a:gd name="T35" fmla="*/ 120 h 356"/>
                <a:gd name="T36" fmla="*/ 8 w 166"/>
                <a:gd name="T37" fmla="*/ 143 h 356"/>
                <a:gd name="T38" fmla="*/ 24 w 166"/>
                <a:gd name="T39" fmla="*/ 163 h 356"/>
                <a:gd name="T40" fmla="*/ 55 w 166"/>
                <a:gd name="T41" fmla="*/ 177 h 356"/>
                <a:gd name="T42" fmla="*/ 77 w 166"/>
                <a:gd name="T43" fmla="*/ 356 h 356"/>
                <a:gd name="T44" fmla="*/ 82 w 166"/>
                <a:gd name="T45" fmla="*/ 274 h 356"/>
                <a:gd name="T46" fmla="*/ 91 w 166"/>
                <a:gd name="T47" fmla="*/ 273 h 356"/>
                <a:gd name="T48" fmla="*/ 112 w 166"/>
                <a:gd name="T49" fmla="*/ 267 h 356"/>
                <a:gd name="T50" fmla="*/ 135 w 166"/>
                <a:gd name="T51" fmla="*/ 252 h 356"/>
                <a:gd name="T52" fmla="*/ 151 w 166"/>
                <a:gd name="T53" fmla="*/ 224 h 356"/>
                <a:gd name="T54" fmla="*/ 152 w 166"/>
                <a:gd name="T55" fmla="*/ 203 h 356"/>
                <a:gd name="T56" fmla="*/ 137 w 166"/>
                <a:gd name="T57" fmla="*/ 204 h 356"/>
                <a:gd name="T58" fmla="*/ 117 w 166"/>
                <a:gd name="T59" fmla="*/ 211 h 356"/>
                <a:gd name="T60" fmla="*/ 97 w 166"/>
                <a:gd name="T61" fmla="*/ 231 h 356"/>
                <a:gd name="T62" fmla="*/ 82 w 166"/>
                <a:gd name="T63" fmla="*/ 267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6" h="356">
                  <a:moveTo>
                    <a:pt x="82" y="84"/>
                  </a:moveTo>
                  <a:lnTo>
                    <a:pt x="85" y="84"/>
                  </a:lnTo>
                  <a:lnTo>
                    <a:pt x="91" y="84"/>
                  </a:lnTo>
                  <a:lnTo>
                    <a:pt x="101" y="81"/>
                  </a:lnTo>
                  <a:lnTo>
                    <a:pt x="112" y="78"/>
                  </a:lnTo>
                  <a:lnTo>
                    <a:pt x="124" y="73"/>
                  </a:lnTo>
                  <a:lnTo>
                    <a:pt x="136" y="66"/>
                  </a:lnTo>
                  <a:lnTo>
                    <a:pt x="148" y="56"/>
                  </a:lnTo>
                  <a:lnTo>
                    <a:pt x="156" y="42"/>
                  </a:lnTo>
                  <a:lnTo>
                    <a:pt x="163" y="23"/>
                  </a:lnTo>
                  <a:lnTo>
                    <a:pt x="166" y="2"/>
                  </a:lnTo>
                  <a:lnTo>
                    <a:pt x="163" y="0"/>
                  </a:lnTo>
                  <a:lnTo>
                    <a:pt x="158" y="0"/>
                  </a:lnTo>
                  <a:lnTo>
                    <a:pt x="148" y="0"/>
                  </a:lnTo>
                  <a:lnTo>
                    <a:pt x="137" y="3"/>
                  </a:lnTo>
                  <a:lnTo>
                    <a:pt x="125" y="6"/>
                  </a:lnTo>
                  <a:lnTo>
                    <a:pt x="113" y="12"/>
                  </a:lnTo>
                  <a:lnTo>
                    <a:pt x="101" y="22"/>
                  </a:lnTo>
                  <a:lnTo>
                    <a:pt x="90" y="35"/>
                  </a:lnTo>
                  <a:lnTo>
                    <a:pt x="82" y="54"/>
                  </a:lnTo>
                  <a:lnTo>
                    <a:pt x="77" y="78"/>
                  </a:lnTo>
                  <a:lnTo>
                    <a:pt x="77" y="173"/>
                  </a:lnTo>
                  <a:lnTo>
                    <a:pt x="77" y="170"/>
                  </a:lnTo>
                  <a:lnTo>
                    <a:pt x="77" y="165"/>
                  </a:lnTo>
                  <a:lnTo>
                    <a:pt x="74" y="157"/>
                  </a:lnTo>
                  <a:lnTo>
                    <a:pt x="71" y="146"/>
                  </a:lnTo>
                  <a:lnTo>
                    <a:pt x="67" y="134"/>
                  </a:lnTo>
                  <a:lnTo>
                    <a:pt x="60" y="123"/>
                  </a:lnTo>
                  <a:lnTo>
                    <a:pt x="50" y="112"/>
                  </a:lnTo>
                  <a:lnTo>
                    <a:pt x="38" y="104"/>
                  </a:lnTo>
                  <a:lnTo>
                    <a:pt x="20" y="97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0" y="103"/>
                  </a:lnTo>
                  <a:lnTo>
                    <a:pt x="0" y="111"/>
                  </a:lnTo>
                  <a:lnTo>
                    <a:pt x="0" y="120"/>
                  </a:lnTo>
                  <a:lnTo>
                    <a:pt x="2" y="131"/>
                  </a:lnTo>
                  <a:lnTo>
                    <a:pt x="8" y="143"/>
                  </a:lnTo>
                  <a:lnTo>
                    <a:pt x="15" y="154"/>
                  </a:lnTo>
                  <a:lnTo>
                    <a:pt x="24" y="163"/>
                  </a:lnTo>
                  <a:lnTo>
                    <a:pt x="38" y="171"/>
                  </a:lnTo>
                  <a:lnTo>
                    <a:pt x="55" y="177"/>
                  </a:lnTo>
                  <a:lnTo>
                    <a:pt x="77" y="178"/>
                  </a:lnTo>
                  <a:lnTo>
                    <a:pt x="77" y="356"/>
                  </a:lnTo>
                  <a:lnTo>
                    <a:pt x="82" y="356"/>
                  </a:lnTo>
                  <a:lnTo>
                    <a:pt x="82" y="274"/>
                  </a:lnTo>
                  <a:lnTo>
                    <a:pt x="85" y="273"/>
                  </a:lnTo>
                  <a:lnTo>
                    <a:pt x="91" y="273"/>
                  </a:lnTo>
                  <a:lnTo>
                    <a:pt x="101" y="271"/>
                  </a:lnTo>
                  <a:lnTo>
                    <a:pt x="112" y="267"/>
                  </a:lnTo>
                  <a:lnTo>
                    <a:pt x="124" y="262"/>
                  </a:lnTo>
                  <a:lnTo>
                    <a:pt x="135" y="252"/>
                  </a:lnTo>
                  <a:lnTo>
                    <a:pt x="144" y="240"/>
                  </a:lnTo>
                  <a:lnTo>
                    <a:pt x="151" y="224"/>
                  </a:lnTo>
                  <a:lnTo>
                    <a:pt x="154" y="203"/>
                  </a:lnTo>
                  <a:lnTo>
                    <a:pt x="152" y="203"/>
                  </a:lnTo>
                  <a:lnTo>
                    <a:pt x="145" y="203"/>
                  </a:lnTo>
                  <a:lnTo>
                    <a:pt x="137" y="204"/>
                  </a:lnTo>
                  <a:lnTo>
                    <a:pt x="128" y="207"/>
                  </a:lnTo>
                  <a:lnTo>
                    <a:pt x="117" y="211"/>
                  </a:lnTo>
                  <a:lnTo>
                    <a:pt x="106" y="219"/>
                  </a:lnTo>
                  <a:lnTo>
                    <a:pt x="97" y="231"/>
                  </a:lnTo>
                  <a:lnTo>
                    <a:pt x="89" y="247"/>
                  </a:lnTo>
                  <a:lnTo>
                    <a:pt x="82" y="267"/>
                  </a:lnTo>
                  <a:lnTo>
                    <a:pt x="82" y="84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gray">
            <a:xfrm>
              <a:off x="2514" y="379"/>
              <a:ext cx="92" cy="210"/>
            </a:xfrm>
            <a:custGeom>
              <a:avLst/>
              <a:gdLst>
                <a:gd name="T0" fmla="*/ 43 w 92"/>
                <a:gd name="T1" fmla="*/ 162 h 210"/>
                <a:gd name="T2" fmla="*/ 36 w 92"/>
                <a:gd name="T3" fmla="*/ 160 h 210"/>
                <a:gd name="T4" fmla="*/ 23 w 92"/>
                <a:gd name="T5" fmla="*/ 155 h 210"/>
                <a:gd name="T6" fmla="*/ 12 w 92"/>
                <a:gd name="T7" fmla="*/ 141 h 210"/>
                <a:gd name="T8" fmla="*/ 12 w 92"/>
                <a:gd name="T9" fmla="*/ 129 h 210"/>
                <a:gd name="T10" fmla="*/ 23 w 92"/>
                <a:gd name="T11" fmla="*/ 132 h 210"/>
                <a:gd name="T12" fmla="*/ 38 w 92"/>
                <a:gd name="T13" fmla="*/ 145 h 210"/>
                <a:gd name="T14" fmla="*/ 43 w 92"/>
                <a:gd name="T15" fmla="*/ 108 h 210"/>
                <a:gd name="T16" fmla="*/ 35 w 92"/>
                <a:gd name="T17" fmla="*/ 106 h 210"/>
                <a:gd name="T18" fmla="*/ 20 w 92"/>
                <a:gd name="T19" fmla="*/ 101 h 210"/>
                <a:gd name="T20" fmla="*/ 7 w 92"/>
                <a:gd name="T21" fmla="*/ 83 h 210"/>
                <a:gd name="T22" fmla="*/ 7 w 92"/>
                <a:gd name="T23" fmla="*/ 70 h 210"/>
                <a:gd name="T24" fmla="*/ 17 w 92"/>
                <a:gd name="T25" fmla="*/ 71 h 210"/>
                <a:gd name="T26" fmla="*/ 31 w 92"/>
                <a:gd name="T27" fmla="*/ 81 h 210"/>
                <a:gd name="T28" fmla="*/ 43 w 92"/>
                <a:gd name="T29" fmla="*/ 105 h 210"/>
                <a:gd name="T30" fmla="*/ 40 w 92"/>
                <a:gd name="T31" fmla="*/ 43 h 210"/>
                <a:gd name="T32" fmla="*/ 26 w 92"/>
                <a:gd name="T33" fmla="*/ 39 h 210"/>
                <a:gd name="T34" fmla="*/ 8 w 92"/>
                <a:gd name="T35" fmla="*/ 27 h 210"/>
                <a:gd name="T36" fmla="*/ 0 w 92"/>
                <a:gd name="T37" fmla="*/ 0 h 210"/>
                <a:gd name="T38" fmla="*/ 7 w 92"/>
                <a:gd name="T39" fmla="*/ 0 h 210"/>
                <a:gd name="T40" fmla="*/ 23 w 92"/>
                <a:gd name="T41" fmla="*/ 5 h 210"/>
                <a:gd name="T42" fmla="*/ 39 w 92"/>
                <a:gd name="T43" fmla="*/ 23 h 210"/>
                <a:gd name="T44" fmla="*/ 46 w 92"/>
                <a:gd name="T45" fmla="*/ 38 h 210"/>
                <a:gd name="T46" fmla="*/ 51 w 92"/>
                <a:gd name="T47" fmla="*/ 24 h 210"/>
                <a:gd name="T48" fmla="*/ 66 w 92"/>
                <a:gd name="T49" fmla="*/ 8 h 210"/>
                <a:gd name="T50" fmla="*/ 92 w 92"/>
                <a:gd name="T51" fmla="*/ 0 h 210"/>
                <a:gd name="T52" fmla="*/ 90 w 92"/>
                <a:gd name="T53" fmla="*/ 8 h 210"/>
                <a:gd name="T54" fmla="*/ 82 w 92"/>
                <a:gd name="T55" fmla="*/ 25 h 210"/>
                <a:gd name="T56" fmla="*/ 63 w 92"/>
                <a:gd name="T57" fmla="*/ 40 h 210"/>
                <a:gd name="T58" fmla="*/ 49 w 92"/>
                <a:gd name="T59" fmla="*/ 124 h 210"/>
                <a:gd name="T60" fmla="*/ 50 w 92"/>
                <a:gd name="T61" fmla="*/ 116 h 210"/>
                <a:gd name="T62" fmla="*/ 59 w 92"/>
                <a:gd name="T63" fmla="*/ 100 h 210"/>
                <a:gd name="T64" fmla="*/ 81 w 92"/>
                <a:gd name="T65" fmla="*/ 92 h 210"/>
                <a:gd name="T66" fmla="*/ 80 w 92"/>
                <a:gd name="T67" fmla="*/ 98 h 210"/>
                <a:gd name="T68" fmla="*/ 73 w 92"/>
                <a:gd name="T69" fmla="*/ 114 h 210"/>
                <a:gd name="T70" fmla="*/ 59 w 92"/>
                <a:gd name="T71" fmla="*/ 127 h 210"/>
                <a:gd name="T72" fmla="*/ 49 w 92"/>
                <a:gd name="T7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2" h="210">
                  <a:moveTo>
                    <a:pt x="43" y="210"/>
                  </a:moveTo>
                  <a:lnTo>
                    <a:pt x="43" y="162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0" y="159"/>
                  </a:lnTo>
                  <a:lnTo>
                    <a:pt x="23" y="155"/>
                  </a:lnTo>
                  <a:lnTo>
                    <a:pt x="16" y="150"/>
                  </a:lnTo>
                  <a:lnTo>
                    <a:pt x="12" y="141"/>
                  </a:lnTo>
                  <a:lnTo>
                    <a:pt x="11" y="129"/>
                  </a:lnTo>
                  <a:lnTo>
                    <a:pt x="12" y="129"/>
                  </a:lnTo>
                  <a:lnTo>
                    <a:pt x="16" y="129"/>
                  </a:lnTo>
                  <a:lnTo>
                    <a:pt x="23" y="132"/>
                  </a:lnTo>
                  <a:lnTo>
                    <a:pt x="31" y="137"/>
                  </a:lnTo>
                  <a:lnTo>
                    <a:pt x="38" y="145"/>
                  </a:lnTo>
                  <a:lnTo>
                    <a:pt x="43" y="159"/>
                  </a:lnTo>
                  <a:lnTo>
                    <a:pt x="43" y="108"/>
                  </a:lnTo>
                  <a:lnTo>
                    <a:pt x="40" y="108"/>
                  </a:lnTo>
                  <a:lnTo>
                    <a:pt x="35" y="106"/>
                  </a:lnTo>
                  <a:lnTo>
                    <a:pt x="28" y="105"/>
                  </a:lnTo>
                  <a:lnTo>
                    <a:pt x="20" y="101"/>
                  </a:lnTo>
                  <a:lnTo>
                    <a:pt x="12" y="94"/>
                  </a:lnTo>
                  <a:lnTo>
                    <a:pt x="7" y="83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11" y="70"/>
                  </a:lnTo>
                  <a:lnTo>
                    <a:pt x="17" y="71"/>
                  </a:lnTo>
                  <a:lnTo>
                    <a:pt x="24" y="74"/>
                  </a:lnTo>
                  <a:lnTo>
                    <a:pt x="31" y="81"/>
                  </a:lnTo>
                  <a:lnTo>
                    <a:pt x="38" y="90"/>
                  </a:lnTo>
                  <a:lnTo>
                    <a:pt x="43" y="105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34" y="42"/>
                  </a:lnTo>
                  <a:lnTo>
                    <a:pt x="26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1" y="16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13" y="1"/>
                  </a:lnTo>
                  <a:lnTo>
                    <a:pt x="23" y="5"/>
                  </a:lnTo>
                  <a:lnTo>
                    <a:pt x="31" y="12"/>
                  </a:lnTo>
                  <a:lnTo>
                    <a:pt x="39" y="23"/>
                  </a:lnTo>
                  <a:lnTo>
                    <a:pt x="46" y="40"/>
                  </a:lnTo>
                  <a:lnTo>
                    <a:pt x="46" y="38"/>
                  </a:lnTo>
                  <a:lnTo>
                    <a:pt x="49" y="32"/>
                  </a:lnTo>
                  <a:lnTo>
                    <a:pt x="51" y="24"/>
                  </a:lnTo>
                  <a:lnTo>
                    <a:pt x="58" y="15"/>
                  </a:lnTo>
                  <a:lnTo>
                    <a:pt x="66" y="8"/>
                  </a:lnTo>
                  <a:lnTo>
                    <a:pt x="77" y="1"/>
                  </a:lnTo>
                  <a:lnTo>
                    <a:pt x="92" y="0"/>
                  </a:lnTo>
                  <a:lnTo>
                    <a:pt x="92" y="1"/>
                  </a:lnTo>
                  <a:lnTo>
                    <a:pt x="90" y="8"/>
                  </a:lnTo>
                  <a:lnTo>
                    <a:pt x="88" y="16"/>
                  </a:lnTo>
                  <a:lnTo>
                    <a:pt x="82" y="25"/>
                  </a:lnTo>
                  <a:lnTo>
                    <a:pt x="74" y="34"/>
                  </a:lnTo>
                  <a:lnTo>
                    <a:pt x="63" y="40"/>
                  </a:lnTo>
                  <a:lnTo>
                    <a:pt x="49" y="43"/>
                  </a:lnTo>
                  <a:lnTo>
                    <a:pt x="49" y="124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3" y="108"/>
                  </a:lnTo>
                  <a:lnTo>
                    <a:pt x="59" y="100"/>
                  </a:lnTo>
                  <a:lnTo>
                    <a:pt x="67" y="94"/>
                  </a:lnTo>
                  <a:lnTo>
                    <a:pt x="81" y="92"/>
                  </a:lnTo>
                  <a:lnTo>
                    <a:pt x="81" y="93"/>
                  </a:lnTo>
                  <a:lnTo>
                    <a:pt x="80" y="98"/>
                  </a:lnTo>
                  <a:lnTo>
                    <a:pt x="77" y="106"/>
                  </a:lnTo>
                  <a:lnTo>
                    <a:pt x="73" y="114"/>
                  </a:lnTo>
                  <a:lnTo>
                    <a:pt x="67" y="121"/>
                  </a:lnTo>
                  <a:lnTo>
                    <a:pt x="59" y="127"/>
                  </a:lnTo>
                  <a:lnTo>
                    <a:pt x="49" y="129"/>
                  </a:lnTo>
                  <a:lnTo>
                    <a:pt x="49" y="210"/>
                  </a:lnTo>
                  <a:lnTo>
                    <a:pt x="43" y="210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gray">
            <a:xfrm>
              <a:off x="1566" y="297"/>
              <a:ext cx="128" cy="292"/>
            </a:xfrm>
            <a:custGeom>
              <a:avLst/>
              <a:gdLst>
                <a:gd name="T0" fmla="*/ 61 w 128"/>
                <a:gd name="T1" fmla="*/ 225 h 292"/>
                <a:gd name="T2" fmla="*/ 54 w 128"/>
                <a:gd name="T3" fmla="*/ 225 h 292"/>
                <a:gd name="T4" fmla="*/ 38 w 128"/>
                <a:gd name="T5" fmla="*/ 219 h 292"/>
                <a:gd name="T6" fmla="*/ 23 w 128"/>
                <a:gd name="T7" fmla="*/ 206 h 292"/>
                <a:gd name="T8" fmla="*/ 15 w 128"/>
                <a:gd name="T9" fmla="*/ 180 h 292"/>
                <a:gd name="T10" fmla="*/ 23 w 128"/>
                <a:gd name="T11" fmla="*/ 180 h 292"/>
                <a:gd name="T12" fmla="*/ 38 w 128"/>
                <a:gd name="T13" fmla="*/ 186 h 292"/>
                <a:gd name="T14" fmla="*/ 54 w 128"/>
                <a:gd name="T15" fmla="*/ 205 h 292"/>
                <a:gd name="T16" fmla="*/ 61 w 128"/>
                <a:gd name="T17" fmla="*/ 151 h 292"/>
                <a:gd name="T18" fmla="*/ 52 w 128"/>
                <a:gd name="T19" fmla="*/ 149 h 292"/>
                <a:gd name="T20" fmla="*/ 34 w 128"/>
                <a:gd name="T21" fmla="*/ 144 h 292"/>
                <a:gd name="T22" fmla="*/ 16 w 128"/>
                <a:gd name="T23" fmla="*/ 128 h 292"/>
                <a:gd name="T24" fmla="*/ 8 w 128"/>
                <a:gd name="T25" fmla="*/ 98 h 292"/>
                <a:gd name="T26" fmla="*/ 15 w 128"/>
                <a:gd name="T27" fmla="*/ 97 h 292"/>
                <a:gd name="T28" fmla="*/ 29 w 128"/>
                <a:gd name="T29" fmla="*/ 101 h 292"/>
                <a:gd name="T30" fmla="*/ 47 w 128"/>
                <a:gd name="T31" fmla="*/ 116 h 292"/>
                <a:gd name="T32" fmla="*/ 61 w 128"/>
                <a:gd name="T33" fmla="*/ 147 h 292"/>
                <a:gd name="T34" fmla="*/ 58 w 128"/>
                <a:gd name="T35" fmla="*/ 60 h 292"/>
                <a:gd name="T36" fmla="*/ 44 w 128"/>
                <a:gd name="T37" fmla="*/ 58 h 292"/>
                <a:gd name="T38" fmla="*/ 25 w 128"/>
                <a:gd name="T39" fmla="*/ 50 h 292"/>
                <a:gd name="T40" fmla="*/ 8 w 128"/>
                <a:gd name="T41" fmla="*/ 32 h 292"/>
                <a:gd name="T42" fmla="*/ 0 w 128"/>
                <a:gd name="T43" fmla="*/ 0 h 292"/>
                <a:gd name="T44" fmla="*/ 8 w 128"/>
                <a:gd name="T45" fmla="*/ 0 h 292"/>
                <a:gd name="T46" fmla="*/ 27 w 128"/>
                <a:gd name="T47" fmla="*/ 5 h 292"/>
                <a:gd name="T48" fmla="*/ 48 w 128"/>
                <a:gd name="T49" fmla="*/ 21 h 292"/>
                <a:gd name="T50" fmla="*/ 65 w 128"/>
                <a:gd name="T51" fmla="*/ 56 h 292"/>
                <a:gd name="T52" fmla="*/ 66 w 128"/>
                <a:gd name="T53" fmla="*/ 48 h 292"/>
                <a:gd name="T54" fmla="*/ 77 w 128"/>
                <a:gd name="T55" fmla="*/ 28 h 292"/>
                <a:gd name="T56" fmla="*/ 96 w 128"/>
                <a:gd name="T57" fmla="*/ 9 h 292"/>
                <a:gd name="T58" fmla="*/ 128 w 128"/>
                <a:gd name="T59" fmla="*/ 0 h 292"/>
                <a:gd name="T60" fmla="*/ 127 w 128"/>
                <a:gd name="T61" fmla="*/ 9 h 292"/>
                <a:gd name="T62" fmla="*/ 119 w 128"/>
                <a:gd name="T63" fmla="*/ 31 h 292"/>
                <a:gd name="T64" fmla="*/ 101 w 128"/>
                <a:gd name="T65" fmla="*/ 51 h 292"/>
                <a:gd name="T66" fmla="*/ 67 w 128"/>
                <a:gd name="T67" fmla="*/ 60 h 292"/>
                <a:gd name="T68" fmla="*/ 69 w 128"/>
                <a:gd name="T69" fmla="*/ 170 h 292"/>
                <a:gd name="T70" fmla="*/ 73 w 128"/>
                <a:gd name="T71" fmla="*/ 155 h 292"/>
                <a:gd name="T72" fmla="*/ 86 w 128"/>
                <a:gd name="T73" fmla="*/ 136 h 292"/>
                <a:gd name="T74" fmla="*/ 113 w 128"/>
                <a:gd name="T75" fmla="*/ 128 h 292"/>
                <a:gd name="T76" fmla="*/ 112 w 128"/>
                <a:gd name="T77" fmla="*/ 136 h 292"/>
                <a:gd name="T78" fmla="*/ 105 w 128"/>
                <a:gd name="T79" fmla="*/ 153 h 292"/>
                <a:gd name="T80" fmla="*/ 92 w 128"/>
                <a:gd name="T81" fmla="*/ 172 h 292"/>
                <a:gd name="T82" fmla="*/ 67 w 128"/>
                <a:gd name="T83" fmla="*/ 180 h 292"/>
                <a:gd name="T84" fmla="*/ 61 w 128"/>
                <a:gd name="T85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28" h="292">
                  <a:moveTo>
                    <a:pt x="61" y="292"/>
                  </a:moveTo>
                  <a:lnTo>
                    <a:pt x="61" y="225"/>
                  </a:lnTo>
                  <a:lnTo>
                    <a:pt x="58" y="225"/>
                  </a:lnTo>
                  <a:lnTo>
                    <a:pt x="54" y="225"/>
                  </a:lnTo>
                  <a:lnTo>
                    <a:pt x="46" y="222"/>
                  </a:lnTo>
                  <a:lnTo>
                    <a:pt x="38" y="219"/>
                  </a:lnTo>
                  <a:lnTo>
                    <a:pt x="29" y="214"/>
                  </a:lnTo>
                  <a:lnTo>
                    <a:pt x="23" y="206"/>
                  </a:lnTo>
                  <a:lnTo>
                    <a:pt x="17" y="195"/>
                  </a:lnTo>
                  <a:lnTo>
                    <a:pt x="15" y="180"/>
                  </a:lnTo>
                  <a:lnTo>
                    <a:pt x="17" y="180"/>
                  </a:lnTo>
                  <a:lnTo>
                    <a:pt x="23" y="180"/>
                  </a:lnTo>
                  <a:lnTo>
                    <a:pt x="29" y="182"/>
                  </a:lnTo>
                  <a:lnTo>
                    <a:pt x="38" y="186"/>
                  </a:lnTo>
                  <a:lnTo>
                    <a:pt x="47" y="194"/>
                  </a:lnTo>
                  <a:lnTo>
                    <a:pt x="54" y="205"/>
                  </a:lnTo>
                  <a:lnTo>
                    <a:pt x="61" y="221"/>
                  </a:lnTo>
                  <a:lnTo>
                    <a:pt x="61" y="151"/>
                  </a:lnTo>
                  <a:lnTo>
                    <a:pt x="58" y="149"/>
                  </a:lnTo>
                  <a:lnTo>
                    <a:pt x="52" y="149"/>
                  </a:lnTo>
                  <a:lnTo>
                    <a:pt x="44" y="147"/>
                  </a:lnTo>
                  <a:lnTo>
                    <a:pt x="34" y="144"/>
                  </a:lnTo>
                  <a:lnTo>
                    <a:pt x="24" y="137"/>
                  </a:lnTo>
                  <a:lnTo>
                    <a:pt x="16" y="128"/>
                  </a:lnTo>
                  <a:lnTo>
                    <a:pt x="11" y="114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5" y="97"/>
                  </a:lnTo>
                  <a:lnTo>
                    <a:pt x="21" y="98"/>
                  </a:lnTo>
                  <a:lnTo>
                    <a:pt x="29" y="101"/>
                  </a:lnTo>
                  <a:lnTo>
                    <a:pt x="39" y="106"/>
                  </a:lnTo>
                  <a:lnTo>
                    <a:pt x="47" y="116"/>
                  </a:lnTo>
                  <a:lnTo>
                    <a:pt x="55" y="128"/>
                  </a:lnTo>
                  <a:lnTo>
                    <a:pt x="61" y="147"/>
                  </a:lnTo>
                  <a:lnTo>
                    <a:pt x="61" y="60"/>
                  </a:lnTo>
                  <a:lnTo>
                    <a:pt x="58" y="60"/>
                  </a:lnTo>
                  <a:lnTo>
                    <a:pt x="52" y="59"/>
                  </a:lnTo>
                  <a:lnTo>
                    <a:pt x="44" y="58"/>
                  </a:lnTo>
                  <a:lnTo>
                    <a:pt x="35" y="55"/>
                  </a:lnTo>
                  <a:lnTo>
                    <a:pt x="25" y="50"/>
                  </a:lnTo>
                  <a:lnTo>
                    <a:pt x="16" y="43"/>
                  </a:lnTo>
                  <a:lnTo>
                    <a:pt x="8" y="32"/>
                  </a:lnTo>
                  <a:lnTo>
                    <a:pt x="3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6" y="1"/>
                  </a:lnTo>
                  <a:lnTo>
                    <a:pt x="27" y="5"/>
                  </a:lnTo>
                  <a:lnTo>
                    <a:pt x="38" y="10"/>
                  </a:lnTo>
                  <a:lnTo>
                    <a:pt x="48" y="21"/>
                  </a:lnTo>
                  <a:lnTo>
                    <a:pt x="56" y="36"/>
                  </a:lnTo>
                  <a:lnTo>
                    <a:pt x="65" y="56"/>
                  </a:lnTo>
                  <a:lnTo>
                    <a:pt x="65" y="54"/>
                  </a:lnTo>
                  <a:lnTo>
                    <a:pt x="66" y="48"/>
                  </a:lnTo>
                  <a:lnTo>
                    <a:pt x="70" y="39"/>
                  </a:lnTo>
                  <a:lnTo>
                    <a:pt x="77" y="28"/>
                  </a:lnTo>
                  <a:lnTo>
                    <a:pt x="85" y="19"/>
                  </a:lnTo>
                  <a:lnTo>
                    <a:pt x="96" y="9"/>
                  </a:lnTo>
                  <a:lnTo>
                    <a:pt x="110" y="2"/>
                  </a:lnTo>
                  <a:lnTo>
                    <a:pt x="128" y="0"/>
                  </a:lnTo>
                  <a:lnTo>
                    <a:pt x="128" y="2"/>
                  </a:lnTo>
                  <a:lnTo>
                    <a:pt x="127" y="9"/>
                  </a:lnTo>
                  <a:lnTo>
                    <a:pt x="124" y="19"/>
                  </a:lnTo>
                  <a:lnTo>
                    <a:pt x="119" y="31"/>
                  </a:lnTo>
                  <a:lnTo>
                    <a:pt x="112" y="41"/>
                  </a:lnTo>
                  <a:lnTo>
                    <a:pt x="101" y="51"/>
                  </a:lnTo>
                  <a:lnTo>
                    <a:pt x="86" y="58"/>
                  </a:lnTo>
                  <a:lnTo>
                    <a:pt x="67" y="60"/>
                  </a:lnTo>
                  <a:lnTo>
                    <a:pt x="67" y="172"/>
                  </a:lnTo>
                  <a:lnTo>
                    <a:pt x="69" y="170"/>
                  </a:lnTo>
                  <a:lnTo>
                    <a:pt x="70" y="164"/>
                  </a:lnTo>
                  <a:lnTo>
                    <a:pt x="73" y="155"/>
                  </a:lnTo>
                  <a:lnTo>
                    <a:pt x="78" y="145"/>
                  </a:lnTo>
                  <a:lnTo>
                    <a:pt x="86" y="136"/>
                  </a:lnTo>
                  <a:lnTo>
                    <a:pt x="97" y="130"/>
                  </a:lnTo>
                  <a:lnTo>
                    <a:pt x="113" y="128"/>
                  </a:lnTo>
                  <a:lnTo>
                    <a:pt x="113" y="130"/>
                  </a:lnTo>
                  <a:lnTo>
                    <a:pt x="112" y="136"/>
                  </a:lnTo>
                  <a:lnTo>
                    <a:pt x="109" y="144"/>
                  </a:lnTo>
                  <a:lnTo>
                    <a:pt x="105" y="153"/>
                  </a:lnTo>
                  <a:lnTo>
                    <a:pt x="100" y="163"/>
                  </a:lnTo>
                  <a:lnTo>
                    <a:pt x="92" y="172"/>
                  </a:lnTo>
                  <a:lnTo>
                    <a:pt x="82" y="178"/>
                  </a:lnTo>
                  <a:lnTo>
                    <a:pt x="67" y="180"/>
                  </a:lnTo>
                  <a:lnTo>
                    <a:pt x="67" y="292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gray">
            <a:xfrm>
              <a:off x="2596" y="332"/>
              <a:ext cx="68" cy="257"/>
            </a:xfrm>
            <a:custGeom>
              <a:avLst/>
              <a:gdLst>
                <a:gd name="T0" fmla="*/ 31 w 68"/>
                <a:gd name="T1" fmla="*/ 164 h 257"/>
                <a:gd name="T2" fmla="*/ 23 w 68"/>
                <a:gd name="T3" fmla="*/ 163 h 257"/>
                <a:gd name="T4" fmla="*/ 8 w 68"/>
                <a:gd name="T5" fmla="*/ 155 h 257"/>
                <a:gd name="T6" fmla="*/ 0 w 68"/>
                <a:gd name="T7" fmla="*/ 132 h 257"/>
                <a:gd name="T8" fmla="*/ 7 w 68"/>
                <a:gd name="T9" fmla="*/ 132 h 257"/>
                <a:gd name="T10" fmla="*/ 22 w 68"/>
                <a:gd name="T11" fmla="*/ 139 h 257"/>
                <a:gd name="T12" fmla="*/ 31 w 68"/>
                <a:gd name="T13" fmla="*/ 160 h 257"/>
                <a:gd name="T14" fmla="*/ 29 w 68"/>
                <a:gd name="T15" fmla="*/ 101 h 257"/>
                <a:gd name="T16" fmla="*/ 16 w 68"/>
                <a:gd name="T17" fmla="*/ 97 h 257"/>
                <a:gd name="T18" fmla="*/ 3 w 68"/>
                <a:gd name="T19" fmla="*/ 83 h 257"/>
                <a:gd name="T20" fmla="*/ 3 w 68"/>
                <a:gd name="T21" fmla="*/ 70 h 257"/>
                <a:gd name="T22" fmla="*/ 15 w 68"/>
                <a:gd name="T23" fmla="*/ 74 h 257"/>
                <a:gd name="T24" fmla="*/ 27 w 68"/>
                <a:gd name="T25" fmla="*/ 86 h 257"/>
                <a:gd name="T26" fmla="*/ 31 w 68"/>
                <a:gd name="T27" fmla="*/ 31 h 257"/>
                <a:gd name="T28" fmla="*/ 33 w 68"/>
                <a:gd name="T29" fmla="*/ 23 h 257"/>
                <a:gd name="T30" fmla="*/ 41 w 68"/>
                <a:gd name="T31" fmla="*/ 8 h 257"/>
                <a:gd name="T32" fmla="*/ 62 w 68"/>
                <a:gd name="T33" fmla="*/ 0 h 257"/>
                <a:gd name="T34" fmla="*/ 61 w 68"/>
                <a:gd name="T35" fmla="*/ 8 h 257"/>
                <a:gd name="T36" fmla="*/ 53 w 68"/>
                <a:gd name="T37" fmla="*/ 23 h 257"/>
                <a:gd name="T38" fmla="*/ 35 w 68"/>
                <a:gd name="T39" fmla="*/ 31 h 257"/>
                <a:gd name="T40" fmla="*/ 35 w 68"/>
                <a:gd name="T41" fmla="*/ 75 h 257"/>
                <a:gd name="T42" fmla="*/ 39 w 68"/>
                <a:gd name="T43" fmla="*/ 62 h 257"/>
                <a:gd name="T44" fmla="*/ 54 w 68"/>
                <a:gd name="T45" fmla="*/ 48 h 257"/>
                <a:gd name="T46" fmla="*/ 68 w 68"/>
                <a:gd name="T47" fmla="*/ 48 h 257"/>
                <a:gd name="T48" fmla="*/ 66 w 68"/>
                <a:gd name="T49" fmla="*/ 59 h 257"/>
                <a:gd name="T50" fmla="*/ 58 w 68"/>
                <a:gd name="T51" fmla="*/ 72 h 257"/>
                <a:gd name="T52" fmla="*/ 35 w 68"/>
                <a:gd name="T53" fmla="*/ 82 h 257"/>
                <a:gd name="T54" fmla="*/ 35 w 68"/>
                <a:gd name="T55" fmla="*/ 143 h 257"/>
                <a:gd name="T56" fmla="*/ 38 w 68"/>
                <a:gd name="T57" fmla="*/ 132 h 257"/>
                <a:gd name="T58" fmla="*/ 49 w 68"/>
                <a:gd name="T59" fmla="*/ 122 h 257"/>
                <a:gd name="T60" fmla="*/ 60 w 68"/>
                <a:gd name="T61" fmla="*/ 122 h 257"/>
                <a:gd name="T62" fmla="*/ 58 w 68"/>
                <a:gd name="T63" fmla="*/ 133 h 257"/>
                <a:gd name="T64" fmla="*/ 47 w 68"/>
                <a:gd name="T65" fmla="*/ 144 h 257"/>
                <a:gd name="T66" fmla="*/ 35 w 68"/>
                <a:gd name="T67" fmla="*/ 257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8" h="257">
                  <a:moveTo>
                    <a:pt x="31" y="257"/>
                  </a:moveTo>
                  <a:lnTo>
                    <a:pt x="31" y="164"/>
                  </a:lnTo>
                  <a:lnTo>
                    <a:pt x="29" y="163"/>
                  </a:lnTo>
                  <a:lnTo>
                    <a:pt x="23" y="163"/>
                  </a:lnTo>
                  <a:lnTo>
                    <a:pt x="16" y="160"/>
                  </a:lnTo>
                  <a:lnTo>
                    <a:pt x="8" y="155"/>
                  </a:lnTo>
                  <a:lnTo>
                    <a:pt x="3" y="145"/>
                  </a:lnTo>
                  <a:lnTo>
                    <a:pt x="0" y="132"/>
                  </a:lnTo>
                  <a:lnTo>
                    <a:pt x="3" y="132"/>
                  </a:lnTo>
                  <a:lnTo>
                    <a:pt x="7" y="132"/>
                  </a:lnTo>
                  <a:lnTo>
                    <a:pt x="15" y="135"/>
                  </a:lnTo>
                  <a:lnTo>
                    <a:pt x="22" y="139"/>
                  </a:lnTo>
                  <a:lnTo>
                    <a:pt x="27" y="147"/>
                  </a:lnTo>
                  <a:lnTo>
                    <a:pt x="31" y="160"/>
                  </a:lnTo>
                  <a:lnTo>
                    <a:pt x="31" y="101"/>
                  </a:lnTo>
                  <a:lnTo>
                    <a:pt x="29" y="101"/>
                  </a:lnTo>
                  <a:lnTo>
                    <a:pt x="23" y="99"/>
                  </a:lnTo>
                  <a:lnTo>
                    <a:pt x="16" y="97"/>
                  </a:lnTo>
                  <a:lnTo>
                    <a:pt x="8" y="91"/>
                  </a:lnTo>
                  <a:lnTo>
                    <a:pt x="3" y="83"/>
                  </a:lnTo>
                  <a:lnTo>
                    <a:pt x="0" y="70"/>
                  </a:lnTo>
                  <a:lnTo>
                    <a:pt x="3" y="70"/>
                  </a:lnTo>
                  <a:lnTo>
                    <a:pt x="7" y="71"/>
                  </a:lnTo>
                  <a:lnTo>
                    <a:pt x="15" y="74"/>
                  </a:lnTo>
                  <a:lnTo>
                    <a:pt x="22" y="78"/>
                  </a:lnTo>
                  <a:lnTo>
                    <a:pt x="27" y="86"/>
                  </a:lnTo>
                  <a:lnTo>
                    <a:pt x="31" y="97"/>
                  </a:lnTo>
                  <a:lnTo>
                    <a:pt x="31" y="31"/>
                  </a:lnTo>
                  <a:lnTo>
                    <a:pt x="31" y="28"/>
                  </a:lnTo>
                  <a:lnTo>
                    <a:pt x="33" y="23"/>
                  </a:lnTo>
                  <a:lnTo>
                    <a:pt x="35" y="15"/>
                  </a:lnTo>
                  <a:lnTo>
                    <a:pt x="41" y="8"/>
                  </a:lnTo>
                  <a:lnTo>
                    <a:pt x="50" y="2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1" y="8"/>
                  </a:lnTo>
                  <a:lnTo>
                    <a:pt x="58" y="15"/>
                  </a:lnTo>
                  <a:lnTo>
                    <a:pt x="53" y="23"/>
                  </a:lnTo>
                  <a:lnTo>
                    <a:pt x="46" y="28"/>
                  </a:lnTo>
                  <a:lnTo>
                    <a:pt x="35" y="31"/>
                  </a:lnTo>
                  <a:lnTo>
                    <a:pt x="35" y="78"/>
                  </a:lnTo>
                  <a:lnTo>
                    <a:pt x="35" y="75"/>
                  </a:lnTo>
                  <a:lnTo>
                    <a:pt x="37" y="70"/>
                  </a:lnTo>
                  <a:lnTo>
                    <a:pt x="39" y="62"/>
                  </a:lnTo>
                  <a:lnTo>
                    <a:pt x="45" y="55"/>
                  </a:lnTo>
                  <a:lnTo>
                    <a:pt x="54" y="48"/>
                  </a:lnTo>
                  <a:lnTo>
                    <a:pt x="66" y="47"/>
                  </a:lnTo>
                  <a:lnTo>
                    <a:pt x="68" y="48"/>
                  </a:lnTo>
                  <a:lnTo>
                    <a:pt x="68" y="52"/>
                  </a:lnTo>
                  <a:lnTo>
                    <a:pt x="66" y="59"/>
                  </a:lnTo>
                  <a:lnTo>
                    <a:pt x="64" y="66"/>
                  </a:lnTo>
                  <a:lnTo>
                    <a:pt x="58" y="72"/>
                  </a:lnTo>
                  <a:lnTo>
                    <a:pt x="50" y="78"/>
                  </a:lnTo>
                  <a:lnTo>
                    <a:pt x="35" y="82"/>
                  </a:lnTo>
                  <a:lnTo>
                    <a:pt x="35" y="144"/>
                  </a:lnTo>
                  <a:lnTo>
                    <a:pt x="35" y="143"/>
                  </a:lnTo>
                  <a:lnTo>
                    <a:pt x="37" y="139"/>
                  </a:lnTo>
                  <a:lnTo>
                    <a:pt x="38" y="132"/>
                  </a:lnTo>
                  <a:lnTo>
                    <a:pt x="42" y="126"/>
                  </a:lnTo>
                  <a:lnTo>
                    <a:pt x="49" y="122"/>
                  </a:lnTo>
                  <a:lnTo>
                    <a:pt x="58" y="121"/>
                  </a:lnTo>
                  <a:lnTo>
                    <a:pt x="60" y="122"/>
                  </a:lnTo>
                  <a:lnTo>
                    <a:pt x="60" y="126"/>
                  </a:lnTo>
                  <a:lnTo>
                    <a:pt x="58" y="133"/>
                  </a:lnTo>
                  <a:lnTo>
                    <a:pt x="56" y="139"/>
                  </a:lnTo>
                  <a:lnTo>
                    <a:pt x="47" y="144"/>
                  </a:lnTo>
                  <a:lnTo>
                    <a:pt x="35" y="148"/>
                  </a:lnTo>
                  <a:lnTo>
                    <a:pt x="35" y="257"/>
                  </a:lnTo>
                  <a:lnTo>
                    <a:pt x="31" y="25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90" name="Freeform 18"/>
            <p:cNvSpPr>
              <a:spLocks/>
            </p:cNvSpPr>
            <p:nvPr/>
          </p:nvSpPr>
          <p:spPr bwMode="gray">
            <a:xfrm>
              <a:off x="1672" y="164"/>
              <a:ext cx="111" cy="425"/>
            </a:xfrm>
            <a:custGeom>
              <a:avLst/>
              <a:gdLst>
                <a:gd name="T0" fmla="*/ 52 w 111"/>
                <a:gd name="T1" fmla="*/ 272 h 425"/>
                <a:gd name="T2" fmla="*/ 44 w 111"/>
                <a:gd name="T3" fmla="*/ 270 h 425"/>
                <a:gd name="T4" fmla="*/ 26 w 111"/>
                <a:gd name="T5" fmla="*/ 265 h 425"/>
                <a:gd name="T6" fmla="*/ 8 w 111"/>
                <a:gd name="T7" fmla="*/ 249 h 425"/>
                <a:gd name="T8" fmla="*/ 0 w 111"/>
                <a:gd name="T9" fmla="*/ 219 h 425"/>
                <a:gd name="T10" fmla="*/ 8 w 111"/>
                <a:gd name="T11" fmla="*/ 219 h 425"/>
                <a:gd name="T12" fmla="*/ 25 w 111"/>
                <a:gd name="T13" fmla="*/ 223 h 425"/>
                <a:gd name="T14" fmla="*/ 41 w 111"/>
                <a:gd name="T15" fmla="*/ 235 h 425"/>
                <a:gd name="T16" fmla="*/ 52 w 111"/>
                <a:gd name="T17" fmla="*/ 265 h 425"/>
                <a:gd name="T18" fmla="*/ 50 w 111"/>
                <a:gd name="T19" fmla="*/ 168 h 425"/>
                <a:gd name="T20" fmla="*/ 35 w 111"/>
                <a:gd name="T21" fmla="*/ 165 h 425"/>
                <a:gd name="T22" fmla="*/ 17 w 111"/>
                <a:gd name="T23" fmla="*/ 156 h 425"/>
                <a:gd name="T24" fmla="*/ 3 w 111"/>
                <a:gd name="T25" fmla="*/ 134 h 425"/>
                <a:gd name="T26" fmla="*/ 3 w 111"/>
                <a:gd name="T27" fmla="*/ 116 h 425"/>
                <a:gd name="T28" fmla="*/ 19 w 111"/>
                <a:gd name="T29" fmla="*/ 120 h 425"/>
                <a:gd name="T30" fmla="*/ 39 w 111"/>
                <a:gd name="T31" fmla="*/ 133 h 425"/>
                <a:gd name="T32" fmla="*/ 52 w 111"/>
                <a:gd name="T33" fmla="*/ 161 h 425"/>
                <a:gd name="T34" fmla="*/ 53 w 111"/>
                <a:gd name="T35" fmla="*/ 50 h 425"/>
                <a:gd name="T36" fmla="*/ 54 w 111"/>
                <a:gd name="T37" fmla="*/ 36 h 425"/>
                <a:gd name="T38" fmla="*/ 65 w 111"/>
                <a:gd name="T39" fmla="*/ 17 h 425"/>
                <a:gd name="T40" fmla="*/ 87 w 111"/>
                <a:gd name="T41" fmla="*/ 3 h 425"/>
                <a:gd name="T42" fmla="*/ 103 w 111"/>
                <a:gd name="T43" fmla="*/ 3 h 425"/>
                <a:gd name="T44" fmla="*/ 99 w 111"/>
                <a:gd name="T45" fmla="*/ 21 h 425"/>
                <a:gd name="T46" fmla="*/ 84 w 111"/>
                <a:gd name="T47" fmla="*/ 42 h 425"/>
                <a:gd name="T48" fmla="*/ 58 w 111"/>
                <a:gd name="T49" fmla="*/ 52 h 425"/>
                <a:gd name="T50" fmla="*/ 58 w 111"/>
                <a:gd name="T51" fmla="*/ 127 h 425"/>
                <a:gd name="T52" fmla="*/ 61 w 111"/>
                <a:gd name="T53" fmla="*/ 112 h 425"/>
                <a:gd name="T54" fmla="*/ 72 w 111"/>
                <a:gd name="T55" fmla="*/ 94 h 425"/>
                <a:gd name="T56" fmla="*/ 93 w 111"/>
                <a:gd name="T57" fmla="*/ 80 h 425"/>
                <a:gd name="T58" fmla="*/ 111 w 111"/>
                <a:gd name="T59" fmla="*/ 80 h 425"/>
                <a:gd name="T60" fmla="*/ 111 w 111"/>
                <a:gd name="T61" fmla="*/ 91 h 425"/>
                <a:gd name="T62" fmla="*/ 107 w 111"/>
                <a:gd name="T63" fmla="*/ 108 h 425"/>
                <a:gd name="T64" fmla="*/ 91 w 111"/>
                <a:gd name="T65" fmla="*/ 126 h 425"/>
                <a:gd name="T66" fmla="*/ 58 w 111"/>
                <a:gd name="T67" fmla="*/ 135 h 425"/>
                <a:gd name="T68" fmla="*/ 58 w 111"/>
                <a:gd name="T69" fmla="*/ 236 h 425"/>
                <a:gd name="T70" fmla="*/ 61 w 111"/>
                <a:gd name="T71" fmla="*/ 223 h 425"/>
                <a:gd name="T72" fmla="*/ 73 w 111"/>
                <a:gd name="T73" fmla="*/ 208 h 425"/>
                <a:gd name="T74" fmla="*/ 97 w 111"/>
                <a:gd name="T75" fmla="*/ 200 h 425"/>
                <a:gd name="T76" fmla="*/ 99 w 111"/>
                <a:gd name="T77" fmla="*/ 207 h 425"/>
                <a:gd name="T78" fmla="*/ 97 w 111"/>
                <a:gd name="T79" fmla="*/ 220 h 425"/>
                <a:gd name="T80" fmla="*/ 87 w 111"/>
                <a:gd name="T81" fmla="*/ 235 h 425"/>
                <a:gd name="T82" fmla="*/ 58 w 111"/>
                <a:gd name="T83" fmla="*/ 245 h 425"/>
                <a:gd name="T84" fmla="*/ 52 w 111"/>
                <a:gd name="T85" fmla="*/ 425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1" h="425">
                  <a:moveTo>
                    <a:pt x="52" y="425"/>
                  </a:moveTo>
                  <a:lnTo>
                    <a:pt x="52" y="272"/>
                  </a:lnTo>
                  <a:lnTo>
                    <a:pt x="50" y="270"/>
                  </a:lnTo>
                  <a:lnTo>
                    <a:pt x="44" y="270"/>
                  </a:lnTo>
                  <a:lnTo>
                    <a:pt x="35" y="269"/>
                  </a:lnTo>
                  <a:lnTo>
                    <a:pt x="26" y="265"/>
                  </a:lnTo>
                  <a:lnTo>
                    <a:pt x="17" y="258"/>
                  </a:lnTo>
                  <a:lnTo>
                    <a:pt x="8" y="249"/>
                  </a:lnTo>
                  <a:lnTo>
                    <a:pt x="3" y="236"/>
                  </a:lnTo>
                  <a:lnTo>
                    <a:pt x="0" y="219"/>
                  </a:lnTo>
                  <a:lnTo>
                    <a:pt x="3" y="219"/>
                  </a:lnTo>
                  <a:lnTo>
                    <a:pt x="8" y="219"/>
                  </a:lnTo>
                  <a:lnTo>
                    <a:pt x="15" y="220"/>
                  </a:lnTo>
                  <a:lnTo>
                    <a:pt x="25" y="223"/>
                  </a:lnTo>
                  <a:lnTo>
                    <a:pt x="33" y="227"/>
                  </a:lnTo>
                  <a:lnTo>
                    <a:pt x="41" y="235"/>
                  </a:lnTo>
                  <a:lnTo>
                    <a:pt x="48" y="247"/>
                  </a:lnTo>
                  <a:lnTo>
                    <a:pt x="52" y="265"/>
                  </a:lnTo>
                  <a:lnTo>
                    <a:pt x="52" y="168"/>
                  </a:lnTo>
                  <a:lnTo>
                    <a:pt x="50" y="168"/>
                  </a:lnTo>
                  <a:lnTo>
                    <a:pt x="44" y="168"/>
                  </a:lnTo>
                  <a:lnTo>
                    <a:pt x="35" y="165"/>
                  </a:lnTo>
                  <a:lnTo>
                    <a:pt x="26" y="161"/>
                  </a:lnTo>
                  <a:lnTo>
                    <a:pt x="17" y="156"/>
                  </a:lnTo>
                  <a:lnTo>
                    <a:pt x="8" y="146"/>
                  </a:lnTo>
                  <a:lnTo>
                    <a:pt x="3" y="134"/>
                  </a:lnTo>
                  <a:lnTo>
                    <a:pt x="0" y="116"/>
                  </a:lnTo>
                  <a:lnTo>
                    <a:pt x="3" y="116"/>
                  </a:lnTo>
                  <a:lnTo>
                    <a:pt x="10" y="118"/>
                  </a:lnTo>
                  <a:lnTo>
                    <a:pt x="19" y="120"/>
                  </a:lnTo>
                  <a:lnTo>
                    <a:pt x="29" y="125"/>
                  </a:lnTo>
                  <a:lnTo>
                    <a:pt x="39" y="133"/>
                  </a:lnTo>
                  <a:lnTo>
                    <a:pt x="48" y="145"/>
                  </a:lnTo>
                  <a:lnTo>
                    <a:pt x="52" y="161"/>
                  </a:lnTo>
                  <a:lnTo>
                    <a:pt x="52" y="52"/>
                  </a:lnTo>
                  <a:lnTo>
                    <a:pt x="53" y="50"/>
                  </a:lnTo>
                  <a:lnTo>
                    <a:pt x="53" y="44"/>
                  </a:lnTo>
                  <a:lnTo>
                    <a:pt x="54" y="36"/>
                  </a:lnTo>
                  <a:lnTo>
                    <a:pt x="58" y="26"/>
                  </a:lnTo>
                  <a:lnTo>
                    <a:pt x="65" y="17"/>
                  </a:lnTo>
                  <a:lnTo>
                    <a:pt x="75" y="9"/>
                  </a:lnTo>
                  <a:lnTo>
                    <a:pt x="87" y="3"/>
                  </a:lnTo>
                  <a:lnTo>
                    <a:pt x="104" y="0"/>
                  </a:lnTo>
                  <a:lnTo>
                    <a:pt x="103" y="3"/>
                  </a:lnTo>
                  <a:lnTo>
                    <a:pt x="102" y="11"/>
                  </a:lnTo>
                  <a:lnTo>
                    <a:pt x="99" y="21"/>
                  </a:lnTo>
                  <a:lnTo>
                    <a:pt x="92" y="32"/>
                  </a:lnTo>
                  <a:lnTo>
                    <a:pt x="84" y="42"/>
                  </a:lnTo>
                  <a:lnTo>
                    <a:pt x="73" y="49"/>
                  </a:lnTo>
                  <a:lnTo>
                    <a:pt x="58" y="52"/>
                  </a:lnTo>
                  <a:lnTo>
                    <a:pt x="58" y="130"/>
                  </a:lnTo>
                  <a:lnTo>
                    <a:pt x="58" y="127"/>
                  </a:lnTo>
                  <a:lnTo>
                    <a:pt x="60" y="122"/>
                  </a:lnTo>
                  <a:lnTo>
                    <a:pt x="61" y="112"/>
                  </a:lnTo>
                  <a:lnTo>
                    <a:pt x="65" y="103"/>
                  </a:lnTo>
                  <a:lnTo>
                    <a:pt x="72" y="94"/>
                  </a:lnTo>
                  <a:lnTo>
                    <a:pt x="80" y="85"/>
                  </a:lnTo>
                  <a:lnTo>
                    <a:pt x="93" y="80"/>
                  </a:lnTo>
                  <a:lnTo>
                    <a:pt x="110" y="77"/>
                  </a:lnTo>
                  <a:lnTo>
                    <a:pt x="111" y="80"/>
                  </a:lnTo>
                  <a:lnTo>
                    <a:pt x="111" y="84"/>
                  </a:lnTo>
                  <a:lnTo>
                    <a:pt x="111" y="91"/>
                  </a:lnTo>
                  <a:lnTo>
                    <a:pt x="110" y="100"/>
                  </a:lnTo>
                  <a:lnTo>
                    <a:pt x="107" y="108"/>
                  </a:lnTo>
                  <a:lnTo>
                    <a:pt x="100" y="118"/>
                  </a:lnTo>
                  <a:lnTo>
                    <a:pt x="91" y="126"/>
                  </a:lnTo>
                  <a:lnTo>
                    <a:pt x="77" y="133"/>
                  </a:lnTo>
                  <a:lnTo>
                    <a:pt x="58" y="135"/>
                  </a:lnTo>
                  <a:lnTo>
                    <a:pt x="58" y="239"/>
                  </a:lnTo>
                  <a:lnTo>
                    <a:pt x="58" y="236"/>
                  </a:lnTo>
                  <a:lnTo>
                    <a:pt x="60" y="231"/>
                  </a:lnTo>
                  <a:lnTo>
                    <a:pt x="61" y="223"/>
                  </a:lnTo>
                  <a:lnTo>
                    <a:pt x="66" y="215"/>
                  </a:lnTo>
                  <a:lnTo>
                    <a:pt x="73" y="208"/>
                  </a:lnTo>
                  <a:lnTo>
                    <a:pt x="83" y="203"/>
                  </a:lnTo>
                  <a:lnTo>
                    <a:pt x="97" y="200"/>
                  </a:lnTo>
                  <a:lnTo>
                    <a:pt x="97" y="201"/>
                  </a:lnTo>
                  <a:lnTo>
                    <a:pt x="99" y="207"/>
                  </a:lnTo>
                  <a:lnTo>
                    <a:pt x="99" y="212"/>
                  </a:lnTo>
                  <a:lnTo>
                    <a:pt x="97" y="220"/>
                  </a:lnTo>
                  <a:lnTo>
                    <a:pt x="93" y="228"/>
                  </a:lnTo>
                  <a:lnTo>
                    <a:pt x="87" y="235"/>
                  </a:lnTo>
                  <a:lnTo>
                    <a:pt x="75" y="242"/>
                  </a:lnTo>
                  <a:lnTo>
                    <a:pt x="58" y="245"/>
                  </a:lnTo>
                  <a:lnTo>
                    <a:pt x="58" y="425"/>
                  </a:lnTo>
                  <a:lnTo>
                    <a:pt x="52" y="425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91" name="Freeform 19"/>
            <p:cNvSpPr>
              <a:spLocks/>
            </p:cNvSpPr>
            <p:nvPr/>
          </p:nvSpPr>
          <p:spPr bwMode="gray">
            <a:xfrm>
              <a:off x="2065" y="361"/>
              <a:ext cx="100" cy="228"/>
            </a:xfrm>
            <a:custGeom>
              <a:avLst/>
              <a:gdLst>
                <a:gd name="T0" fmla="*/ 52 w 100"/>
                <a:gd name="T1" fmla="*/ 176 h 228"/>
                <a:gd name="T2" fmla="*/ 59 w 100"/>
                <a:gd name="T3" fmla="*/ 176 h 228"/>
                <a:gd name="T4" fmla="*/ 74 w 100"/>
                <a:gd name="T5" fmla="*/ 169 h 228"/>
                <a:gd name="T6" fmla="*/ 86 w 100"/>
                <a:gd name="T7" fmla="*/ 154 h 228"/>
                <a:gd name="T8" fmla="*/ 86 w 100"/>
                <a:gd name="T9" fmla="*/ 141 h 228"/>
                <a:gd name="T10" fmla="*/ 74 w 100"/>
                <a:gd name="T11" fmla="*/ 143 h 228"/>
                <a:gd name="T12" fmla="*/ 58 w 100"/>
                <a:gd name="T13" fmla="*/ 158 h 228"/>
                <a:gd name="T14" fmla="*/ 52 w 100"/>
                <a:gd name="T15" fmla="*/ 118 h 228"/>
                <a:gd name="T16" fmla="*/ 61 w 100"/>
                <a:gd name="T17" fmla="*/ 116 h 228"/>
                <a:gd name="T18" fmla="*/ 78 w 100"/>
                <a:gd name="T19" fmla="*/ 110 h 228"/>
                <a:gd name="T20" fmla="*/ 92 w 100"/>
                <a:gd name="T21" fmla="*/ 92 h 228"/>
                <a:gd name="T22" fmla="*/ 92 w 100"/>
                <a:gd name="T23" fmla="*/ 77 h 228"/>
                <a:gd name="T24" fmla="*/ 81 w 100"/>
                <a:gd name="T25" fmla="*/ 79 h 228"/>
                <a:gd name="T26" fmla="*/ 65 w 100"/>
                <a:gd name="T27" fmla="*/ 88 h 228"/>
                <a:gd name="T28" fmla="*/ 52 w 100"/>
                <a:gd name="T29" fmla="*/ 115 h 228"/>
                <a:gd name="T30" fmla="*/ 55 w 100"/>
                <a:gd name="T31" fmla="*/ 48 h 228"/>
                <a:gd name="T32" fmla="*/ 67 w 100"/>
                <a:gd name="T33" fmla="*/ 45 h 228"/>
                <a:gd name="T34" fmla="*/ 85 w 100"/>
                <a:gd name="T35" fmla="*/ 37 h 228"/>
                <a:gd name="T36" fmla="*/ 97 w 100"/>
                <a:gd name="T37" fmla="*/ 17 h 228"/>
                <a:gd name="T38" fmla="*/ 97 w 100"/>
                <a:gd name="T39" fmla="*/ 0 h 228"/>
                <a:gd name="T40" fmla="*/ 83 w 100"/>
                <a:gd name="T41" fmla="*/ 3 h 228"/>
                <a:gd name="T42" fmla="*/ 65 w 100"/>
                <a:gd name="T43" fmla="*/ 14 h 228"/>
                <a:gd name="T44" fmla="*/ 50 w 100"/>
                <a:gd name="T45" fmla="*/ 45 h 228"/>
                <a:gd name="T46" fmla="*/ 47 w 100"/>
                <a:gd name="T47" fmla="*/ 35 h 228"/>
                <a:gd name="T48" fmla="*/ 38 w 100"/>
                <a:gd name="T49" fmla="*/ 18 h 228"/>
                <a:gd name="T50" fmla="*/ 16 w 100"/>
                <a:gd name="T51" fmla="*/ 3 h 228"/>
                <a:gd name="T52" fmla="*/ 1 w 100"/>
                <a:gd name="T53" fmla="*/ 3 h 228"/>
                <a:gd name="T54" fmla="*/ 5 w 100"/>
                <a:gd name="T55" fmla="*/ 19 h 228"/>
                <a:gd name="T56" fmla="*/ 19 w 100"/>
                <a:gd name="T57" fmla="*/ 38 h 228"/>
                <a:gd name="T58" fmla="*/ 47 w 100"/>
                <a:gd name="T59" fmla="*/ 48 h 228"/>
                <a:gd name="T60" fmla="*/ 47 w 100"/>
                <a:gd name="T61" fmla="*/ 132 h 228"/>
                <a:gd name="T62" fmla="*/ 42 w 100"/>
                <a:gd name="T63" fmla="*/ 118 h 228"/>
                <a:gd name="T64" fmla="*/ 25 w 100"/>
                <a:gd name="T65" fmla="*/ 103 h 228"/>
                <a:gd name="T66" fmla="*/ 12 w 100"/>
                <a:gd name="T67" fmla="*/ 103 h 228"/>
                <a:gd name="T68" fmla="*/ 16 w 100"/>
                <a:gd name="T69" fmla="*/ 116 h 228"/>
                <a:gd name="T70" fmla="*/ 25 w 100"/>
                <a:gd name="T71" fmla="*/ 132 h 228"/>
                <a:gd name="T72" fmla="*/ 47 w 100"/>
                <a:gd name="T73" fmla="*/ 141 h 228"/>
                <a:gd name="T74" fmla="*/ 52 w 100"/>
                <a:gd name="T75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0" h="228">
                  <a:moveTo>
                    <a:pt x="52" y="228"/>
                  </a:moveTo>
                  <a:lnTo>
                    <a:pt x="52" y="176"/>
                  </a:lnTo>
                  <a:lnTo>
                    <a:pt x="55" y="176"/>
                  </a:lnTo>
                  <a:lnTo>
                    <a:pt x="59" y="176"/>
                  </a:lnTo>
                  <a:lnTo>
                    <a:pt x="67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6" y="154"/>
                  </a:lnTo>
                  <a:lnTo>
                    <a:pt x="88" y="141"/>
                  </a:lnTo>
                  <a:lnTo>
                    <a:pt x="86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58" y="158"/>
                  </a:lnTo>
                  <a:lnTo>
                    <a:pt x="52" y="173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6" y="103"/>
                  </a:lnTo>
                  <a:lnTo>
                    <a:pt x="92" y="92"/>
                  </a:lnTo>
                  <a:lnTo>
                    <a:pt x="94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2" y="115"/>
                  </a:lnTo>
                  <a:lnTo>
                    <a:pt x="52" y="48"/>
                  </a:lnTo>
                  <a:lnTo>
                    <a:pt x="55" y="48"/>
                  </a:lnTo>
                  <a:lnTo>
                    <a:pt x="61" y="48"/>
                  </a:lnTo>
                  <a:lnTo>
                    <a:pt x="67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2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3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6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8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3" y="10"/>
                  </a:lnTo>
                  <a:lnTo>
                    <a:pt x="5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5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3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5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2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92" name="Freeform 20"/>
            <p:cNvSpPr>
              <a:spLocks/>
            </p:cNvSpPr>
            <p:nvPr/>
          </p:nvSpPr>
          <p:spPr bwMode="gray">
            <a:xfrm>
              <a:off x="2921" y="361"/>
              <a:ext cx="100" cy="228"/>
            </a:xfrm>
            <a:custGeom>
              <a:avLst/>
              <a:gdLst>
                <a:gd name="T0" fmla="*/ 53 w 100"/>
                <a:gd name="T1" fmla="*/ 176 h 228"/>
                <a:gd name="T2" fmla="*/ 60 w 100"/>
                <a:gd name="T3" fmla="*/ 176 h 228"/>
                <a:gd name="T4" fmla="*/ 74 w 100"/>
                <a:gd name="T5" fmla="*/ 169 h 228"/>
                <a:gd name="T6" fmla="*/ 87 w 100"/>
                <a:gd name="T7" fmla="*/ 154 h 228"/>
                <a:gd name="T8" fmla="*/ 87 w 100"/>
                <a:gd name="T9" fmla="*/ 141 h 228"/>
                <a:gd name="T10" fmla="*/ 74 w 100"/>
                <a:gd name="T11" fmla="*/ 143 h 228"/>
                <a:gd name="T12" fmla="*/ 60 w 100"/>
                <a:gd name="T13" fmla="*/ 158 h 228"/>
                <a:gd name="T14" fmla="*/ 53 w 100"/>
                <a:gd name="T15" fmla="*/ 118 h 228"/>
                <a:gd name="T16" fmla="*/ 61 w 100"/>
                <a:gd name="T17" fmla="*/ 116 h 228"/>
                <a:gd name="T18" fmla="*/ 78 w 100"/>
                <a:gd name="T19" fmla="*/ 110 h 228"/>
                <a:gd name="T20" fmla="*/ 92 w 100"/>
                <a:gd name="T21" fmla="*/ 92 h 228"/>
                <a:gd name="T22" fmla="*/ 92 w 100"/>
                <a:gd name="T23" fmla="*/ 77 h 228"/>
                <a:gd name="T24" fmla="*/ 81 w 100"/>
                <a:gd name="T25" fmla="*/ 79 h 228"/>
                <a:gd name="T26" fmla="*/ 65 w 100"/>
                <a:gd name="T27" fmla="*/ 88 h 228"/>
                <a:gd name="T28" fmla="*/ 53 w 100"/>
                <a:gd name="T29" fmla="*/ 115 h 228"/>
                <a:gd name="T30" fmla="*/ 56 w 100"/>
                <a:gd name="T31" fmla="*/ 48 h 228"/>
                <a:gd name="T32" fmla="*/ 68 w 100"/>
                <a:gd name="T33" fmla="*/ 45 h 228"/>
                <a:gd name="T34" fmla="*/ 85 w 100"/>
                <a:gd name="T35" fmla="*/ 37 h 228"/>
                <a:gd name="T36" fmla="*/ 97 w 100"/>
                <a:gd name="T37" fmla="*/ 17 h 228"/>
                <a:gd name="T38" fmla="*/ 97 w 100"/>
                <a:gd name="T39" fmla="*/ 0 h 228"/>
                <a:gd name="T40" fmla="*/ 84 w 100"/>
                <a:gd name="T41" fmla="*/ 3 h 228"/>
                <a:gd name="T42" fmla="*/ 65 w 100"/>
                <a:gd name="T43" fmla="*/ 14 h 228"/>
                <a:gd name="T44" fmla="*/ 50 w 100"/>
                <a:gd name="T45" fmla="*/ 45 h 228"/>
                <a:gd name="T46" fmla="*/ 47 w 100"/>
                <a:gd name="T47" fmla="*/ 35 h 228"/>
                <a:gd name="T48" fmla="*/ 38 w 100"/>
                <a:gd name="T49" fmla="*/ 18 h 228"/>
                <a:gd name="T50" fmla="*/ 16 w 100"/>
                <a:gd name="T51" fmla="*/ 3 h 228"/>
                <a:gd name="T52" fmla="*/ 2 w 100"/>
                <a:gd name="T53" fmla="*/ 3 h 228"/>
                <a:gd name="T54" fmla="*/ 6 w 100"/>
                <a:gd name="T55" fmla="*/ 19 h 228"/>
                <a:gd name="T56" fmla="*/ 19 w 100"/>
                <a:gd name="T57" fmla="*/ 38 h 228"/>
                <a:gd name="T58" fmla="*/ 47 w 100"/>
                <a:gd name="T59" fmla="*/ 48 h 228"/>
                <a:gd name="T60" fmla="*/ 47 w 100"/>
                <a:gd name="T61" fmla="*/ 132 h 228"/>
                <a:gd name="T62" fmla="*/ 42 w 100"/>
                <a:gd name="T63" fmla="*/ 118 h 228"/>
                <a:gd name="T64" fmla="*/ 26 w 100"/>
                <a:gd name="T65" fmla="*/ 103 h 228"/>
                <a:gd name="T66" fmla="*/ 12 w 100"/>
                <a:gd name="T67" fmla="*/ 103 h 228"/>
                <a:gd name="T68" fmla="*/ 16 w 100"/>
                <a:gd name="T69" fmla="*/ 116 h 228"/>
                <a:gd name="T70" fmla="*/ 26 w 100"/>
                <a:gd name="T71" fmla="*/ 132 h 228"/>
                <a:gd name="T72" fmla="*/ 47 w 100"/>
                <a:gd name="T73" fmla="*/ 141 h 228"/>
                <a:gd name="T74" fmla="*/ 53 w 100"/>
                <a:gd name="T75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0" h="228">
                  <a:moveTo>
                    <a:pt x="53" y="228"/>
                  </a:moveTo>
                  <a:lnTo>
                    <a:pt x="53" y="176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68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7" y="154"/>
                  </a:lnTo>
                  <a:lnTo>
                    <a:pt x="88" y="141"/>
                  </a:lnTo>
                  <a:lnTo>
                    <a:pt x="87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60" y="158"/>
                  </a:lnTo>
                  <a:lnTo>
                    <a:pt x="53" y="173"/>
                  </a:lnTo>
                  <a:lnTo>
                    <a:pt x="53" y="118"/>
                  </a:lnTo>
                  <a:lnTo>
                    <a:pt x="56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7" y="103"/>
                  </a:lnTo>
                  <a:lnTo>
                    <a:pt x="92" y="92"/>
                  </a:lnTo>
                  <a:lnTo>
                    <a:pt x="95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3" y="115"/>
                  </a:lnTo>
                  <a:lnTo>
                    <a:pt x="53" y="48"/>
                  </a:lnTo>
                  <a:lnTo>
                    <a:pt x="56" y="48"/>
                  </a:lnTo>
                  <a:lnTo>
                    <a:pt x="61" y="48"/>
                  </a:lnTo>
                  <a:lnTo>
                    <a:pt x="68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3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4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7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9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10"/>
                  </a:lnTo>
                  <a:lnTo>
                    <a:pt x="6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6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4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6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3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93" name="Freeform 21"/>
            <p:cNvSpPr>
              <a:spLocks/>
            </p:cNvSpPr>
            <p:nvPr/>
          </p:nvSpPr>
          <p:spPr bwMode="gray">
            <a:xfrm>
              <a:off x="2273" y="187"/>
              <a:ext cx="175" cy="402"/>
            </a:xfrm>
            <a:custGeom>
              <a:avLst/>
              <a:gdLst>
                <a:gd name="T0" fmla="*/ 93 w 175"/>
                <a:gd name="T1" fmla="*/ 309 h 402"/>
                <a:gd name="T2" fmla="*/ 101 w 175"/>
                <a:gd name="T3" fmla="*/ 309 h 402"/>
                <a:gd name="T4" fmla="*/ 118 w 175"/>
                <a:gd name="T5" fmla="*/ 304 h 402"/>
                <a:gd name="T6" fmla="*/ 138 w 175"/>
                <a:gd name="T7" fmla="*/ 292 h 402"/>
                <a:gd name="T8" fmla="*/ 152 w 175"/>
                <a:gd name="T9" fmla="*/ 266 h 402"/>
                <a:gd name="T10" fmla="*/ 152 w 175"/>
                <a:gd name="T11" fmla="*/ 247 h 402"/>
                <a:gd name="T12" fmla="*/ 138 w 175"/>
                <a:gd name="T13" fmla="*/ 250 h 402"/>
                <a:gd name="T14" fmla="*/ 120 w 175"/>
                <a:gd name="T15" fmla="*/ 259 h 402"/>
                <a:gd name="T16" fmla="*/ 99 w 175"/>
                <a:gd name="T17" fmla="*/ 285 h 402"/>
                <a:gd name="T18" fmla="*/ 93 w 175"/>
                <a:gd name="T19" fmla="*/ 207 h 402"/>
                <a:gd name="T20" fmla="*/ 102 w 175"/>
                <a:gd name="T21" fmla="*/ 205 h 402"/>
                <a:gd name="T22" fmla="*/ 122 w 175"/>
                <a:gd name="T23" fmla="*/ 200 h 402"/>
                <a:gd name="T24" fmla="*/ 147 w 175"/>
                <a:gd name="T25" fmla="*/ 185 h 402"/>
                <a:gd name="T26" fmla="*/ 163 w 175"/>
                <a:gd name="T27" fmla="*/ 155 h 402"/>
                <a:gd name="T28" fmla="*/ 163 w 175"/>
                <a:gd name="T29" fmla="*/ 134 h 402"/>
                <a:gd name="T30" fmla="*/ 149 w 175"/>
                <a:gd name="T31" fmla="*/ 135 h 402"/>
                <a:gd name="T32" fmla="*/ 129 w 175"/>
                <a:gd name="T33" fmla="*/ 142 h 402"/>
                <a:gd name="T34" fmla="*/ 107 w 175"/>
                <a:gd name="T35" fmla="*/ 162 h 402"/>
                <a:gd name="T36" fmla="*/ 93 w 175"/>
                <a:gd name="T37" fmla="*/ 201 h 402"/>
                <a:gd name="T38" fmla="*/ 95 w 175"/>
                <a:gd name="T39" fmla="*/ 83 h 402"/>
                <a:gd name="T40" fmla="*/ 110 w 175"/>
                <a:gd name="T41" fmla="*/ 81 h 402"/>
                <a:gd name="T42" fmla="*/ 134 w 175"/>
                <a:gd name="T43" fmla="*/ 73 h 402"/>
                <a:gd name="T44" fmla="*/ 157 w 175"/>
                <a:gd name="T45" fmla="*/ 54 h 402"/>
                <a:gd name="T46" fmla="*/ 174 w 175"/>
                <a:gd name="T47" fmla="*/ 23 h 402"/>
                <a:gd name="T48" fmla="*/ 174 w 175"/>
                <a:gd name="T49" fmla="*/ 0 h 402"/>
                <a:gd name="T50" fmla="*/ 157 w 175"/>
                <a:gd name="T51" fmla="*/ 2 h 402"/>
                <a:gd name="T52" fmla="*/ 133 w 175"/>
                <a:gd name="T53" fmla="*/ 10 h 402"/>
                <a:gd name="T54" fmla="*/ 107 w 175"/>
                <a:gd name="T55" fmla="*/ 33 h 402"/>
                <a:gd name="T56" fmla="*/ 87 w 175"/>
                <a:gd name="T57" fmla="*/ 77 h 402"/>
                <a:gd name="T58" fmla="*/ 85 w 175"/>
                <a:gd name="T59" fmla="*/ 68 h 402"/>
                <a:gd name="T60" fmla="*/ 75 w 175"/>
                <a:gd name="T61" fmla="*/ 46 h 402"/>
                <a:gd name="T62" fmla="*/ 55 w 175"/>
                <a:gd name="T63" fmla="*/ 21 h 402"/>
                <a:gd name="T64" fmla="*/ 22 w 175"/>
                <a:gd name="T65" fmla="*/ 3 h 402"/>
                <a:gd name="T66" fmla="*/ 1 w 175"/>
                <a:gd name="T67" fmla="*/ 3 h 402"/>
                <a:gd name="T68" fmla="*/ 4 w 175"/>
                <a:gd name="T69" fmla="*/ 18 h 402"/>
                <a:gd name="T70" fmla="*/ 12 w 175"/>
                <a:gd name="T71" fmla="*/ 42 h 402"/>
                <a:gd name="T72" fmla="*/ 31 w 175"/>
                <a:gd name="T73" fmla="*/ 65 h 402"/>
                <a:gd name="T74" fmla="*/ 62 w 175"/>
                <a:gd name="T75" fmla="*/ 81 h 402"/>
                <a:gd name="T76" fmla="*/ 82 w 175"/>
                <a:gd name="T77" fmla="*/ 238 h 402"/>
                <a:gd name="T78" fmla="*/ 80 w 175"/>
                <a:gd name="T79" fmla="*/ 228 h 402"/>
                <a:gd name="T80" fmla="*/ 72 w 175"/>
                <a:gd name="T81" fmla="*/ 207 h 402"/>
                <a:gd name="T82" fmla="*/ 55 w 175"/>
                <a:gd name="T83" fmla="*/ 185 h 402"/>
                <a:gd name="T84" fmla="*/ 21 w 175"/>
                <a:gd name="T85" fmla="*/ 176 h 402"/>
                <a:gd name="T86" fmla="*/ 22 w 175"/>
                <a:gd name="T87" fmla="*/ 185 h 402"/>
                <a:gd name="T88" fmla="*/ 28 w 175"/>
                <a:gd name="T89" fmla="*/ 205 h 402"/>
                <a:gd name="T90" fmla="*/ 41 w 175"/>
                <a:gd name="T91" fmla="*/ 230 h 402"/>
                <a:gd name="T92" fmla="*/ 66 w 175"/>
                <a:gd name="T93" fmla="*/ 246 h 402"/>
                <a:gd name="T94" fmla="*/ 82 w 175"/>
                <a:gd name="T95" fmla="*/ 402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5" h="402">
                  <a:moveTo>
                    <a:pt x="93" y="402"/>
                  </a:moveTo>
                  <a:lnTo>
                    <a:pt x="93" y="309"/>
                  </a:lnTo>
                  <a:lnTo>
                    <a:pt x="95" y="309"/>
                  </a:lnTo>
                  <a:lnTo>
                    <a:pt x="101" y="309"/>
                  </a:lnTo>
                  <a:lnTo>
                    <a:pt x="109" y="308"/>
                  </a:lnTo>
                  <a:lnTo>
                    <a:pt x="118" y="304"/>
                  </a:lnTo>
                  <a:lnTo>
                    <a:pt x="129" y="298"/>
                  </a:lnTo>
                  <a:lnTo>
                    <a:pt x="138" y="292"/>
                  </a:lnTo>
                  <a:lnTo>
                    <a:pt x="147" y="281"/>
                  </a:lnTo>
                  <a:lnTo>
                    <a:pt x="152" y="266"/>
                  </a:lnTo>
                  <a:lnTo>
                    <a:pt x="155" y="247"/>
                  </a:lnTo>
                  <a:lnTo>
                    <a:pt x="152" y="247"/>
                  </a:lnTo>
                  <a:lnTo>
                    <a:pt x="147" y="249"/>
                  </a:lnTo>
                  <a:lnTo>
                    <a:pt x="138" y="250"/>
                  </a:lnTo>
                  <a:lnTo>
                    <a:pt x="129" y="253"/>
                  </a:lnTo>
                  <a:lnTo>
                    <a:pt x="120" y="259"/>
                  </a:lnTo>
                  <a:lnTo>
                    <a:pt x="109" y="270"/>
                  </a:lnTo>
                  <a:lnTo>
                    <a:pt x="99" y="285"/>
                  </a:lnTo>
                  <a:lnTo>
                    <a:pt x="93" y="304"/>
                  </a:lnTo>
                  <a:lnTo>
                    <a:pt x="93" y="207"/>
                  </a:lnTo>
                  <a:lnTo>
                    <a:pt x="95" y="207"/>
                  </a:lnTo>
                  <a:lnTo>
                    <a:pt x="102" y="205"/>
                  </a:lnTo>
                  <a:lnTo>
                    <a:pt x="111" y="204"/>
                  </a:lnTo>
                  <a:lnTo>
                    <a:pt x="122" y="200"/>
                  </a:lnTo>
                  <a:lnTo>
                    <a:pt x="134" y="195"/>
                  </a:lnTo>
                  <a:lnTo>
                    <a:pt x="147" y="185"/>
                  </a:lnTo>
                  <a:lnTo>
                    <a:pt x="156" y="173"/>
                  </a:lnTo>
                  <a:lnTo>
                    <a:pt x="163" y="155"/>
                  </a:lnTo>
                  <a:lnTo>
                    <a:pt x="165" y="134"/>
                  </a:lnTo>
                  <a:lnTo>
                    <a:pt x="163" y="134"/>
                  </a:lnTo>
                  <a:lnTo>
                    <a:pt x="157" y="134"/>
                  </a:lnTo>
                  <a:lnTo>
                    <a:pt x="149" y="135"/>
                  </a:lnTo>
                  <a:lnTo>
                    <a:pt x="140" y="137"/>
                  </a:lnTo>
                  <a:lnTo>
                    <a:pt x="129" y="142"/>
                  </a:lnTo>
                  <a:lnTo>
                    <a:pt x="118" y="150"/>
                  </a:lnTo>
                  <a:lnTo>
                    <a:pt x="107" y="162"/>
                  </a:lnTo>
                  <a:lnTo>
                    <a:pt x="99" y="178"/>
                  </a:lnTo>
                  <a:lnTo>
                    <a:pt x="93" y="201"/>
                  </a:lnTo>
                  <a:lnTo>
                    <a:pt x="93" y="83"/>
                  </a:lnTo>
                  <a:lnTo>
                    <a:pt x="95" y="83"/>
                  </a:lnTo>
                  <a:lnTo>
                    <a:pt x="101" y="83"/>
                  </a:lnTo>
                  <a:lnTo>
                    <a:pt x="110" y="81"/>
                  </a:lnTo>
                  <a:lnTo>
                    <a:pt x="122" y="77"/>
                  </a:lnTo>
                  <a:lnTo>
                    <a:pt x="134" y="73"/>
                  </a:lnTo>
                  <a:lnTo>
                    <a:pt x="147" y="65"/>
                  </a:lnTo>
                  <a:lnTo>
                    <a:pt x="157" y="54"/>
                  </a:lnTo>
                  <a:lnTo>
                    <a:pt x="167" y="41"/>
                  </a:lnTo>
                  <a:lnTo>
                    <a:pt x="174" y="23"/>
                  </a:lnTo>
                  <a:lnTo>
                    <a:pt x="175" y="0"/>
                  </a:lnTo>
                  <a:lnTo>
                    <a:pt x="174" y="0"/>
                  </a:lnTo>
                  <a:lnTo>
                    <a:pt x="167" y="0"/>
                  </a:lnTo>
                  <a:lnTo>
                    <a:pt x="157" y="2"/>
                  </a:lnTo>
                  <a:lnTo>
                    <a:pt x="145" y="4"/>
                  </a:lnTo>
                  <a:lnTo>
                    <a:pt x="133" y="10"/>
                  </a:lnTo>
                  <a:lnTo>
                    <a:pt x="120" y="19"/>
                  </a:lnTo>
                  <a:lnTo>
                    <a:pt x="107" y="33"/>
                  </a:lnTo>
                  <a:lnTo>
                    <a:pt x="97" y="52"/>
                  </a:lnTo>
                  <a:lnTo>
                    <a:pt x="87" y="77"/>
                  </a:lnTo>
                  <a:lnTo>
                    <a:pt x="87" y="75"/>
                  </a:lnTo>
                  <a:lnTo>
                    <a:pt x="85" y="68"/>
                  </a:lnTo>
                  <a:lnTo>
                    <a:pt x="80" y="58"/>
                  </a:lnTo>
                  <a:lnTo>
                    <a:pt x="75" y="46"/>
                  </a:lnTo>
                  <a:lnTo>
                    <a:pt x="66" y="33"/>
                  </a:lnTo>
                  <a:lnTo>
                    <a:pt x="55" y="21"/>
                  </a:lnTo>
                  <a:lnTo>
                    <a:pt x="40" y="10"/>
                  </a:lnTo>
                  <a:lnTo>
                    <a:pt x="22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10"/>
                  </a:lnTo>
                  <a:lnTo>
                    <a:pt x="4" y="18"/>
                  </a:lnTo>
                  <a:lnTo>
                    <a:pt x="6" y="30"/>
                  </a:lnTo>
                  <a:lnTo>
                    <a:pt x="12" y="42"/>
                  </a:lnTo>
                  <a:lnTo>
                    <a:pt x="20" y="54"/>
                  </a:lnTo>
                  <a:lnTo>
                    <a:pt x="31" y="65"/>
                  </a:lnTo>
                  <a:lnTo>
                    <a:pt x="44" y="75"/>
                  </a:lnTo>
                  <a:lnTo>
                    <a:pt x="62" y="81"/>
                  </a:lnTo>
                  <a:lnTo>
                    <a:pt x="82" y="83"/>
                  </a:lnTo>
                  <a:lnTo>
                    <a:pt x="82" y="238"/>
                  </a:lnTo>
                  <a:lnTo>
                    <a:pt x="82" y="235"/>
                  </a:lnTo>
                  <a:lnTo>
                    <a:pt x="80" y="228"/>
                  </a:lnTo>
                  <a:lnTo>
                    <a:pt x="78" y="217"/>
                  </a:lnTo>
                  <a:lnTo>
                    <a:pt x="72" y="207"/>
                  </a:lnTo>
                  <a:lnTo>
                    <a:pt x="66" y="196"/>
                  </a:lnTo>
                  <a:lnTo>
                    <a:pt x="55" y="185"/>
                  </a:lnTo>
                  <a:lnTo>
                    <a:pt x="40" y="178"/>
                  </a:lnTo>
                  <a:lnTo>
                    <a:pt x="21" y="176"/>
                  </a:lnTo>
                  <a:lnTo>
                    <a:pt x="21" y="178"/>
                  </a:lnTo>
                  <a:lnTo>
                    <a:pt x="22" y="185"/>
                  </a:lnTo>
                  <a:lnTo>
                    <a:pt x="24" y="195"/>
                  </a:lnTo>
                  <a:lnTo>
                    <a:pt x="28" y="205"/>
                  </a:lnTo>
                  <a:lnTo>
                    <a:pt x="33" y="217"/>
                  </a:lnTo>
                  <a:lnTo>
                    <a:pt x="41" y="230"/>
                  </a:lnTo>
                  <a:lnTo>
                    <a:pt x="52" y="239"/>
                  </a:lnTo>
                  <a:lnTo>
                    <a:pt x="66" y="246"/>
                  </a:lnTo>
                  <a:lnTo>
                    <a:pt x="82" y="247"/>
                  </a:lnTo>
                  <a:lnTo>
                    <a:pt x="82" y="402"/>
                  </a:lnTo>
                  <a:lnTo>
                    <a:pt x="93" y="40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94" name="Freeform 22"/>
            <p:cNvSpPr>
              <a:spLocks/>
            </p:cNvSpPr>
            <p:nvPr/>
          </p:nvSpPr>
          <p:spPr bwMode="gray">
            <a:xfrm>
              <a:off x="2161" y="216"/>
              <a:ext cx="97" cy="373"/>
            </a:xfrm>
            <a:custGeom>
              <a:avLst/>
              <a:gdLst>
                <a:gd name="T0" fmla="*/ 52 w 97"/>
                <a:gd name="T1" fmla="*/ 237 h 373"/>
                <a:gd name="T2" fmla="*/ 59 w 97"/>
                <a:gd name="T3" fmla="*/ 237 h 373"/>
                <a:gd name="T4" fmla="*/ 74 w 97"/>
                <a:gd name="T5" fmla="*/ 232 h 373"/>
                <a:gd name="T6" fmla="*/ 90 w 97"/>
                <a:gd name="T7" fmla="*/ 218 h 373"/>
                <a:gd name="T8" fmla="*/ 97 w 97"/>
                <a:gd name="T9" fmla="*/ 193 h 373"/>
                <a:gd name="T10" fmla="*/ 89 w 97"/>
                <a:gd name="T11" fmla="*/ 193 h 373"/>
                <a:gd name="T12" fmla="*/ 71 w 97"/>
                <a:gd name="T13" fmla="*/ 197 h 373"/>
                <a:gd name="T14" fmla="*/ 56 w 97"/>
                <a:gd name="T15" fmla="*/ 215 h 373"/>
                <a:gd name="T16" fmla="*/ 52 w 97"/>
                <a:gd name="T17" fmla="*/ 147 h 373"/>
                <a:gd name="T18" fmla="*/ 59 w 97"/>
                <a:gd name="T19" fmla="*/ 147 h 373"/>
                <a:gd name="T20" fmla="*/ 74 w 97"/>
                <a:gd name="T21" fmla="*/ 141 h 373"/>
                <a:gd name="T22" fmla="*/ 90 w 97"/>
                <a:gd name="T23" fmla="*/ 128 h 373"/>
                <a:gd name="T24" fmla="*/ 97 w 97"/>
                <a:gd name="T25" fmla="*/ 102 h 373"/>
                <a:gd name="T26" fmla="*/ 89 w 97"/>
                <a:gd name="T27" fmla="*/ 102 h 373"/>
                <a:gd name="T28" fmla="*/ 71 w 97"/>
                <a:gd name="T29" fmla="*/ 109 h 373"/>
                <a:gd name="T30" fmla="*/ 56 w 97"/>
                <a:gd name="T31" fmla="*/ 126 h 373"/>
                <a:gd name="T32" fmla="*/ 52 w 97"/>
                <a:gd name="T33" fmla="*/ 46 h 373"/>
                <a:gd name="T34" fmla="*/ 51 w 97"/>
                <a:gd name="T35" fmla="*/ 37 h 373"/>
                <a:gd name="T36" fmla="*/ 45 w 97"/>
                <a:gd name="T37" fmla="*/ 23 h 373"/>
                <a:gd name="T38" fmla="*/ 32 w 97"/>
                <a:gd name="T39" fmla="*/ 6 h 373"/>
                <a:gd name="T40" fmla="*/ 6 w 97"/>
                <a:gd name="T41" fmla="*/ 0 h 373"/>
                <a:gd name="T42" fmla="*/ 8 w 97"/>
                <a:gd name="T43" fmla="*/ 9 h 373"/>
                <a:gd name="T44" fmla="*/ 16 w 97"/>
                <a:gd name="T45" fmla="*/ 27 h 373"/>
                <a:gd name="T46" fmla="*/ 33 w 97"/>
                <a:gd name="T47" fmla="*/ 43 h 373"/>
                <a:gd name="T48" fmla="*/ 45 w 97"/>
                <a:gd name="T49" fmla="*/ 113 h 373"/>
                <a:gd name="T50" fmla="*/ 45 w 97"/>
                <a:gd name="T51" fmla="*/ 106 h 373"/>
                <a:gd name="T52" fmla="*/ 40 w 97"/>
                <a:gd name="T53" fmla="*/ 90 h 373"/>
                <a:gd name="T54" fmla="*/ 27 w 97"/>
                <a:gd name="T55" fmla="*/ 75 h 373"/>
                <a:gd name="T56" fmla="*/ 1 w 97"/>
                <a:gd name="T57" fmla="*/ 67 h 373"/>
                <a:gd name="T58" fmla="*/ 0 w 97"/>
                <a:gd name="T59" fmla="*/ 75 h 373"/>
                <a:gd name="T60" fmla="*/ 2 w 97"/>
                <a:gd name="T61" fmla="*/ 91 h 373"/>
                <a:gd name="T62" fmla="*/ 14 w 97"/>
                <a:gd name="T63" fmla="*/ 109 h 373"/>
                <a:gd name="T64" fmla="*/ 45 w 97"/>
                <a:gd name="T65" fmla="*/ 118 h 373"/>
                <a:gd name="T66" fmla="*/ 45 w 97"/>
                <a:gd name="T67" fmla="*/ 207 h 373"/>
                <a:gd name="T68" fmla="*/ 43 w 97"/>
                <a:gd name="T69" fmla="*/ 195 h 373"/>
                <a:gd name="T70" fmla="*/ 33 w 97"/>
                <a:gd name="T71" fmla="*/ 182 h 373"/>
                <a:gd name="T72" fmla="*/ 12 w 97"/>
                <a:gd name="T73" fmla="*/ 175 h 373"/>
                <a:gd name="T74" fmla="*/ 10 w 97"/>
                <a:gd name="T75" fmla="*/ 182 h 373"/>
                <a:gd name="T76" fmla="*/ 13 w 97"/>
                <a:gd name="T77" fmla="*/ 197 h 373"/>
                <a:gd name="T78" fmla="*/ 29 w 97"/>
                <a:gd name="T79" fmla="*/ 211 h 373"/>
                <a:gd name="T80" fmla="*/ 45 w 97"/>
                <a:gd name="T81" fmla="*/ 373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7" h="373">
                  <a:moveTo>
                    <a:pt x="52" y="373"/>
                  </a:moveTo>
                  <a:lnTo>
                    <a:pt x="52" y="237"/>
                  </a:lnTo>
                  <a:lnTo>
                    <a:pt x="54" y="237"/>
                  </a:lnTo>
                  <a:lnTo>
                    <a:pt x="59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0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4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1" y="197"/>
                  </a:lnTo>
                  <a:lnTo>
                    <a:pt x="63" y="205"/>
                  </a:lnTo>
                  <a:lnTo>
                    <a:pt x="56" y="215"/>
                  </a:lnTo>
                  <a:lnTo>
                    <a:pt x="52" y="232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9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0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4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1" y="109"/>
                  </a:lnTo>
                  <a:lnTo>
                    <a:pt x="63" y="116"/>
                  </a:lnTo>
                  <a:lnTo>
                    <a:pt x="56" y="126"/>
                  </a:lnTo>
                  <a:lnTo>
                    <a:pt x="52" y="141"/>
                  </a:lnTo>
                  <a:lnTo>
                    <a:pt x="52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5" y="23"/>
                  </a:lnTo>
                  <a:lnTo>
                    <a:pt x="40" y="15"/>
                  </a:lnTo>
                  <a:lnTo>
                    <a:pt x="32" y="6"/>
                  </a:lnTo>
                  <a:lnTo>
                    <a:pt x="21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9"/>
                  </a:lnTo>
                  <a:lnTo>
                    <a:pt x="12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3" y="43"/>
                  </a:lnTo>
                  <a:lnTo>
                    <a:pt x="45" y="46"/>
                  </a:lnTo>
                  <a:lnTo>
                    <a:pt x="45" y="113"/>
                  </a:lnTo>
                  <a:lnTo>
                    <a:pt x="45" y="112"/>
                  </a:lnTo>
                  <a:lnTo>
                    <a:pt x="45" y="106"/>
                  </a:lnTo>
                  <a:lnTo>
                    <a:pt x="44" y="98"/>
                  </a:lnTo>
                  <a:lnTo>
                    <a:pt x="40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1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2" y="91"/>
                  </a:lnTo>
                  <a:lnTo>
                    <a:pt x="6" y="100"/>
                  </a:lnTo>
                  <a:lnTo>
                    <a:pt x="14" y="109"/>
                  </a:lnTo>
                  <a:lnTo>
                    <a:pt x="28" y="114"/>
                  </a:lnTo>
                  <a:lnTo>
                    <a:pt x="45" y="118"/>
                  </a:lnTo>
                  <a:lnTo>
                    <a:pt x="45" y="209"/>
                  </a:lnTo>
                  <a:lnTo>
                    <a:pt x="45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40" y="188"/>
                  </a:lnTo>
                  <a:lnTo>
                    <a:pt x="33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0" y="182"/>
                  </a:lnTo>
                  <a:lnTo>
                    <a:pt x="10" y="188"/>
                  </a:lnTo>
                  <a:lnTo>
                    <a:pt x="13" y="197"/>
                  </a:lnTo>
                  <a:lnTo>
                    <a:pt x="20" y="205"/>
                  </a:lnTo>
                  <a:lnTo>
                    <a:pt x="29" y="211"/>
                  </a:lnTo>
                  <a:lnTo>
                    <a:pt x="45" y="215"/>
                  </a:lnTo>
                  <a:lnTo>
                    <a:pt x="45" y="373"/>
                  </a:lnTo>
                  <a:lnTo>
                    <a:pt x="52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95" name="Freeform 23"/>
            <p:cNvSpPr>
              <a:spLocks/>
            </p:cNvSpPr>
            <p:nvPr/>
          </p:nvSpPr>
          <p:spPr bwMode="gray">
            <a:xfrm>
              <a:off x="2708" y="216"/>
              <a:ext cx="97" cy="373"/>
            </a:xfrm>
            <a:custGeom>
              <a:avLst/>
              <a:gdLst>
                <a:gd name="T0" fmla="*/ 51 w 97"/>
                <a:gd name="T1" fmla="*/ 237 h 373"/>
                <a:gd name="T2" fmla="*/ 60 w 97"/>
                <a:gd name="T3" fmla="*/ 237 h 373"/>
                <a:gd name="T4" fmla="*/ 74 w 97"/>
                <a:gd name="T5" fmla="*/ 232 h 373"/>
                <a:gd name="T6" fmla="*/ 91 w 97"/>
                <a:gd name="T7" fmla="*/ 218 h 373"/>
                <a:gd name="T8" fmla="*/ 97 w 97"/>
                <a:gd name="T9" fmla="*/ 193 h 373"/>
                <a:gd name="T10" fmla="*/ 89 w 97"/>
                <a:gd name="T11" fmla="*/ 193 h 373"/>
                <a:gd name="T12" fmla="*/ 72 w 97"/>
                <a:gd name="T13" fmla="*/ 197 h 373"/>
                <a:gd name="T14" fmla="*/ 55 w 97"/>
                <a:gd name="T15" fmla="*/ 215 h 373"/>
                <a:gd name="T16" fmla="*/ 51 w 97"/>
                <a:gd name="T17" fmla="*/ 147 h 373"/>
                <a:gd name="T18" fmla="*/ 60 w 97"/>
                <a:gd name="T19" fmla="*/ 147 h 373"/>
                <a:gd name="T20" fmla="*/ 74 w 97"/>
                <a:gd name="T21" fmla="*/ 141 h 373"/>
                <a:gd name="T22" fmla="*/ 91 w 97"/>
                <a:gd name="T23" fmla="*/ 128 h 373"/>
                <a:gd name="T24" fmla="*/ 97 w 97"/>
                <a:gd name="T25" fmla="*/ 102 h 373"/>
                <a:gd name="T26" fmla="*/ 89 w 97"/>
                <a:gd name="T27" fmla="*/ 102 h 373"/>
                <a:gd name="T28" fmla="*/ 72 w 97"/>
                <a:gd name="T29" fmla="*/ 109 h 373"/>
                <a:gd name="T30" fmla="*/ 55 w 97"/>
                <a:gd name="T31" fmla="*/ 126 h 373"/>
                <a:gd name="T32" fmla="*/ 51 w 97"/>
                <a:gd name="T33" fmla="*/ 46 h 373"/>
                <a:gd name="T34" fmla="*/ 51 w 97"/>
                <a:gd name="T35" fmla="*/ 37 h 373"/>
                <a:gd name="T36" fmla="*/ 46 w 97"/>
                <a:gd name="T37" fmla="*/ 23 h 373"/>
                <a:gd name="T38" fmla="*/ 33 w 97"/>
                <a:gd name="T39" fmla="*/ 6 h 373"/>
                <a:gd name="T40" fmla="*/ 7 w 97"/>
                <a:gd name="T41" fmla="*/ 0 h 373"/>
                <a:gd name="T42" fmla="*/ 8 w 97"/>
                <a:gd name="T43" fmla="*/ 9 h 373"/>
                <a:gd name="T44" fmla="*/ 16 w 97"/>
                <a:gd name="T45" fmla="*/ 27 h 373"/>
                <a:gd name="T46" fmla="*/ 34 w 97"/>
                <a:gd name="T47" fmla="*/ 43 h 373"/>
                <a:gd name="T48" fmla="*/ 46 w 97"/>
                <a:gd name="T49" fmla="*/ 113 h 373"/>
                <a:gd name="T50" fmla="*/ 46 w 97"/>
                <a:gd name="T51" fmla="*/ 106 h 373"/>
                <a:gd name="T52" fmla="*/ 41 w 97"/>
                <a:gd name="T53" fmla="*/ 90 h 373"/>
                <a:gd name="T54" fmla="*/ 27 w 97"/>
                <a:gd name="T55" fmla="*/ 75 h 373"/>
                <a:gd name="T56" fmla="*/ 0 w 97"/>
                <a:gd name="T57" fmla="*/ 67 h 373"/>
                <a:gd name="T58" fmla="*/ 0 w 97"/>
                <a:gd name="T59" fmla="*/ 75 h 373"/>
                <a:gd name="T60" fmla="*/ 3 w 97"/>
                <a:gd name="T61" fmla="*/ 91 h 373"/>
                <a:gd name="T62" fmla="*/ 15 w 97"/>
                <a:gd name="T63" fmla="*/ 109 h 373"/>
                <a:gd name="T64" fmla="*/ 46 w 97"/>
                <a:gd name="T65" fmla="*/ 118 h 373"/>
                <a:gd name="T66" fmla="*/ 46 w 97"/>
                <a:gd name="T67" fmla="*/ 207 h 373"/>
                <a:gd name="T68" fmla="*/ 43 w 97"/>
                <a:gd name="T69" fmla="*/ 195 h 373"/>
                <a:gd name="T70" fmla="*/ 34 w 97"/>
                <a:gd name="T71" fmla="*/ 182 h 373"/>
                <a:gd name="T72" fmla="*/ 12 w 97"/>
                <a:gd name="T73" fmla="*/ 175 h 373"/>
                <a:gd name="T74" fmla="*/ 11 w 97"/>
                <a:gd name="T75" fmla="*/ 182 h 373"/>
                <a:gd name="T76" fmla="*/ 14 w 97"/>
                <a:gd name="T77" fmla="*/ 197 h 373"/>
                <a:gd name="T78" fmla="*/ 30 w 97"/>
                <a:gd name="T79" fmla="*/ 211 h 373"/>
                <a:gd name="T80" fmla="*/ 46 w 97"/>
                <a:gd name="T81" fmla="*/ 373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7" h="373">
                  <a:moveTo>
                    <a:pt x="51" y="373"/>
                  </a:moveTo>
                  <a:lnTo>
                    <a:pt x="51" y="237"/>
                  </a:lnTo>
                  <a:lnTo>
                    <a:pt x="54" y="237"/>
                  </a:lnTo>
                  <a:lnTo>
                    <a:pt x="60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1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5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2" y="197"/>
                  </a:lnTo>
                  <a:lnTo>
                    <a:pt x="64" y="205"/>
                  </a:lnTo>
                  <a:lnTo>
                    <a:pt x="55" y="215"/>
                  </a:lnTo>
                  <a:lnTo>
                    <a:pt x="51" y="232"/>
                  </a:lnTo>
                  <a:lnTo>
                    <a:pt x="51" y="147"/>
                  </a:lnTo>
                  <a:lnTo>
                    <a:pt x="54" y="147"/>
                  </a:lnTo>
                  <a:lnTo>
                    <a:pt x="60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1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5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2" y="109"/>
                  </a:lnTo>
                  <a:lnTo>
                    <a:pt x="64" y="116"/>
                  </a:lnTo>
                  <a:lnTo>
                    <a:pt x="55" y="126"/>
                  </a:lnTo>
                  <a:lnTo>
                    <a:pt x="51" y="141"/>
                  </a:lnTo>
                  <a:lnTo>
                    <a:pt x="51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6" y="23"/>
                  </a:lnTo>
                  <a:lnTo>
                    <a:pt x="41" y="15"/>
                  </a:lnTo>
                  <a:lnTo>
                    <a:pt x="33" y="6"/>
                  </a:lnTo>
                  <a:lnTo>
                    <a:pt x="22" y="2"/>
                  </a:lnTo>
                  <a:lnTo>
                    <a:pt x="7" y="0"/>
                  </a:lnTo>
                  <a:lnTo>
                    <a:pt x="7" y="2"/>
                  </a:lnTo>
                  <a:lnTo>
                    <a:pt x="8" y="9"/>
                  </a:lnTo>
                  <a:lnTo>
                    <a:pt x="11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4" y="43"/>
                  </a:lnTo>
                  <a:lnTo>
                    <a:pt x="46" y="46"/>
                  </a:lnTo>
                  <a:lnTo>
                    <a:pt x="46" y="113"/>
                  </a:lnTo>
                  <a:lnTo>
                    <a:pt x="46" y="112"/>
                  </a:lnTo>
                  <a:lnTo>
                    <a:pt x="46" y="106"/>
                  </a:lnTo>
                  <a:lnTo>
                    <a:pt x="43" y="98"/>
                  </a:lnTo>
                  <a:lnTo>
                    <a:pt x="41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3" y="91"/>
                  </a:lnTo>
                  <a:lnTo>
                    <a:pt x="7" y="100"/>
                  </a:lnTo>
                  <a:lnTo>
                    <a:pt x="15" y="109"/>
                  </a:lnTo>
                  <a:lnTo>
                    <a:pt x="28" y="114"/>
                  </a:lnTo>
                  <a:lnTo>
                    <a:pt x="46" y="118"/>
                  </a:lnTo>
                  <a:lnTo>
                    <a:pt x="46" y="209"/>
                  </a:lnTo>
                  <a:lnTo>
                    <a:pt x="46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39" y="188"/>
                  </a:lnTo>
                  <a:lnTo>
                    <a:pt x="34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1" y="182"/>
                  </a:lnTo>
                  <a:lnTo>
                    <a:pt x="11" y="188"/>
                  </a:lnTo>
                  <a:lnTo>
                    <a:pt x="14" y="197"/>
                  </a:lnTo>
                  <a:lnTo>
                    <a:pt x="19" y="205"/>
                  </a:lnTo>
                  <a:lnTo>
                    <a:pt x="30" y="211"/>
                  </a:lnTo>
                  <a:lnTo>
                    <a:pt x="46" y="215"/>
                  </a:lnTo>
                  <a:lnTo>
                    <a:pt x="46" y="373"/>
                  </a:lnTo>
                  <a:lnTo>
                    <a:pt x="51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3099" name="Freeform 27" descr="Dark upward diagonal"/>
          <p:cNvSpPr>
            <a:spLocks/>
          </p:cNvSpPr>
          <p:nvPr/>
        </p:nvSpPr>
        <p:spPr bwMode="gray">
          <a:xfrm>
            <a:off x="85725" y="76200"/>
            <a:ext cx="8977313" cy="500063"/>
          </a:xfrm>
          <a:custGeom>
            <a:avLst/>
            <a:gdLst>
              <a:gd name="T0" fmla="*/ 0 w 5655"/>
              <a:gd name="T1" fmla="*/ 1 h 315"/>
              <a:gd name="T2" fmla="*/ 5546 w 5655"/>
              <a:gd name="T3" fmla="*/ 0 h 315"/>
              <a:gd name="T4" fmla="*/ 5655 w 5655"/>
              <a:gd name="T5" fmla="*/ 84 h 315"/>
              <a:gd name="T6" fmla="*/ 5649 w 5655"/>
              <a:gd name="T7" fmla="*/ 315 h 315"/>
              <a:gd name="T8" fmla="*/ 1 w 5655"/>
              <a:gd name="T9" fmla="*/ 314 h 315"/>
              <a:gd name="T10" fmla="*/ 0 w 5655"/>
              <a:gd name="T11" fmla="*/ 1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655" h="315">
                <a:moveTo>
                  <a:pt x="0" y="1"/>
                </a:moveTo>
                <a:lnTo>
                  <a:pt x="5546" y="0"/>
                </a:lnTo>
                <a:cubicBezTo>
                  <a:pt x="5652" y="0"/>
                  <a:pt x="5655" y="84"/>
                  <a:pt x="5655" y="84"/>
                </a:cubicBezTo>
                <a:lnTo>
                  <a:pt x="5649" y="315"/>
                </a:lnTo>
                <a:lnTo>
                  <a:pt x="1" y="314"/>
                </a:lnTo>
                <a:lnTo>
                  <a:pt x="0" y="1"/>
                </a:lnTo>
                <a:close/>
              </a:path>
            </a:pathLst>
          </a:custGeom>
          <a:pattFill prst="dkUpDiag">
            <a:fgClr>
              <a:schemeClr val="bg1">
                <a:alpha val="77000"/>
              </a:schemeClr>
            </a:fgClr>
            <a:bgClr>
              <a:schemeClr val="tx1">
                <a:alpha val="77000"/>
              </a:schemeClr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100" name="Rectangle 28"/>
          <p:cNvSpPr>
            <a:spLocks noChangeArrowheads="1"/>
          </p:cNvSpPr>
          <p:nvPr/>
        </p:nvSpPr>
        <p:spPr bwMode="gray">
          <a:xfrm>
            <a:off x="114300" y="6610350"/>
            <a:ext cx="8931275" cy="1635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grpSp>
        <p:nvGrpSpPr>
          <p:cNvPr id="3146" name="Group 74"/>
          <p:cNvGrpSpPr>
            <a:grpSpLocks/>
          </p:cNvGrpSpPr>
          <p:nvPr/>
        </p:nvGrpSpPr>
        <p:grpSpPr bwMode="auto">
          <a:xfrm>
            <a:off x="85725" y="854075"/>
            <a:ext cx="8982075" cy="1131888"/>
            <a:chOff x="54" y="538"/>
            <a:chExt cx="5658" cy="713"/>
          </a:xfrm>
        </p:grpSpPr>
        <p:sp>
          <p:nvSpPr>
            <p:cNvPr id="3102" name="Freeform 30"/>
            <p:cNvSpPr>
              <a:spLocks/>
            </p:cNvSpPr>
            <p:nvPr userDrawn="1"/>
          </p:nvSpPr>
          <p:spPr bwMode="gray">
            <a:xfrm>
              <a:off x="54" y="736"/>
              <a:ext cx="5658" cy="515"/>
            </a:xfrm>
            <a:custGeom>
              <a:avLst/>
              <a:gdLst>
                <a:gd name="T0" fmla="*/ 0 w 5446"/>
                <a:gd name="T1" fmla="*/ 0 h 590"/>
                <a:gd name="T2" fmla="*/ 5446 w 5446"/>
                <a:gd name="T3" fmla="*/ 0 h 590"/>
                <a:gd name="T4" fmla="*/ 5446 w 5446"/>
                <a:gd name="T5" fmla="*/ 312 h 590"/>
                <a:gd name="T6" fmla="*/ 5446 w 5446"/>
                <a:gd name="T7" fmla="*/ 451 h 590"/>
                <a:gd name="T8" fmla="*/ 1512 w 5446"/>
                <a:gd name="T9" fmla="*/ 443 h 590"/>
                <a:gd name="T10" fmla="*/ 1288 w 5446"/>
                <a:gd name="T11" fmla="*/ 584 h 590"/>
                <a:gd name="T12" fmla="*/ 0 w 5446"/>
                <a:gd name="T13" fmla="*/ 590 h 590"/>
                <a:gd name="T14" fmla="*/ 0 w 5446"/>
                <a:gd name="T15" fmla="*/ 0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46" h="590">
                  <a:moveTo>
                    <a:pt x="0" y="0"/>
                  </a:moveTo>
                  <a:lnTo>
                    <a:pt x="5446" y="0"/>
                  </a:lnTo>
                  <a:lnTo>
                    <a:pt x="5446" y="312"/>
                  </a:lnTo>
                  <a:lnTo>
                    <a:pt x="5446" y="451"/>
                  </a:lnTo>
                  <a:cubicBezTo>
                    <a:pt x="4790" y="473"/>
                    <a:pt x="2205" y="421"/>
                    <a:pt x="1512" y="443"/>
                  </a:cubicBezTo>
                  <a:lnTo>
                    <a:pt x="1288" y="584"/>
                  </a:lnTo>
                  <a:lnTo>
                    <a:pt x="0" y="5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103" name="Freeform 31"/>
            <p:cNvSpPr>
              <a:spLocks/>
            </p:cNvSpPr>
            <p:nvPr userDrawn="1"/>
          </p:nvSpPr>
          <p:spPr bwMode="gray">
            <a:xfrm>
              <a:off x="54" y="538"/>
              <a:ext cx="5658" cy="655"/>
            </a:xfrm>
            <a:custGeom>
              <a:avLst/>
              <a:gdLst>
                <a:gd name="T0" fmla="*/ 1 w 5658"/>
                <a:gd name="T1" fmla="*/ 0 h 655"/>
                <a:gd name="T2" fmla="*/ 5657 w 5658"/>
                <a:gd name="T3" fmla="*/ 0 h 655"/>
                <a:gd name="T4" fmla="*/ 5658 w 5658"/>
                <a:gd name="T5" fmla="*/ 534 h 655"/>
                <a:gd name="T6" fmla="*/ 1553 w 5658"/>
                <a:gd name="T7" fmla="*/ 528 h 655"/>
                <a:gd name="T8" fmla="*/ 1317 w 5658"/>
                <a:gd name="T9" fmla="*/ 651 h 655"/>
                <a:gd name="T10" fmla="*/ 0 w 5658"/>
                <a:gd name="T11" fmla="*/ 655 h 655"/>
                <a:gd name="T12" fmla="*/ 1 w 5658"/>
                <a:gd name="T13" fmla="*/ 0 h 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8" h="655">
                  <a:moveTo>
                    <a:pt x="1" y="0"/>
                  </a:moveTo>
                  <a:lnTo>
                    <a:pt x="5657" y="0"/>
                  </a:lnTo>
                  <a:lnTo>
                    <a:pt x="5658" y="534"/>
                  </a:lnTo>
                  <a:lnTo>
                    <a:pt x="1553" y="528"/>
                  </a:lnTo>
                  <a:lnTo>
                    <a:pt x="1317" y="651"/>
                  </a:lnTo>
                  <a:lnTo>
                    <a:pt x="0" y="65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104" name="Freeform 32"/>
            <p:cNvSpPr>
              <a:spLocks/>
            </p:cNvSpPr>
            <p:nvPr userDrawn="1"/>
          </p:nvSpPr>
          <p:spPr bwMode="gray">
            <a:xfrm>
              <a:off x="54" y="1062"/>
              <a:ext cx="1496" cy="98"/>
            </a:xfrm>
            <a:custGeom>
              <a:avLst/>
              <a:gdLst>
                <a:gd name="T0" fmla="*/ 1440 w 1440"/>
                <a:gd name="T1" fmla="*/ 1 h 112"/>
                <a:gd name="T2" fmla="*/ 1261 w 1440"/>
                <a:gd name="T3" fmla="*/ 112 h 112"/>
                <a:gd name="T4" fmla="*/ 0 w 1440"/>
                <a:gd name="T5" fmla="*/ 110 h 112"/>
                <a:gd name="T6" fmla="*/ 0 w 1440"/>
                <a:gd name="T7" fmla="*/ 49 h 112"/>
                <a:gd name="T8" fmla="*/ 1069 w 1440"/>
                <a:gd name="T9" fmla="*/ 50 h 112"/>
                <a:gd name="T10" fmla="*/ 1142 w 1440"/>
                <a:gd name="T11" fmla="*/ 0 h 112"/>
                <a:gd name="T12" fmla="*/ 1440 w 1440"/>
                <a:gd name="T13" fmla="*/ 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0" h="112">
                  <a:moveTo>
                    <a:pt x="1440" y="1"/>
                  </a:moveTo>
                  <a:lnTo>
                    <a:pt x="1261" y="112"/>
                  </a:lnTo>
                  <a:lnTo>
                    <a:pt x="0" y="110"/>
                  </a:lnTo>
                  <a:lnTo>
                    <a:pt x="0" y="49"/>
                  </a:lnTo>
                  <a:lnTo>
                    <a:pt x="1069" y="50"/>
                  </a:lnTo>
                  <a:lnTo>
                    <a:pt x="1142" y="0"/>
                  </a:lnTo>
                  <a:lnTo>
                    <a:pt x="1440" y="1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3105" name="Rectangle 33"/>
          <p:cNvSpPr>
            <a:spLocks noChangeArrowheads="1"/>
          </p:cNvSpPr>
          <p:nvPr/>
        </p:nvSpPr>
        <p:spPr bwMode="gray">
          <a:xfrm>
            <a:off x="85725" y="609600"/>
            <a:ext cx="8982075" cy="18573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110" name="Rectangle 38" descr="1"/>
          <p:cNvSpPr>
            <a:spLocks noChangeArrowheads="1"/>
          </p:cNvSpPr>
          <p:nvPr/>
        </p:nvSpPr>
        <p:spPr bwMode="gray">
          <a:xfrm>
            <a:off x="4067175" y="4497388"/>
            <a:ext cx="741363" cy="7429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112" name="Rectangle 40" descr="7"/>
          <p:cNvSpPr>
            <a:spLocks noChangeArrowheads="1"/>
          </p:cNvSpPr>
          <p:nvPr/>
        </p:nvSpPr>
        <p:spPr bwMode="gray">
          <a:xfrm>
            <a:off x="3275013" y="5314950"/>
            <a:ext cx="742950" cy="7429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114" name="Rectangle 42"/>
          <p:cNvSpPr>
            <a:spLocks noChangeArrowheads="1"/>
          </p:cNvSpPr>
          <p:nvPr/>
        </p:nvSpPr>
        <p:spPr bwMode="gray">
          <a:xfrm>
            <a:off x="3282950" y="4510088"/>
            <a:ext cx="741363" cy="744537"/>
          </a:xfrm>
          <a:prstGeom prst="rect">
            <a:avLst/>
          </a:prstGeom>
          <a:solidFill>
            <a:srgbClr val="D7D7D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109" name="Rectangle 37" descr="6"/>
          <p:cNvSpPr>
            <a:spLocks noChangeArrowheads="1"/>
          </p:cNvSpPr>
          <p:nvPr/>
        </p:nvSpPr>
        <p:spPr bwMode="gray">
          <a:xfrm>
            <a:off x="1703388" y="5314950"/>
            <a:ext cx="742950" cy="74295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114800" y="6196013"/>
            <a:ext cx="4811713" cy="403225"/>
          </a:xfrm>
        </p:spPr>
        <p:txBody>
          <a:bodyPr/>
          <a:lstStyle>
            <a:lvl1pPr marL="0" indent="0" algn="r">
              <a:buFontTx/>
              <a:buNone/>
              <a:defRPr sz="1600" i="1">
                <a:solidFill>
                  <a:srgbClr val="FFFFFF"/>
                </a:solidFill>
                <a:latin typeface="Times New Roman" panose="02020603050405020304" pitchFamily="18" charset="0"/>
              </a:defRPr>
            </a:lvl1pPr>
          </a:lstStyle>
          <a:p>
            <a:pPr lvl="0"/>
            <a:r>
              <a:rPr lang="zh-TW" altLang="en-US" noProof="0" smtClean="0"/>
              <a:t>按一下以編輯母片副標題樣式</a:t>
            </a:r>
            <a:endParaRPr lang="en-US" altLang="zh-TW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31775" y="6445250"/>
            <a:ext cx="2205038" cy="317500"/>
          </a:xfr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574925" y="6445250"/>
            <a:ext cx="2990850" cy="317500"/>
          </a:xfr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00713" y="6445250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fld id="{4C17245E-97A4-4637-A15A-55EE6D480E61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3122" name="Rectangle 50"/>
          <p:cNvSpPr>
            <a:spLocks noChangeArrowheads="1"/>
          </p:cNvSpPr>
          <p:nvPr/>
        </p:nvSpPr>
        <p:spPr bwMode="gray">
          <a:xfrm>
            <a:off x="128588" y="4511675"/>
            <a:ext cx="741362" cy="74295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pic>
        <p:nvPicPr>
          <p:cNvPr id="3115" name="Picture 43" descr="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30175" y="2911475"/>
            <a:ext cx="1347788" cy="1531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19400" y="2819400"/>
            <a:ext cx="6019800" cy="1470025"/>
          </a:xfrm>
        </p:spPr>
        <p:txBody>
          <a:bodyPr/>
          <a:lstStyle>
            <a:lvl1pPr algn="r">
              <a:defRPr sz="4800">
                <a:solidFill>
                  <a:srgbClr val="000000"/>
                </a:solidFill>
              </a:defRPr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  <a:endParaRPr lang="en-US" altLang="zh-TW" noProof="0" smtClean="0"/>
          </a:p>
        </p:txBody>
      </p:sp>
      <p:sp>
        <p:nvSpPr>
          <p:cNvPr id="3142" name="Rectangle 70" descr="2"/>
          <p:cNvSpPr>
            <a:spLocks noChangeArrowheads="1"/>
          </p:cNvSpPr>
          <p:nvPr/>
        </p:nvSpPr>
        <p:spPr bwMode="gray">
          <a:xfrm>
            <a:off x="1701800" y="3705225"/>
            <a:ext cx="744538" cy="742950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8954FB-0A60-4DEB-8E60-51C6C989A691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71807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8A0524-EDB1-4E78-88AC-06A495B27535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15601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438275"/>
            <a:ext cx="4038600" cy="47339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438275"/>
            <a:ext cx="4038600" cy="47339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C1462-4B9D-44C6-9780-AA83958169F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72469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8C8E59-0A85-4CA2-A10A-CAE8F6513BD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46595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6548D8-1CAC-455A-89AD-83516F3A316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73986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BF64FD-BC2B-40F8-A1A9-FF91282CB2B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2919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10080E-09DE-4148-9BBF-DA82E291D1C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78249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52FC8B-D38B-4C1D-BD9D-B43A0105386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85796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F549EC-D37D-401A-977E-CCB30258DE3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36297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38125"/>
            <a:ext cx="2057400" cy="59340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38125"/>
            <a:ext cx="6019800" cy="59340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FBE57-F674-482F-86BE-191D0F93E3B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927329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38125"/>
            <a:ext cx="6477000" cy="8683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438275"/>
            <a:ext cx="4038600" cy="47339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438275"/>
            <a:ext cx="4038600" cy="47339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4830763" y="6323013"/>
            <a:ext cx="2311400" cy="290512"/>
          </a:xfr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7116763" y="6323013"/>
            <a:ext cx="1616075" cy="290512"/>
          </a:xfrm>
        </p:spPr>
        <p:txBody>
          <a:bodyPr/>
          <a:lstStyle>
            <a:lvl1pPr>
              <a:defRPr/>
            </a:lvl1pPr>
          </a:lstStyle>
          <a:p>
            <a:fld id="{3C0C63E7-94E9-4BEA-8516-D63FE86AE761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14189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6553200" y="6013450"/>
            <a:ext cx="2392363" cy="563563"/>
            <a:chOff x="1566" y="164"/>
            <a:chExt cx="1455" cy="425"/>
          </a:xfrm>
        </p:grpSpPr>
        <p:sp>
          <p:nvSpPr>
            <p:cNvPr id="1032" name="Freeform 8"/>
            <p:cNvSpPr>
              <a:spLocks/>
            </p:cNvSpPr>
            <p:nvPr/>
          </p:nvSpPr>
          <p:spPr bwMode="gray">
            <a:xfrm>
              <a:off x="1892" y="468"/>
              <a:ext cx="39" cy="121"/>
            </a:xfrm>
            <a:custGeom>
              <a:avLst/>
              <a:gdLst>
                <a:gd name="T0" fmla="*/ 37 w 39"/>
                <a:gd name="T1" fmla="*/ 36 h 121"/>
                <a:gd name="T2" fmla="*/ 35 w 39"/>
                <a:gd name="T3" fmla="*/ 36 h 121"/>
                <a:gd name="T4" fmla="*/ 30 w 39"/>
                <a:gd name="T5" fmla="*/ 36 h 121"/>
                <a:gd name="T6" fmla="*/ 22 w 39"/>
                <a:gd name="T7" fmla="*/ 34 h 121"/>
                <a:gd name="T8" fmla="*/ 15 w 39"/>
                <a:gd name="T9" fmla="*/ 30 h 121"/>
                <a:gd name="T10" fmla="*/ 7 w 39"/>
                <a:gd name="T11" fmla="*/ 23 h 121"/>
                <a:gd name="T12" fmla="*/ 3 w 39"/>
                <a:gd name="T13" fmla="*/ 13 h 121"/>
                <a:gd name="T14" fmla="*/ 0 w 39"/>
                <a:gd name="T15" fmla="*/ 0 h 121"/>
                <a:gd name="T16" fmla="*/ 3 w 39"/>
                <a:gd name="T17" fmla="*/ 0 h 121"/>
                <a:gd name="T18" fmla="*/ 7 w 39"/>
                <a:gd name="T19" fmla="*/ 1 h 121"/>
                <a:gd name="T20" fmla="*/ 15 w 39"/>
                <a:gd name="T21" fmla="*/ 3 h 121"/>
                <a:gd name="T22" fmla="*/ 23 w 39"/>
                <a:gd name="T23" fmla="*/ 5 h 121"/>
                <a:gd name="T24" fmla="*/ 30 w 39"/>
                <a:gd name="T25" fmla="*/ 11 h 121"/>
                <a:gd name="T26" fmla="*/ 37 w 39"/>
                <a:gd name="T27" fmla="*/ 20 h 121"/>
                <a:gd name="T28" fmla="*/ 39 w 39"/>
                <a:gd name="T29" fmla="*/ 34 h 121"/>
                <a:gd name="T30" fmla="*/ 39 w 39"/>
                <a:gd name="T31" fmla="*/ 121 h 121"/>
                <a:gd name="T32" fmla="*/ 37 w 39"/>
                <a:gd name="T33" fmla="*/ 121 h 121"/>
                <a:gd name="T34" fmla="*/ 37 w 39"/>
                <a:gd name="T35" fmla="*/ 36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121">
                  <a:moveTo>
                    <a:pt x="37" y="36"/>
                  </a:moveTo>
                  <a:lnTo>
                    <a:pt x="35" y="36"/>
                  </a:lnTo>
                  <a:lnTo>
                    <a:pt x="30" y="36"/>
                  </a:lnTo>
                  <a:lnTo>
                    <a:pt x="22" y="34"/>
                  </a:lnTo>
                  <a:lnTo>
                    <a:pt x="15" y="30"/>
                  </a:lnTo>
                  <a:lnTo>
                    <a:pt x="7" y="23"/>
                  </a:lnTo>
                  <a:lnTo>
                    <a:pt x="3" y="13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1"/>
                  </a:lnTo>
                  <a:lnTo>
                    <a:pt x="15" y="3"/>
                  </a:lnTo>
                  <a:lnTo>
                    <a:pt x="23" y="5"/>
                  </a:lnTo>
                  <a:lnTo>
                    <a:pt x="30" y="11"/>
                  </a:lnTo>
                  <a:lnTo>
                    <a:pt x="37" y="20"/>
                  </a:lnTo>
                  <a:lnTo>
                    <a:pt x="39" y="34"/>
                  </a:lnTo>
                  <a:lnTo>
                    <a:pt x="39" y="121"/>
                  </a:lnTo>
                  <a:lnTo>
                    <a:pt x="37" y="121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gray">
            <a:xfrm>
              <a:off x="2271" y="450"/>
              <a:ext cx="45" cy="139"/>
            </a:xfrm>
            <a:custGeom>
              <a:avLst/>
              <a:gdLst>
                <a:gd name="T0" fmla="*/ 3 w 45"/>
                <a:gd name="T1" fmla="*/ 42 h 139"/>
                <a:gd name="T2" fmla="*/ 6 w 45"/>
                <a:gd name="T3" fmla="*/ 42 h 139"/>
                <a:gd name="T4" fmla="*/ 12 w 45"/>
                <a:gd name="T5" fmla="*/ 42 h 139"/>
                <a:gd name="T6" fmla="*/ 20 w 45"/>
                <a:gd name="T7" fmla="*/ 39 h 139"/>
                <a:gd name="T8" fmla="*/ 29 w 45"/>
                <a:gd name="T9" fmla="*/ 35 h 139"/>
                <a:gd name="T10" fmla="*/ 37 w 45"/>
                <a:gd name="T11" fmla="*/ 27 h 139"/>
                <a:gd name="T12" fmla="*/ 43 w 45"/>
                <a:gd name="T13" fmla="*/ 17 h 139"/>
                <a:gd name="T14" fmla="*/ 45 w 45"/>
                <a:gd name="T15" fmla="*/ 2 h 139"/>
                <a:gd name="T16" fmla="*/ 43 w 45"/>
                <a:gd name="T17" fmla="*/ 0 h 139"/>
                <a:gd name="T18" fmla="*/ 37 w 45"/>
                <a:gd name="T19" fmla="*/ 2 h 139"/>
                <a:gd name="T20" fmla="*/ 29 w 45"/>
                <a:gd name="T21" fmla="*/ 3 h 139"/>
                <a:gd name="T22" fmla="*/ 19 w 45"/>
                <a:gd name="T23" fmla="*/ 7 h 139"/>
                <a:gd name="T24" fmla="*/ 11 w 45"/>
                <a:gd name="T25" fmla="*/ 14 h 139"/>
                <a:gd name="T26" fmla="*/ 4 w 45"/>
                <a:gd name="T27" fmla="*/ 23 h 139"/>
                <a:gd name="T28" fmla="*/ 0 w 45"/>
                <a:gd name="T29" fmla="*/ 39 h 139"/>
                <a:gd name="T30" fmla="*/ 0 w 45"/>
                <a:gd name="T31" fmla="*/ 139 h 139"/>
                <a:gd name="T32" fmla="*/ 3 w 45"/>
                <a:gd name="T33" fmla="*/ 139 h 139"/>
                <a:gd name="T34" fmla="*/ 3 w 45"/>
                <a:gd name="T35" fmla="*/ 4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5" h="139">
                  <a:moveTo>
                    <a:pt x="3" y="42"/>
                  </a:moveTo>
                  <a:lnTo>
                    <a:pt x="6" y="42"/>
                  </a:lnTo>
                  <a:lnTo>
                    <a:pt x="12" y="42"/>
                  </a:lnTo>
                  <a:lnTo>
                    <a:pt x="20" y="39"/>
                  </a:lnTo>
                  <a:lnTo>
                    <a:pt x="29" y="35"/>
                  </a:lnTo>
                  <a:lnTo>
                    <a:pt x="37" y="27"/>
                  </a:lnTo>
                  <a:lnTo>
                    <a:pt x="43" y="17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7" y="2"/>
                  </a:lnTo>
                  <a:lnTo>
                    <a:pt x="29" y="3"/>
                  </a:lnTo>
                  <a:lnTo>
                    <a:pt x="19" y="7"/>
                  </a:lnTo>
                  <a:lnTo>
                    <a:pt x="11" y="14"/>
                  </a:lnTo>
                  <a:lnTo>
                    <a:pt x="4" y="23"/>
                  </a:lnTo>
                  <a:lnTo>
                    <a:pt x="0" y="39"/>
                  </a:lnTo>
                  <a:lnTo>
                    <a:pt x="0" y="139"/>
                  </a:lnTo>
                  <a:lnTo>
                    <a:pt x="3" y="139"/>
                  </a:lnTo>
                  <a:lnTo>
                    <a:pt x="3" y="4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gray">
            <a:xfrm>
              <a:off x="1765" y="378"/>
              <a:ext cx="146" cy="211"/>
            </a:xfrm>
            <a:custGeom>
              <a:avLst/>
              <a:gdLst>
                <a:gd name="T0" fmla="*/ 68 w 146"/>
                <a:gd name="T1" fmla="*/ 67 h 211"/>
                <a:gd name="T2" fmla="*/ 67 w 146"/>
                <a:gd name="T3" fmla="*/ 67 h 211"/>
                <a:gd name="T4" fmla="*/ 60 w 146"/>
                <a:gd name="T5" fmla="*/ 66 h 211"/>
                <a:gd name="T6" fmla="*/ 50 w 146"/>
                <a:gd name="T7" fmla="*/ 64 h 211"/>
                <a:gd name="T8" fmla="*/ 41 w 146"/>
                <a:gd name="T9" fmla="*/ 62 h 211"/>
                <a:gd name="T10" fmla="*/ 29 w 146"/>
                <a:gd name="T11" fmla="*/ 55 h 211"/>
                <a:gd name="T12" fmla="*/ 18 w 146"/>
                <a:gd name="T13" fmla="*/ 47 h 211"/>
                <a:gd name="T14" fmla="*/ 10 w 146"/>
                <a:gd name="T15" fmla="*/ 35 h 211"/>
                <a:gd name="T16" fmla="*/ 3 w 146"/>
                <a:gd name="T17" fmla="*/ 20 h 211"/>
                <a:gd name="T18" fmla="*/ 0 w 146"/>
                <a:gd name="T19" fmla="*/ 0 h 211"/>
                <a:gd name="T20" fmla="*/ 3 w 146"/>
                <a:gd name="T21" fmla="*/ 0 h 211"/>
                <a:gd name="T22" fmla="*/ 10 w 146"/>
                <a:gd name="T23" fmla="*/ 0 h 211"/>
                <a:gd name="T24" fmla="*/ 19 w 146"/>
                <a:gd name="T25" fmla="*/ 0 h 211"/>
                <a:gd name="T26" fmla="*/ 30 w 146"/>
                <a:gd name="T27" fmla="*/ 2 h 211"/>
                <a:gd name="T28" fmla="*/ 41 w 146"/>
                <a:gd name="T29" fmla="*/ 6 h 211"/>
                <a:gd name="T30" fmla="*/ 53 w 146"/>
                <a:gd name="T31" fmla="*/ 14 h 211"/>
                <a:gd name="T32" fmla="*/ 62 w 146"/>
                <a:gd name="T33" fmla="*/ 25 h 211"/>
                <a:gd name="T34" fmla="*/ 69 w 146"/>
                <a:gd name="T35" fmla="*/ 41 h 211"/>
                <a:gd name="T36" fmla="*/ 73 w 146"/>
                <a:gd name="T37" fmla="*/ 62 h 211"/>
                <a:gd name="T38" fmla="*/ 73 w 146"/>
                <a:gd name="T39" fmla="*/ 60 h 211"/>
                <a:gd name="T40" fmla="*/ 73 w 146"/>
                <a:gd name="T41" fmla="*/ 55 h 211"/>
                <a:gd name="T42" fmla="*/ 75 w 146"/>
                <a:gd name="T43" fmla="*/ 45 h 211"/>
                <a:gd name="T44" fmla="*/ 79 w 146"/>
                <a:gd name="T45" fmla="*/ 36 h 211"/>
                <a:gd name="T46" fmla="*/ 84 w 146"/>
                <a:gd name="T47" fmla="*/ 25 h 211"/>
                <a:gd name="T48" fmla="*/ 92 w 146"/>
                <a:gd name="T49" fmla="*/ 16 h 211"/>
                <a:gd name="T50" fmla="*/ 106 w 146"/>
                <a:gd name="T51" fmla="*/ 8 h 211"/>
                <a:gd name="T52" fmla="*/ 123 w 146"/>
                <a:gd name="T53" fmla="*/ 2 h 211"/>
                <a:gd name="T54" fmla="*/ 146 w 146"/>
                <a:gd name="T55" fmla="*/ 0 h 211"/>
                <a:gd name="T56" fmla="*/ 145 w 146"/>
                <a:gd name="T57" fmla="*/ 2 h 211"/>
                <a:gd name="T58" fmla="*/ 145 w 146"/>
                <a:gd name="T59" fmla="*/ 8 h 211"/>
                <a:gd name="T60" fmla="*/ 143 w 146"/>
                <a:gd name="T61" fmla="*/ 17 h 211"/>
                <a:gd name="T62" fmla="*/ 139 w 146"/>
                <a:gd name="T63" fmla="*/ 28 h 211"/>
                <a:gd name="T64" fmla="*/ 134 w 146"/>
                <a:gd name="T65" fmla="*/ 39 h 211"/>
                <a:gd name="T66" fmla="*/ 126 w 146"/>
                <a:gd name="T67" fmla="*/ 49 h 211"/>
                <a:gd name="T68" fmla="*/ 114 w 146"/>
                <a:gd name="T69" fmla="*/ 59 h 211"/>
                <a:gd name="T70" fmla="*/ 98 w 146"/>
                <a:gd name="T71" fmla="*/ 64 h 211"/>
                <a:gd name="T72" fmla="*/ 79 w 146"/>
                <a:gd name="T73" fmla="*/ 67 h 211"/>
                <a:gd name="T74" fmla="*/ 79 w 146"/>
                <a:gd name="T75" fmla="*/ 211 h 211"/>
                <a:gd name="T76" fmla="*/ 68 w 146"/>
                <a:gd name="T77" fmla="*/ 211 h 211"/>
                <a:gd name="T78" fmla="*/ 68 w 146"/>
                <a:gd name="T79" fmla="*/ 6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6" h="211">
                  <a:moveTo>
                    <a:pt x="68" y="67"/>
                  </a:moveTo>
                  <a:lnTo>
                    <a:pt x="67" y="67"/>
                  </a:lnTo>
                  <a:lnTo>
                    <a:pt x="60" y="66"/>
                  </a:lnTo>
                  <a:lnTo>
                    <a:pt x="50" y="64"/>
                  </a:lnTo>
                  <a:lnTo>
                    <a:pt x="41" y="62"/>
                  </a:lnTo>
                  <a:lnTo>
                    <a:pt x="29" y="55"/>
                  </a:lnTo>
                  <a:lnTo>
                    <a:pt x="18" y="47"/>
                  </a:lnTo>
                  <a:lnTo>
                    <a:pt x="10" y="35"/>
                  </a:lnTo>
                  <a:lnTo>
                    <a:pt x="3" y="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30" y="2"/>
                  </a:lnTo>
                  <a:lnTo>
                    <a:pt x="41" y="6"/>
                  </a:lnTo>
                  <a:lnTo>
                    <a:pt x="53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5" y="45"/>
                  </a:lnTo>
                  <a:lnTo>
                    <a:pt x="79" y="36"/>
                  </a:lnTo>
                  <a:lnTo>
                    <a:pt x="84" y="25"/>
                  </a:lnTo>
                  <a:lnTo>
                    <a:pt x="92" y="16"/>
                  </a:lnTo>
                  <a:lnTo>
                    <a:pt x="106" y="8"/>
                  </a:lnTo>
                  <a:lnTo>
                    <a:pt x="123" y="2"/>
                  </a:lnTo>
                  <a:lnTo>
                    <a:pt x="146" y="0"/>
                  </a:lnTo>
                  <a:lnTo>
                    <a:pt x="145" y="2"/>
                  </a:lnTo>
                  <a:lnTo>
                    <a:pt x="145" y="8"/>
                  </a:lnTo>
                  <a:lnTo>
                    <a:pt x="143" y="17"/>
                  </a:lnTo>
                  <a:lnTo>
                    <a:pt x="139" y="28"/>
                  </a:lnTo>
                  <a:lnTo>
                    <a:pt x="134" y="39"/>
                  </a:lnTo>
                  <a:lnTo>
                    <a:pt x="126" y="49"/>
                  </a:lnTo>
                  <a:lnTo>
                    <a:pt x="114" y="59"/>
                  </a:lnTo>
                  <a:lnTo>
                    <a:pt x="98" y="64"/>
                  </a:lnTo>
                  <a:lnTo>
                    <a:pt x="79" y="67"/>
                  </a:lnTo>
                  <a:lnTo>
                    <a:pt x="79" y="211"/>
                  </a:lnTo>
                  <a:lnTo>
                    <a:pt x="68" y="211"/>
                  </a:lnTo>
                  <a:lnTo>
                    <a:pt x="68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gray">
            <a:xfrm>
              <a:off x="2792" y="378"/>
              <a:ext cx="144" cy="211"/>
            </a:xfrm>
            <a:custGeom>
              <a:avLst/>
              <a:gdLst>
                <a:gd name="T0" fmla="*/ 67 w 144"/>
                <a:gd name="T1" fmla="*/ 67 h 211"/>
                <a:gd name="T2" fmla="*/ 66 w 144"/>
                <a:gd name="T3" fmla="*/ 67 h 211"/>
                <a:gd name="T4" fmla="*/ 59 w 144"/>
                <a:gd name="T5" fmla="*/ 66 h 211"/>
                <a:gd name="T6" fmla="*/ 50 w 144"/>
                <a:gd name="T7" fmla="*/ 64 h 211"/>
                <a:gd name="T8" fmla="*/ 39 w 144"/>
                <a:gd name="T9" fmla="*/ 62 h 211"/>
                <a:gd name="T10" fmla="*/ 28 w 144"/>
                <a:gd name="T11" fmla="*/ 55 h 211"/>
                <a:gd name="T12" fmla="*/ 17 w 144"/>
                <a:gd name="T13" fmla="*/ 47 h 211"/>
                <a:gd name="T14" fmla="*/ 9 w 144"/>
                <a:gd name="T15" fmla="*/ 35 h 211"/>
                <a:gd name="T16" fmla="*/ 2 w 144"/>
                <a:gd name="T17" fmla="*/ 20 h 211"/>
                <a:gd name="T18" fmla="*/ 0 w 144"/>
                <a:gd name="T19" fmla="*/ 0 h 211"/>
                <a:gd name="T20" fmla="*/ 2 w 144"/>
                <a:gd name="T21" fmla="*/ 0 h 211"/>
                <a:gd name="T22" fmla="*/ 9 w 144"/>
                <a:gd name="T23" fmla="*/ 0 h 211"/>
                <a:gd name="T24" fmla="*/ 17 w 144"/>
                <a:gd name="T25" fmla="*/ 0 h 211"/>
                <a:gd name="T26" fmla="*/ 28 w 144"/>
                <a:gd name="T27" fmla="*/ 2 h 211"/>
                <a:gd name="T28" fmla="*/ 40 w 144"/>
                <a:gd name="T29" fmla="*/ 6 h 211"/>
                <a:gd name="T30" fmla="*/ 51 w 144"/>
                <a:gd name="T31" fmla="*/ 14 h 211"/>
                <a:gd name="T32" fmla="*/ 62 w 144"/>
                <a:gd name="T33" fmla="*/ 25 h 211"/>
                <a:gd name="T34" fmla="*/ 69 w 144"/>
                <a:gd name="T35" fmla="*/ 41 h 211"/>
                <a:gd name="T36" fmla="*/ 73 w 144"/>
                <a:gd name="T37" fmla="*/ 62 h 211"/>
                <a:gd name="T38" fmla="*/ 73 w 144"/>
                <a:gd name="T39" fmla="*/ 60 h 211"/>
                <a:gd name="T40" fmla="*/ 73 w 144"/>
                <a:gd name="T41" fmla="*/ 55 h 211"/>
                <a:gd name="T42" fmla="*/ 74 w 144"/>
                <a:gd name="T43" fmla="*/ 45 h 211"/>
                <a:gd name="T44" fmla="*/ 77 w 144"/>
                <a:gd name="T45" fmla="*/ 36 h 211"/>
                <a:gd name="T46" fmla="*/ 82 w 144"/>
                <a:gd name="T47" fmla="*/ 25 h 211"/>
                <a:gd name="T48" fmla="*/ 91 w 144"/>
                <a:gd name="T49" fmla="*/ 16 h 211"/>
                <a:gd name="T50" fmla="*/ 105 w 144"/>
                <a:gd name="T51" fmla="*/ 8 h 211"/>
                <a:gd name="T52" fmla="*/ 121 w 144"/>
                <a:gd name="T53" fmla="*/ 2 h 211"/>
                <a:gd name="T54" fmla="*/ 144 w 144"/>
                <a:gd name="T55" fmla="*/ 0 h 211"/>
                <a:gd name="T56" fmla="*/ 144 w 144"/>
                <a:gd name="T57" fmla="*/ 2 h 211"/>
                <a:gd name="T58" fmla="*/ 144 w 144"/>
                <a:gd name="T59" fmla="*/ 8 h 211"/>
                <a:gd name="T60" fmla="*/ 141 w 144"/>
                <a:gd name="T61" fmla="*/ 17 h 211"/>
                <a:gd name="T62" fmla="*/ 139 w 144"/>
                <a:gd name="T63" fmla="*/ 28 h 211"/>
                <a:gd name="T64" fmla="*/ 133 w 144"/>
                <a:gd name="T65" fmla="*/ 39 h 211"/>
                <a:gd name="T66" fmla="*/ 125 w 144"/>
                <a:gd name="T67" fmla="*/ 49 h 211"/>
                <a:gd name="T68" fmla="*/ 113 w 144"/>
                <a:gd name="T69" fmla="*/ 59 h 211"/>
                <a:gd name="T70" fmla="*/ 97 w 144"/>
                <a:gd name="T71" fmla="*/ 64 h 211"/>
                <a:gd name="T72" fmla="*/ 77 w 144"/>
                <a:gd name="T73" fmla="*/ 67 h 211"/>
                <a:gd name="T74" fmla="*/ 77 w 144"/>
                <a:gd name="T75" fmla="*/ 211 h 211"/>
                <a:gd name="T76" fmla="*/ 67 w 144"/>
                <a:gd name="T77" fmla="*/ 211 h 211"/>
                <a:gd name="T78" fmla="*/ 67 w 144"/>
                <a:gd name="T79" fmla="*/ 6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4" h="211">
                  <a:moveTo>
                    <a:pt x="67" y="67"/>
                  </a:moveTo>
                  <a:lnTo>
                    <a:pt x="66" y="67"/>
                  </a:lnTo>
                  <a:lnTo>
                    <a:pt x="59" y="66"/>
                  </a:lnTo>
                  <a:lnTo>
                    <a:pt x="50" y="64"/>
                  </a:lnTo>
                  <a:lnTo>
                    <a:pt x="39" y="62"/>
                  </a:lnTo>
                  <a:lnTo>
                    <a:pt x="28" y="55"/>
                  </a:lnTo>
                  <a:lnTo>
                    <a:pt x="17" y="47"/>
                  </a:lnTo>
                  <a:lnTo>
                    <a:pt x="9" y="35"/>
                  </a:lnTo>
                  <a:lnTo>
                    <a:pt x="2" y="20"/>
                  </a:lnTo>
                  <a:lnTo>
                    <a:pt x="0" y="0"/>
                  </a:lnTo>
                  <a:lnTo>
                    <a:pt x="2" y="0"/>
                  </a:lnTo>
                  <a:lnTo>
                    <a:pt x="9" y="0"/>
                  </a:lnTo>
                  <a:lnTo>
                    <a:pt x="17" y="0"/>
                  </a:lnTo>
                  <a:lnTo>
                    <a:pt x="28" y="2"/>
                  </a:lnTo>
                  <a:lnTo>
                    <a:pt x="40" y="6"/>
                  </a:lnTo>
                  <a:lnTo>
                    <a:pt x="51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4" y="45"/>
                  </a:lnTo>
                  <a:lnTo>
                    <a:pt x="77" y="36"/>
                  </a:lnTo>
                  <a:lnTo>
                    <a:pt x="82" y="25"/>
                  </a:lnTo>
                  <a:lnTo>
                    <a:pt x="91" y="16"/>
                  </a:lnTo>
                  <a:lnTo>
                    <a:pt x="105" y="8"/>
                  </a:lnTo>
                  <a:lnTo>
                    <a:pt x="121" y="2"/>
                  </a:lnTo>
                  <a:lnTo>
                    <a:pt x="144" y="0"/>
                  </a:lnTo>
                  <a:lnTo>
                    <a:pt x="144" y="2"/>
                  </a:lnTo>
                  <a:lnTo>
                    <a:pt x="144" y="8"/>
                  </a:lnTo>
                  <a:lnTo>
                    <a:pt x="141" y="17"/>
                  </a:lnTo>
                  <a:lnTo>
                    <a:pt x="139" y="28"/>
                  </a:lnTo>
                  <a:lnTo>
                    <a:pt x="133" y="39"/>
                  </a:lnTo>
                  <a:lnTo>
                    <a:pt x="125" y="49"/>
                  </a:lnTo>
                  <a:lnTo>
                    <a:pt x="113" y="59"/>
                  </a:lnTo>
                  <a:lnTo>
                    <a:pt x="97" y="64"/>
                  </a:lnTo>
                  <a:lnTo>
                    <a:pt x="77" y="67"/>
                  </a:lnTo>
                  <a:lnTo>
                    <a:pt x="77" y="211"/>
                  </a:lnTo>
                  <a:lnTo>
                    <a:pt x="67" y="211"/>
                  </a:lnTo>
                  <a:lnTo>
                    <a:pt x="67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gray">
            <a:xfrm>
              <a:off x="2631" y="457"/>
              <a:ext cx="89" cy="132"/>
            </a:xfrm>
            <a:custGeom>
              <a:avLst/>
              <a:gdLst>
                <a:gd name="T0" fmla="*/ 42 w 89"/>
                <a:gd name="T1" fmla="*/ 43 h 132"/>
                <a:gd name="T2" fmla="*/ 39 w 89"/>
                <a:gd name="T3" fmla="*/ 42 h 132"/>
                <a:gd name="T4" fmla="*/ 33 w 89"/>
                <a:gd name="T5" fmla="*/ 42 h 132"/>
                <a:gd name="T6" fmla="*/ 25 w 89"/>
                <a:gd name="T7" fmla="*/ 39 h 132"/>
                <a:gd name="T8" fmla="*/ 16 w 89"/>
                <a:gd name="T9" fmla="*/ 35 h 132"/>
                <a:gd name="T10" fmla="*/ 8 w 89"/>
                <a:gd name="T11" fmla="*/ 27 h 132"/>
                <a:gd name="T12" fmla="*/ 2 w 89"/>
                <a:gd name="T13" fmla="*/ 16 h 132"/>
                <a:gd name="T14" fmla="*/ 0 w 89"/>
                <a:gd name="T15" fmla="*/ 0 h 132"/>
                <a:gd name="T16" fmla="*/ 2 w 89"/>
                <a:gd name="T17" fmla="*/ 0 h 132"/>
                <a:gd name="T18" fmla="*/ 6 w 89"/>
                <a:gd name="T19" fmla="*/ 0 h 132"/>
                <a:gd name="T20" fmla="*/ 12 w 89"/>
                <a:gd name="T21" fmla="*/ 1 h 132"/>
                <a:gd name="T22" fmla="*/ 21 w 89"/>
                <a:gd name="T23" fmla="*/ 3 h 132"/>
                <a:gd name="T24" fmla="*/ 29 w 89"/>
                <a:gd name="T25" fmla="*/ 8 h 132"/>
                <a:gd name="T26" fmla="*/ 37 w 89"/>
                <a:gd name="T27" fmla="*/ 15 h 132"/>
                <a:gd name="T28" fmla="*/ 42 w 89"/>
                <a:gd name="T29" fmla="*/ 26 h 132"/>
                <a:gd name="T30" fmla="*/ 45 w 89"/>
                <a:gd name="T31" fmla="*/ 39 h 132"/>
                <a:gd name="T32" fmla="*/ 45 w 89"/>
                <a:gd name="T33" fmla="*/ 38 h 132"/>
                <a:gd name="T34" fmla="*/ 45 w 89"/>
                <a:gd name="T35" fmla="*/ 34 h 132"/>
                <a:gd name="T36" fmla="*/ 46 w 89"/>
                <a:gd name="T37" fmla="*/ 27 h 132"/>
                <a:gd name="T38" fmla="*/ 49 w 89"/>
                <a:gd name="T39" fmla="*/ 20 h 132"/>
                <a:gd name="T40" fmla="*/ 54 w 89"/>
                <a:gd name="T41" fmla="*/ 14 h 132"/>
                <a:gd name="T42" fmla="*/ 62 w 89"/>
                <a:gd name="T43" fmla="*/ 7 h 132"/>
                <a:gd name="T44" fmla="*/ 73 w 89"/>
                <a:gd name="T45" fmla="*/ 3 h 132"/>
                <a:gd name="T46" fmla="*/ 89 w 89"/>
                <a:gd name="T47" fmla="*/ 0 h 132"/>
                <a:gd name="T48" fmla="*/ 89 w 89"/>
                <a:gd name="T49" fmla="*/ 3 h 132"/>
                <a:gd name="T50" fmla="*/ 88 w 89"/>
                <a:gd name="T51" fmla="*/ 10 h 132"/>
                <a:gd name="T52" fmla="*/ 87 w 89"/>
                <a:gd name="T53" fmla="*/ 18 h 132"/>
                <a:gd name="T54" fmla="*/ 81 w 89"/>
                <a:gd name="T55" fmla="*/ 26 h 132"/>
                <a:gd name="T56" fmla="*/ 74 w 89"/>
                <a:gd name="T57" fmla="*/ 34 h 132"/>
                <a:gd name="T58" fmla="*/ 64 w 89"/>
                <a:gd name="T59" fmla="*/ 41 h 132"/>
                <a:gd name="T60" fmla="*/ 47 w 89"/>
                <a:gd name="T61" fmla="*/ 43 h 132"/>
                <a:gd name="T62" fmla="*/ 47 w 89"/>
                <a:gd name="T63" fmla="*/ 132 h 132"/>
                <a:gd name="T64" fmla="*/ 42 w 89"/>
                <a:gd name="T65" fmla="*/ 132 h 132"/>
                <a:gd name="T66" fmla="*/ 42 w 89"/>
                <a:gd name="T67" fmla="*/ 43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9" h="132">
                  <a:moveTo>
                    <a:pt x="42" y="43"/>
                  </a:moveTo>
                  <a:lnTo>
                    <a:pt x="39" y="42"/>
                  </a:lnTo>
                  <a:lnTo>
                    <a:pt x="33" y="42"/>
                  </a:lnTo>
                  <a:lnTo>
                    <a:pt x="25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2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29" y="8"/>
                  </a:lnTo>
                  <a:lnTo>
                    <a:pt x="37" y="15"/>
                  </a:lnTo>
                  <a:lnTo>
                    <a:pt x="42" y="26"/>
                  </a:lnTo>
                  <a:lnTo>
                    <a:pt x="45" y="39"/>
                  </a:lnTo>
                  <a:lnTo>
                    <a:pt x="45" y="38"/>
                  </a:lnTo>
                  <a:lnTo>
                    <a:pt x="45" y="34"/>
                  </a:lnTo>
                  <a:lnTo>
                    <a:pt x="46" y="27"/>
                  </a:lnTo>
                  <a:lnTo>
                    <a:pt x="49" y="20"/>
                  </a:lnTo>
                  <a:lnTo>
                    <a:pt x="54" y="14"/>
                  </a:lnTo>
                  <a:lnTo>
                    <a:pt x="62" y="7"/>
                  </a:lnTo>
                  <a:lnTo>
                    <a:pt x="73" y="3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88" y="10"/>
                  </a:lnTo>
                  <a:lnTo>
                    <a:pt x="87" y="18"/>
                  </a:lnTo>
                  <a:lnTo>
                    <a:pt x="81" y="26"/>
                  </a:lnTo>
                  <a:lnTo>
                    <a:pt x="74" y="34"/>
                  </a:lnTo>
                  <a:lnTo>
                    <a:pt x="64" y="41"/>
                  </a:lnTo>
                  <a:lnTo>
                    <a:pt x="47" y="43"/>
                  </a:lnTo>
                  <a:lnTo>
                    <a:pt x="47" y="132"/>
                  </a:lnTo>
                  <a:lnTo>
                    <a:pt x="42" y="132"/>
                  </a:lnTo>
                  <a:lnTo>
                    <a:pt x="42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gray">
            <a:xfrm>
              <a:off x="2430" y="403"/>
              <a:ext cx="88" cy="186"/>
            </a:xfrm>
            <a:custGeom>
              <a:avLst/>
              <a:gdLst>
                <a:gd name="T0" fmla="*/ 43 w 88"/>
                <a:gd name="T1" fmla="*/ 43 h 186"/>
                <a:gd name="T2" fmla="*/ 41 w 88"/>
                <a:gd name="T3" fmla="*/ 43 h 186"/>
                <a:gd name="T4" fmla="*/ 35 w 88"/>
                <a:gd name="T5" fmla="*/ 43 h 186"/>
                <a:gd name="T6" fmla="*/ 27 w 88"/>
                <a:gd name="T7" fmla="*/ 41 h 186"/>
                <a:gd name="T8" fmla="*/ 18 w 88"/>
                <a:gd name="T9" fmla="*/ 35 h 186"/>
                <a:gd name="T10" fmla="*/ 8 w 88"/>
                <a:gd name="T11" fmla="*/ 28 h 186"/>
                <a:gd name="T12" fmla="*/ 3 w 88"/>
                <a:gd name="T13" fmla="*/ 16 h 186"/>
                <a:gd name="T14" fmla="*/ 0 w 88"/>
                <a:gd name="T15" fmla="*/ 0 h 186"/>
                <a:gd name="T16" fmla="*/ 3 w 88"/>
                <a:gd name="T17" fmla="*/ 0 h 186"/>
                <a:gd name="T18" fmla="*/ 8 w 88"/>
                <a:gd name="T19" fmla="*/ 0 h 186"/>
                <a:gd name="T20" fmla="*/ 17 w 88"/>
                <a:gd name="T21" fmla="*/ 1 h 186"/>
                <a:gd name="T22" fmla="*/ 26 w 88"/>
                <a:gd name="T23" fmla="*/ 6 h 186"/>
                <a:gd name="T24" fmla="*/ 35 w 88"/>
                <a:gd name="T25" fmla="*/ 12 h 186"/>
                <a:gd name="T26" fmla="*/ 42 w 88"/>
                <a:gd name="T27" fmla="*/ 24 h 186"/>
                <a:gd name="T28" fmla="*/ 48 w 88"/>
                <a:gd name="T29" fmla="*/ 41 h 186"/>
                <a:gd name="T30" fmla="*/ 48 w 88"/>
                <a:gd name="T31" fmla="*/ 90 h 186"/>
                <a:gd name="T32" fmla="*/ 48 w 88"/>
                <a:gd name="T33" fmla="*/ 88 h 186"/>
                <a:gd name="T34" fmla="*/ 48 w 88"/>
                <a:gd name="T35" fmla="*/ 82 h 186"/>
                <a:gd name="T36" fmla="*/ 50 w 88"/>
                <a:gd name="T37" fmla="*/ 74 h 186"/>
                <a:gd name="T38" fmla="*/ 54 w 88"/>
                <a:gd name="T39" fmla="*/ 66 h 186"/>
                <a:gd name="T40" fmla="*/ 61 w 88"/>
                <a:gd name="T41" fmla="*/ 58 h 186"/>
                <a:gd name="T42" fmla="*/ 72 w 88"/>
                <a:gd name="T43" fmla="*/ 53 h 186"/>
                <a:gd name="T44" fmla="*/ 87 w 88"/>
                <a:gd name="T45" fmla="*/ 50 h 186"/>
                <a:gd name="T46" fmla="*/ 88 w 88"/>
                <a:gd name="T47" fmla="*/ 51 h 186"/>
                <a:gd name="T48" fmla="*/ 88 w 88"/>
                <a:gd name="T49" fmla="*/ 57 h 186"/>
                <a:gd name="T50" fmla="*/ 87 w 88"/>
                <a:gd name="T51" fmla="*/ 64 h 186"/>
                <a:gd name="T52" fmla="*/ 84 w 88"/>
                <a:gd name="T53" fmla="*/ 72 h 186"/>
                <a:gd name="T54" fmla="*/ 80 w 88"/>
                <a:gd name="T55" fmla="*/ 80 h 186"/>
                <a:gd name="T56" fmla="*/ 73 w 88"/>
                <a:gd name="T57" fmla="*/ 86 h 186"/>
                <a:gd name="T58" fmla="*/ 62 w 88"/>
                <a:gd name="T59" fmla="*/ 92 h 186"/>
                <a:gd name="T60" fmla="*/ 48 w 88"/>
                <a:gd name="T61" fmla="*/ 93 h 186"/>
                <a:gd name="T62" fmla="*/ 48 w 88"/>
                <a:gd name="T63" fmla="*/ 186 h 186"/>
                <a:gd name="T64" fmla="*/ 43 w 88"/>
                <a:gd name="T65" fmla="*/ 186 h 186"/>
                <a:gd name="T66" fmla="*/ 43 w 88"/>
                <a:gd name="T67" fmla="*/ 143 h 186"/>
                <a:gd name="T68" fmla="*/ 42 w 88"/>
                <a:gd name="T69" fmla="*/ 143 h 186"/>
                <a:gd name="T70" fmla="*/ 37 w 88"/>
                <a:gd name="T71" fmla="*/ 142 h 186"/>
                <a:gd name="T72" fmla="*/ 29 w 88"/>
                <a:gd name="T73" fmla="*/ 140 h 186"/>
                <a:gd name="T74" fmla="*/ 22 w 88"/>
                <a:gd name="T75" fmla="*/ 136 h 186"/>
                <a:gd name="T76" fmla="*/ 14 w 88"/>
                <a:gd name="T77" fmla="*/ 130 h 186"/>
                <a:gd name="T78" fmla="*/ 8 w 88"/>
                <a:gd name="T79" fmla="*/ 120 h 186"/>
                <a:gd name="T80" fmla="*/ 7 w 88"/>
                <a:gd name="T81" fmla="*/ 105 h 186"/>
                <a:gd name="T82" fmla="*/ 8 w 88"/>
                <a:gd name="T83" fmla="*/ 105 h 186"/>
                <a:gd name="T84" fmla="*/ 12 w 88"/>
                <a:gd name="T85" fmla="*/ 107 h 186"/>
                <a:gd name="T86" fmla="*/ 19 w 88"/>
                <a:gd name="T87" fmla="*/ 108 h 186"/>
                <a:gd name="T88" fmla="*/ 26 w 88"/>
                <a:gd name="T89" fmla="*/ 111 h 186"/>
                <a:gd name="T90" fmla="*/ 34 w 88"/>
                <a:gd name="T91" fmla="*/ 117 h 186"/>
                <a:gd name="T92" fmla="*/ 39 w 88"/>
                <a:gd name="T93" fmla="*/ 127 h 186"/>
                <a:gd name="T94" fmla="*/ 43 w 88"/>
                <a:gd name="T95" fmla="*/ 140 h 186"/>
                <a:gd name="T96" fmla="*/ 43 w 88"/>
                <a:gd name="T97" fmla="*/ 43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8" h="186">
                  <a:moveTo>
                    <a:pt x="43" y="43"/>
                  </a:moveTo>
                  <a:lnTo>
                    <a:pt x="41" y="43"/>
                  </a:lnTo>
                  <a:lnTo>
                    <a:pt x="35" y="43"/>
                  </a:lnTo>
                  <a:lnTo>
                    <a:pt x="27" y="41"/>
                  </a:lnTo>
                  <a:lnTo>
                    <a:pt x="18" y="35"/>
                  </a:lnTo>
                  <a:lnTo>
                    <a:pt x="8" y="28"/>
                  </a:lnTo>
                  <a:lnTo>
                    <a:pt x="3" y="16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7" y="1"/>
                  </a:lnTo>
                  <a:lnTo>
                    <a:pt x="26" y="6"/>
                  </a:lnTo>
                  <a:lnTo>
                    <a:pt x="35" y="12"/>
                  </a:lnTo>
                  <a:lnTo>
                    <a:pt x="42" y="24"/>
                  </a:lnTo>
                  <a:lnTo>
                    <a:pt x="48" y="41"/>
                  </a:lnTo>
                  <a:lnTo>
                    <a:pt x="48" y="90"/>
                  </a:lnTo>
                  <a:lnTo>
                    <a:pt x="48" y="88"/>
                  </a:lnTo>
                  <a:lnTo>
                    <a:pt x="48" y="82"/>
                  </a:lnTo>
                  <a:lnTo>
                    <a:pt x="50" y="74"/>
                  </a:lnTo>
                  <a:lnTo>
                    <a:pt x="54" y="66"/>
                  </a:lnTo>
                  <a:lnTo>
                    <a:pt x="61" y="58"/>
                  </a:lnTo>
                  <a:lnTo>
                    <a:pt x="72" y="53"/>
                  </a:lnTo>
                  <a:lnTo>
                    <a:pt x="87" y="50"/>
                  </a:lnTo>
                  <a:lnTo>
                    <a:pt x="88" y="51"/>
                  </a:lnTo>
                  <a:lnTo>
                    <a:pt x="88" y="57"/>
                  </a:lnTo>
                  <a:lnTo>
                    <a:pt x="87" y="64"/>
                  </a:lnTo>
                  <a:lnTo>
                    <a:pt x="84" y="72"/>
                  </a:lnTo>
                  <a:lnTo>
                    <a:pt x="80" y="80"/>
                  </a:lnTo>
                  <a:lnTo>
                    <a:pt x="73" y="86"/>
                  </a:lnTo>
                  <a:lnTo>
                    <a:pt x="62" y="92"/>
                  </a:lnTo>
                  <a:lnTo>
                    <a:pt x="48" y="93"/>
                  </a:lnTo>
                  <a:lnTo>
                    <a:pt x="48" y="186"/>
                  </a:lnTo>
                  <a:lnTo>
                    <a:pt x="43" y="186"/>
                  </a:lnTo>
                  <a:lnTo>
                    <a:pt x="43" y="143"/>
                  </a:lnTo>
                  <a:lnTo>
                    <a:pt x="42" y="143"/>
                  </a:lnTo>
                  <a:lnTo>
                    <a:pt x="37" y="142"/>
                  </a:lnTo>
                  <a:lnTo>
                    <a:pt x="29" y="140"/>
                  </a:lnTo>
                  <a:lnTo>
                    <a:pt x="22" y="136"/>
                  </a:lnTo>
                  <a:lnTo>
                    <a:pt x="14" y="130"/>
                  </a:lnTo>
                  <a:lnTo>
                    <a:pt x="8" y="120"/>
                  </a:lnTo>
                  <a:lnTo>
                    <a:pt x="7" y="105"/>
                  </a:lnTo>
                  <a:lnTo>
                    <a:pt x="8" y="105"/>
                  </a:lnTo>
                  <a:lnTo>
                    <a:pt x="12" y="107"/>
                  </a:lnTo>
                  <a:lnTo>
                    <a:pt x="19" y="108"/>
                  </a:lnTo>
                  <a:lnTo>
                    <a:pt x="26" y="111"/>
                  </a:lnTo>
                  <a:lnTo>
                    <a:pt x="34" y="117"/>
                  </a:lnTo>
                  <a:lnTo>
                    <a:pt x="39" y="127"/>
                  </a:lnTo>
                  <a:lnTo>
                    <a:pt x="43" y="140"/>
                  </a:lnTo>
                  <a:lnTo>
                    <a:pt x="43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gray">
            <a:xfrm>
              <a:off x="1914" y="233"/>
              <a:ext cx="166" cy="356"/>
            </a:xfrm>
            <a:custGeom>
              <a:avLst/>
              <a:gdLst>
                <a:gd name="T0" fmla="*/ 85 w 166"/>
                <a:gd name="T1" fmla="*/ 84 h 356"/>
                <a:gd name="T2" fmla="*/ 101 w 166"/>
                <a:gd name="T3" fmla="*/ 81 h 356"/>
                <a:gd name="T4" fmla="*/ 124 w 166"/>
                <a:gd name="T5" fmla="*/ 73 h 356"/>
                <a:gd name="T6" fmla="*/ 148 w 166"/>
                <a:gd name="T7" fmla="*/ 56 h 356"/>
                <a:gd name="T8" fmla="*/ 163 w 166"/>
                <a:gd name="T9" fmla="*/ 23 h 356"/>
                <a:gd name="T10" fmla="*/ 163 w 166"/>
                <a:gd name="T11" fmla="*/ 0 h 356"/>
                <a:gd name="T12" fmla="*/ 148 w 166"/>
                <a:gd name="T13" fmla="*/ 0 h 356"/>
                <a:gd name="T14" fmla="*/ 125 w 166"/>
                <a:gd name="T15" fmla="*/ 6 h 356"/>
                <a:gd name="T16" fmla="*/ 101 w 166"/>
                <a:gd name="T17" fmla="*/ 22 h 356"/>
                <a:gd name="T18" fmla="*/ 82 w 166"/>
                <a:gd name="T19" fmla="*/ 54 h 356"/>
                <a:gd name="T20" fmla="*/ 77 w 166"/>
                <a:gd name="T21" fmla="*/ 173 h 356"/>
                <a:gd name="T22" fmla="*/ 77 w 166"/>
                <a:gd name="T23" fmla="*/ 165 h 356"/>
                <a:gd name="T24" fmla="*/ 71 w 166"/>
                <a:gd name="T25" fmla="*/ 146 h 356"/>
                <a:gd name="T26" fmla="*/ 60 w 166"/>
                <a:gd name="T27" fmla="*/ 123 h 356"/>
                <a:gd name="T28" fmla="*/ 38 w 166"/>
                <a:gd name="T29" fmla="*/ 104 h 356"/>
                <a:gd name="T30" fmla="*/ 0 w 166"/>
                <a:gd name="T31" fmla="*/ 96 h 356"/>
                <a:gd name="T32" fmla="*/ 0 w 166"/>
                <a:gd name="T33" fmla="*/ 103 h 356"/>
                <a:gd name="T34" fmla="*/ 0 w 166"/>
                <a:gd name="T35" fmla="*/ 120 h 356"/>
                <a:gd name="T36" fmla="*/ 8 w 166"/>
                <a:gd name="T37" fmla="*/ 143 h 356"/>
                <a:gd name="T38" fmla="*/ 24 w 166"/>
                <a:gd name="T39" fmla="*/ 163 h 356"/>
                <a:gd name="T40" fmla="*/ 55 w 166"/>
                <a:gd name="T41" fmla="*/ 177 h 356"/>
                <a:gd name="T42" fmla="*/ 77 w 166"/>
                <a:gd name="T43" fmla="*/ 356 h 356"/>
                <a:gd name="T44" fmla="*/ 82 w 166"/>
                <a:gd name="T45" fmla="*/ 274 h 356"/>
                <a:gd name="T46" fmla="*/ 91 w 166"/>
                <a:gd name="T47" fmla="*/ 273 h 356"/>
                <a:gd name="T48" fmla="*/ 112 w 166"/>
                <a:gd name="T49" fmla="*/ 267 h 356"/>
                <a:gd name="T50" fmla="*/ 135 w 166"/>
                <a:gd name="T51" fmla="*/ 252 h 356"/>
                <a:gd name="T52" fmla="*/ 151 w 166"/>
                <a:gd name="T53" fmla="*/ 224 h 356"/>
                <a:gd name="T54" fmla="*/ 152 w 166"/>
                <a:gd name="T55" fmla="*/ 203 h 356"/>
                <a:gd name="T56" fmla="*/ 137 w 166"/>
                <a:gd name="T57" fmla="*/ 204 h 356"/>
                <a:gd name="T58" fmla="*/ 117 w 166"/>
                <a:gd name="T59" fmla="*/ 211 h 356"/>
                <a:gd name="T60" fmla="*/ 97 w 166"/>
                <a:gd name="T61" fmla="*/ 231 h 356"/>
                <a:gd name="T62" fmla="*/ 82 w 166"/>
                <a:gd name="T63" fmla="*/ 267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6" h="356">
                  <a:moveTo>
                    <a:pt x="82" y="84"/>
                  </a:moveTo>
                  <a:lnTo>
                    <a:pt x="85" y="84"/>
                  </a:lnTo>
                  <a:lnTo>
                    <a:pt x="91" y="84"/>
                  </a:lnTo>
                  <a:lnTo>
                    <a:pt x="101" y="81"/>
                  </a:lnTo>
                  <a:lnTo>
                    <a:pt x="112" y="78"/>
                  </a:lnTo>
                  <a:lnTo>
                    <a:pt x="124" y="73"/>
                  </a:lnTo>
                  <a:lnTo>
                    <a:pt x="136" y="66"/>
                  </a:lnTo>
                  <a:lnTo>
                    <a:pt x="148" y="56"/>
                  </a:lnTo>
                  <a:lnTo>
                    <a:pt x="156" y="42"/>
                  </a:lnTo>
                  <a:lnTo>
                    <a:pt x="163" y="23"/>
                  </a:lnTo>
                  <a:lnTo>
                    <a:pt x="166" y="2"/>
                  </a:lnTo>
                  <a:lnTo>
                    <a:pt x="163" y="0"/>
                  </a:lnTo>
                  <a:lnTo>
                    <a:pt x="158" y="0"/>
                  </a:lnTo>
                  <a:lnTo>
                    <a:pt x="148" y="0"/>
                  </a:lnTo>
                  <a:lnTo>
                    <a:pt x="137" y="3"/>
                  </a:lnTo>
                  <a:lnTo>
                    <a:pt x="125" y="6"/>
                  </a:lnTo>
                  <a:lnTo>
                    <a:pt x="113" y="12"/>
                  </a:lnTo>
                  <a:lnTo>
                    <a:pt x="101" y="22"/>
                  </a:lnTo>
                  <a:lnTo>
                    <a:pt x="90" y="35"/>
                  </a:lnTo>
                  <a:lnTo>
                    <a:pt x="82" y="54"/>
                  </a:lnTo>
                  <a:lnTo>
                    <a:pt x="77" y="78"/>
                  </a:lnTo>
                  <a:lnTo>
                    <a:pt x="77" y="173"/>
                  </a:lnTo>
                  <a:lnTo>
                    <a:pt x="77" y="170"/>
                  </a:lnTo>
                  <a:lnTo>
                    <a:pt x="77" y="165"/>
                  </a:lnTo>
                  <a:lnTo>
                    <a:pt x="74" y="157"/>
                  </a:lnTo>
                  <a:lnTo>
                    <a:pt x="71" y="146"/>
                  </a:lnTo>
                  <a:lnTo>
                    <a:pt x="67" y="134"/>
                  </a:lnTo>
                  <a:lnTo>
                    <a:pt x="60" y="123"/>
                  </a:lnTo>
                  <a:lnTo>
                    <a:pt x="50" y="112"/>
                  </a:lnTo>
                  <a:lnTo>
                    <a:pt x="38" y="104"/>
                  </a:lnTo>
                  <a:lnTo>
                    <a:pt x="20" y="97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0" y="103"/>
                  </a:lnTo>
                  <a:lnTo>
                    <a:pt x="0" y="111"/>
                  </a:lnTo>
                  <a:lnTo>
                    <a:pt x="0" y="120"/>
                  </a:lnTo>
                  <a:lnTo>
                    <a:pt x="2" y="131"/>
                  </a:lnTo>
                  <a:lnTo>
                    <a:pt x="8" y="143"/>
                  </a:lnTo>
                  <a:lnTo>
                    <a:pt x="15" y="154"/>
                  </a:lnTo>
                  <a:lnTo>
                    <a:pt x="24" y="163"/>
                  </a:lnTo>
                  <a:lnTo>
                    <a:pt x="38" y="171"/>
                  </a:lnTo>
                  <a:lnTo>
                    <a:pt x="55" y="177"/>
                  </a:lnTo>
                  <a:lnTo>
                    <a:pt x="77" y="178"/>
                  </a:lnTo>
                  <a:lnTo>
                    <a:pt x="77" y="356"/>
                  </a:lnTo>
                  <a:lnTo>
                    <a:pt x="82" y="356"/>
                  </a:lnTo>
                  <a:lnTo>
                    <a:pt x="82" y="274"/>
                  </a:lnTo>
                  <a:lnTo>
                    <a:pt x="85" y="273"/>
                  </a:lnTo>
                  <a:lnTo>
                    <a:pt x="91" y="273"/>
                  </a:lnTo>
                  <a:lnTo>
                    <a:pt x="101" y="271"/>
                  </a:lnTo>
                  <a:lnTo>
                    <a:pt x="112" y="267"/>
                  </a:lnTo>
                  <a:lnTo>
                    <a:pt x="124" y="262"/>
                  </a:lnTo>
                  <a:lnTo>
                    <a:pt x="135" y="252"/>
                  </a:lnTo>
                  <a:lnTo>
                    <a:pt x="144" y="240"/>
                  </a:lnTo>
                  <a:lnTo>
                    <a:pt x="151" y="224"/>
                  </a:lnTo>
                  <a:lnTo>
                    <a:pt x="154" y="203"/>
                  </a:lnTo>
                  <a:lnTo>
                    <a:pt x="152" y="203"/>
                  </a:lnTo>
                  <a:lnTo>
                    <a:pt x="145" y="203"/>
                  </a:lnTo>
                  <a:lnTo>
                    <a:pt x="137" y="204"/>
                  </a:lnTo>
                  <a:lnTo>
                    <a:pt x="128" y="207"/>
                  </a:lnTo>
                  <a:lnTo>
                    <a:pt x="117" y="211"/>
                  </a:lnTo>
                  <a:lnTo>
                    <a:pt x="106" y="219"/>
                  </a:lnTo>
                  <a:lnTo>
                    <a:pt x="97" y="231"/>
                  </a:lnTo>
                  <a:lnTo>
                    <a:pt x="89" y="247"/>
                  </a:lnTo>
                  <a:lnTo>
                    <a:pt x="82" y="267"/>
                  </a:lnTo>
                  <a:lnTo>
                    <a:pt x="82" y="84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gray">
            <a:xfrm>
              <a:off x="2514" y="379"/>
              <a:ext cx="92" cy="210"/>
            </a:xfrm>
            <a:custGeom>
              <a:avLst/>
              <a:gdLst>
                <a:gd name="T0" fmla="*/ 43 w 92"/>
                <a:gd name="T1" fmla="*/ 162 h 210"/>
                <a:gd name="T2" fmla="*/ 36 w 92"/>
                <a:gd name="T3" fmla="*/ 160 h 210"/>
                <a:gd name="T4" fmla="*/ 23 w 92"/>
                <a:gd name="T5" fmla="*/ 155 h 210"/>
                <a:gd name="T6" fmla="*/ 12 w 92"/>
                <a:gd name="T7" fmla="*/ 141 h 210"/>
                <a:gd name="T8" fmla="*/ 12 w 92"/>
                <a:gd name="T9" fmla="*/ 129 h 210"/>
                <a:gd name="T10" fmla="*/ 23 w 92"/>
                <a:gd name="T11" fmla="*/ 132 h 210"/>
                <a:gd name="T12" fmla="*/ 38 w 92"/>
                <a:gd name="T13" fmla="*/ 145 h 210"/>
                <a:gd name="T14" fmla="*/ 43 w 92"/>
                <a:gd name="T15" fmla="*/ 108 h 210"/>
                <a:gd name="T16" fmla="*/ 35 w 92"/>
                <a:gd name="T17" fmla="*/ 106 h 210"/>
                <a:gd name="T18" fmla="*/ 20 w 92"/>
                <a:gd name="T19" fmla="*/ 101 h 210"/>
                <a:gd name="T20" fmla="*/ 7 w 92"/>
                <a:gd name="T21" fmla="*/ 83 h 210"/>
                <a:gd name="T22" fmla="*/ 7 w 92"/>
                <a:gd name="T23" fmla="*/ 70 h 210"/>
                <a:gd name="T24" fmla="*/ 17 w 92"/>
                <a:gd name="T25" fmla="*/ 71 h 210"/>
                <a:gd name="T26" fmla="*/ 31 w 92"/>
                <a:gd name="T27" fmla="*/ 81 h 210"/>
                <a:gd name="T28" fmla="*/ 43 w 92"/>
                <a:gd name="T29" fmla="*/ 105 h 210"/>
                <a:gd name="T30" fmla="*/ 40 w 92"/>
                <a:gd name="T31" fmla="*/ 43 h 210"/>
                <a:gd name="T32" fmla="*/ 26 w 92"/>
                <a:gd name="T33" fmla="*/ 39 h 210"/>
                <a:gd name="T34" fmla="*/ 8 w 92"/>
                <a:gd name="T35" fmla="*/ 27 h 210"/>
                <a:gd name="T36" fmla="*/ 0 w 92"/>
                <a:gd name="T37" fmla="*/ 0 h 210"/>
                <a:gd name="T38" fmla="*/ 7 w 92"/>
                <a:gd name="T39" fmla="*/ 0 h 210"/>
                <a:gd name="T40" fmla="*/ 23 w 92"/>
                <a:gd name="T41" fmla="*/ 5 h 210"/>
                <a:gd name="T42" fmla="*/ 39 w 92"/>
                <a:gd name="T43" fmla="*/ 23 h 210"/>
                <a:gd name="T44" fmla="*/ 46 w 92"/>
                <a:gd name="T45" fmla="*/ 38 h 210"/>
                <a:gd name="T46" fmla="*/ 51 w 92"/>
                <a:gd name="T47" fmla="*/ 24 h 210"/>
                <a:gd name="T48" fmla="*/ 66 w 92"/>
                <a:gd name="T49" fmla="*/ 8 h 210"/>
                <a:gd name="T50" fmla="*/ 92 w 92"/>
                <a:gd name="T51" fmla="*/ 0 h 210"/>
                <a:gd name="T52" fmla="*/ 90 w 92"/>
                <a:gd name="T53" fmla="*/ 8 h 210"/>
                <a:gd name="T54" fmla="*/ 82 w 92"/>
                <a:gd name="T55" fmla="*/ 25 h 210"/>
                <a:gd name="T56" fmla="*/ 63 w 92"/>
                <a:gd name="T57" fmla="*/ 40 h 210"/>
                <a:gd name="T58" fmla="*/ 49 w 92"/>
                <a:gd name="T59" fmla="*/ 124 h 210"/>
                <a:gd name="T60" fmla="*/ 50 w 92"/>
                <a:gd name="T61" fmla="*/ 116 h 210"/>
                <a:gd name="T62" fmla="*/ 59 w 92"/>
                <a:gd name="T63" fmla="*/ 100 h 210"/>
                <a:gd name="T64" fmla="*/ 81 w 92"/>
                <a:gd name="T65" fmla="*/ 92 h 210"/>
                <a:gd name="T66" fmla="*/ 80 w 92"/>
                <a:gd name="T67" fmla="*/ 98 h 210"/>
                <a:gd name="T68" fmla="*/ 73 w 92"/>
                <a:gd name="T69" fmla="*/ 114 h 210"/>
                <a:gd name="T70" fmla="*/ 59 w 92"/>
                <a:gd name="T71" fmla="*/ 127 h 210"/>
                <a:gd name="T72" fmla="*/ 49 w 92"/>
                <a:gd name="T7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2" h="210">
                  <a:moveTo>
                    <a:pt x="43" y="210"/>
                  </a:moveTo>
                  <a:lnTo>
                    <a:pt x="43" y="162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0" y="159"/>
                  </a:lnTo>
                  <a:lnTo>
                    <a:pt x="23" y="155"/>
                  </a:lnTo>
                  <a:lnTo>
                    <a:pt x="16" y="150"/>
                  </a:lnTo>
                  <a:lnTo>
                    <a:pt x="12" y="141"/>
                  </a:lnTo>
                  <a:lnTo>
                    <a:pt x="11" y="129"/>
                  </a:lnTo>
                  <a:lnTo>
                    <a:pt x="12" y="129"/>
                  </a:lnTo>
                  <a:lnTo>
                    <a:pt x="16" y="129"/>
                  </a:lnTo>
                  <a:lnTo>
                    <a:pt x="23" y="132"/>
                  </a:lnTo>
                  <a:lnTo>
                    <a:pt x="31" y="137"/>
                  </a:lnTo>
                  <a:lnTo>
                    <a:pt x="38" y="145"/>
                  </a:lnTo>
                  <a:lnTo>
                    <a:pt x="43" y="159"/>
                  </a:lnTo>
                  <a:lnTo>
                    <a:pt x="43" y="108"/>
                  </a:lnTo>
                  <a:lnTo>
                    <a:pt x="40" y="108"/>
                  </a:lnTo>
                  <a:lnTo>
                    <a:pt x="35" y="106"/>
                  </a:lnTo>
                  <a:lnTo>
                    <a:pt x="28" y="105"/>
                  </a:lnTo>
                  <a:lnTo>
                    <a:pt x="20" y="101"/>
                  </a:lnTo>
                  <a:lnTo>
                    <a:pt x="12" y="94"/>
                  </a:lnTo>
                  <a:lnTo>
                    <a:pt x="7" y="83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11" y="70"/>
                  </a:lnTo>
                  <a:lnTo>
                    <a:pt x="17" y="71"/>
                  </a:lnTo>
                  <a:lnTo>
                    <a:pt x="24" y="74"/>
                  </a:lnTo>
                  <a:lnTo>
                    <a:pt x="31" y="81"/>
                  </a:lnTo>
                  <a:lnTo>
                    <a:pt x="38" y="90"/>
                  </a:lnTo>
                  <a:lnTo>
                    <a:pt x="43" y="105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34" y="42"/>
                  </a:lnTo>
                  <a:lnTo>
                    <a:pt x="26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1" y="16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13" y="1"/>
                  </a:lnTo>
                  <a:lnTo>
                    <a:pt x="23" y="5"/>
                  </a:lnTo>
                  <a:lnTo>
                    <a:pt x="31" y="12"/>
                  </a:lnTo>
                  <a:lnTo>
                    <a:pt x="39" y="23"/>
                  </a:lnTo>
                  <a:lnTo>
                    <a:pt x="46" y="40"/>
                  </a:lnTo>
                  <a:lnTo>
                    <a:pt x="46" y="38"/>
                  </a:lnTo>
                  <a:lnTo>
                    <a:pt x="49" y="32"/>
                  </a:lnTo>
                  <a:lnTo>
                    <a:pt x="51" y="24"/>
                  </a:lnTo>
                  <a:lnTo>
                    <a:pt x="58" y="15"/>
                  </a:lnTo>
                  <a:lnTo>
                    <a:pt x="66" y="8"/>
                  </a:lnTo>
                  <a:lnTo>
                    <a:pt x="77" y="1"/>
                  </a:lnTo>
                  <a:lnTo>
                    <a:pt x="92" y="0"/>
                  </a:lnTo>
                  <a:lnTo>
                    <a:pt x="92" y="1"/>
                  </a:lnTo>
                  <a:lnTo>
                    <a:pt x="90" y="8"/>
                  </a:lnTo>
                  <a:lnTo>
                    <a:pt x="88" y="16"/>
                  </a:lnTo>
                  <a:lnTo>
                    <a:pt x="82" y="25"/>
                  </a:lnTo>
                  <a:lnTo>
                    <a:pt x="74" y="34"/>
                  </a:lnTo>
                  <a:lnTo>
                    <a:pt x="63" y="40"/>
                  </a:lnTo>
                  <a:lnTo>
                    <a:pt x="49" y="43"/>
                  </a:lnTo>
                  <a:lnTo>
                    <a:pt x="49" y="124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3" y="108"/>
                  </a:lnTo>
                  <a:lnTo>
                    <a:pt x="59" y="100"/>
                  </a:lnTo>
                  <a:lnTo>
                    <a:pt x="67" y="94"/>
                  </a:lnTo>
                  <a:lnTo>
                    <a:pt x="81" y="92"/>
                  </a:lnTo>
                  <a:lnTo>
                    <a:pt x="81" y="93"/>
                  </a:lnTo>
                  <a:lnTo>
                    <a:pt x="80" y="98"/>
                  </a:lnTo>
                  <a:lnTo>
                    <a:pt x="77" y="106"/>
                  </a:lnTo>
                  <a:lnTo>
                    <a:pt x="73" y="114"/>
                  </a:lnTo>
                  <a:lnTo>
                    <a:pt x="67" y="121"/>
                  </a:lnTo>
                  <a:lnTo>
                    <a:pt x="59" y="127"/>
                  </a:lnTo>
                  <a:lnTo>
                    <a:pt x="49" y="129"/>
                  </a:lnTo>
                  <a:lnTo>
                    <a:pt x="49" y="210"/>
                  </a:lnTo>
                  <a:lnTo>
                    <a:pt x="43" y="210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gray">
            <a:xfrm>
              <a:off x="1566" y="297"/>
              <a:ext cx="128" cy="292"/>
            </a:xfrm>
            <a:custGeom>
              <a:avLst/>
              <a:gdLst>
                <a:gd name="T0" fmla="*/ 61 w 128"/>
                <a:gd name="T1" fmla="*/ 225 h 292"/>
                <a:gd name="T2" fmla="*/ 54 w 128"/>
                <a:gd name="T3" fmla="*/ 225 h 292"/>
                <a:gd name="T4" fmla="*/ 38 w 128"/>
                <a:gd name="T5" fmla="*/ 219 h 292"/>
                <a:gd name="T6" fmla="*/ 23 w 128"/>
                <a:gd name="T7" fmla="*/ 206 h 292"/>
                <a:gd name="T8" fmla="*/ 15 w 128"/>
                <a:gd name="T9" fmla="*/ 180 h 292"/>
                <a:gd name="T10" fmla="*/ 23 w 128"/>
                <a:gd name="T11" fmla="*/ 180 h 292"/>
                <a:gd name="T12" fmla="*/ 38 w 128"/>
                <a:gd name="T13" fmla="*/ 186 h 292"/>
                <a:gd name="T14" fmla="*/ 54 w 128"/>
                <a:gd name="T15" fmla="*/ 205 h 292"/>
                <a:gd name="T16" fmla="*/ 61 w 128"/>
                <a:gd name="T17" fmla="*/ 151 h 292"/>
                <a:gd name="T18" fmla="*/ 52 w 128"/>
                <a:gd name="T19" fmla="*/ 149 h 292"/>
                <a:gd name="T20" fmla="*/ 34 w 128"/>
                <a:gd name="T21" fmla="*/ 144 h 292"/>
                <a:gd name="T22" fmla="*/ 16 w 128"/>
                <a:gd name="T23" fmla="*/ 128 h 292"/>
                <a:gd name="T24" fmla="*/ 8 w 128"/>
                <a:gd name="T25" fmla="*/ 98 h 292"/>
                <a:gd name="T26" fmla="*/ 15 w 128"/>
                <a:gd name="T27" fmla="*/ 97 h 292"/>
                <a:gd name="T28" fmla="*/ 29 w 128"/>
                <a:gd name="T29" fmla="*/ 101 h 292"/>
                <a:gd name="T30" fmla="*/ 47 w 128"/>
                <a:gd name="T31" fmla="*/ 116 h 292"/>
                <a:gd name="T32" fmla="*/ 61 w 128"/>
                <a:gd name="T33" fmla="*/ 147 h 292"/>
                <a:gd name="T34" fmla="*/ 58 w 128"/>
                <a:gd name="T35" fmla="*/ 60 h 292"/>
                <a:gd name="T36" fmla="*/ 44 w 128"/>
                <a:gd name="T37" fmla="*/ 58 h 292"/>
                <a:gd name="T38" fmla="*/ 25 w 128"/>
                <a:gd name="T39" fmla="*/ 50 h 292"/>
                <a:gd name="T40" fmla="*/ 8 w 128"/>
                <a:gd name="T41" fmla="*/ 32 h 292"/>
                <a:gd name="T42" fmla="*/ 0 w 128"/>
                <a:gd name="T43" fmla="*/ 0 h 292"/>
                <a:gd name="T44" fmla="*/ 8 w 128"/>
                <a:gd name="T45" fmla="*/ 0 h 292"/>
                <a:gd name="T46" fmla="*/ 27 w 128"/>
                <a:gd name="T47" fmla="*/ 5 h 292"/>
                <a:gd name="T48" fmla="*/ 48 w 128"/>
                <a:gd name="T49" fmla="*/ 21 h 292"/>
                <a:gd name="T50" fmla="*/ 65 w 128"/>
                <a:gd name="T51" fmla="*/ 56 h 292"/>
                <a:gd name="T52" fmla="*/ 66 w 128"/>
                <a:gd name="T53" fmla="*/ 48 h 292"/>
                <a:gd name="T54" fmla="*/ 77 w 128"/>
                <a:gd name="T55" fmla="*/ 28 h 292"/>
                <a:gd name="T56" fmla="*/ 96 w 128"/>
                <a:gd name="T57" fmla="*/ 9 h 292"/>
                <a:gd name="T58" fmla="*/ 128 w 128"/>
                <a:gd name="T59" fmla="*/ 0 h 292"/>
                <a:gd name="T60" fmla="*/ 127 w 128"/>
                <a:gd name="T61" fmla="*/ 9 h 292"/>
                <a:gd name="T62" fmla="*/ 119 w 128"/>
                <a:gd name="T63" fmla="*/ 31 h 292"/>
                <a:gd name="T64" fmla="*/ 101 w 128"/>
                <a:gd name="T65" fmla="*/ 51 h 292"/>
                <a:gd name="T66" fmla="*/ 67 w 128"/>
                <a:gd name="T67" fmla="*/ 60 h 292"/>
                <a:gd name="T68" fmla="*/ 69 w 128"/>
                <a:gd name="T69" fmla="*/ 170 h 292"/>
                <a:gd name="T70" fmla="*/ 73 w 128"/>
                <a:gd name="T71" fmla="*/ 155 h 292"/>
                <a:gd name="T72" fmla="*/ 86 w 128"/>
                <a:gd name="T73" fmla="*/ 136 h 292"/>
                <a:gd name="T74" fmla="*/ 113 w 128"/>
                <a:gd name="T75" fmla="*/ 128 h 292"/>
                <a:gd name="T76" fmla="*/ 112 w 128"/>
                <a:gd name="T77" fmla="*/ 136 h 292"/>
                <a:gd name="T78" fmla="*/ 105 w 128"/>
                <a:gd name="T79" fmla="*/ 153 h 292"/>
                <a:gd name="T80" fmla="*/ 92 w 128"/>
                <a:gd name="T81" fmla="*/ 172 h 292"/>
                <a:gd name="T82" fmla="*/ 67 w 128"/>
                <a:gd name="T83" fmla="*/ 180 h 292"/>
                <a:gd name="T84" fmla="*/ 61 w 128"/>
                <a:gd name="T85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28" h="292">
                  <a:moveTo>
                    <a:pt x="61" y="292"/>
                  </a:moveTo>
                  <a:lnTo>
                    <a:pt x="61" y="225"/>
                  </a:lnTo>
                  <a:lnTo>
                    <a:pt x="58" y="225"/>
                  </a:lnTo>
                  <a:lnTo>
                    <a:pt x="54" y="225"/>
                  </a:lnTo>
                  <a:lnTo>
                    <a:pt x="46" y="222"/>
                  </a:lnTo>
                  <a:lnTo>
                    <a:pt x="38" y="219"/>
                  </a:lnTo>
                  <a:lnTo>
                    <a:pt x="29" y="214"/>
                  </a:lnTo>
                  <a:lnTo>
                    <a:pt x="23" y="206"/>
                  </a:lnTo>
                  <a:lnTo>
                    <a:pt x="17" y="195"/>
                  </a:lnTo>
                  <a:lnTo>
                    <a:pt x="15" y="180"/>
                  </a:lnTo>
                  <a:lnTo>
                    <a:pt x="17" y="180"/>
                  </a:lnTo>
                  <a:lnTo>
                    <a:pt x="23" y="180"/>
                  </a:lnTo>
                  <a:lnTo>
                    <a:pt x="29" y="182"/>
                  </a:lnTo>
                  <a:lnTo>
                    <a:pt x="38" y="186"/>
                  </a:lnTo>
                  <a:lnTo>
                    <a:pt x="47" y="194"/>
                  </a:lnTo>
                  <a:lnTo>
                    <a:pt x="54" y="205"/>
                  </a:lnTo>
                  <a:lnTo>
                    <a:pt x="61" y="221"/>
                  </a:lnTo>
                  <a:lnTo>
                    <a:pt x="61" y="151"/>
                  </a:lnTo>
                  <a:lnTo>
                    <a:pt x="58" y="149"/>
                  </a:lnTo>
                  <a:lnTo>
                    <a:pt x="52" y="149"/>
                  </a:lnTo>
                  <a:lnTo>
                    <a:pt x="44" y="147"/>
                  </a:lnTo>
                  <a:lnTo>
                    <a:pt x="34" y="144"/>
                  </a:lnTo>
                  <a:lnTo>
                    <a:pt x="24" y="137"/>
                  </a:lnTo>
                  <a:lnTo>
                    <a:pt x="16" y="128"/>
                  </a:lnTo>
                  <a:lnTo>
                    <a:pt x="11" y="114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5" y="97"/>
                  </a:lnTo>
                  <a:lnTo>
                    <a:pt x="21" y="98"/>
                  </a:lnTo>
                  <a:lnTo>
                    <a:pt x="29" y="101"/>
                  </a:lnTo>
                  <a:lnTo>
                    <a:pt x="39" y="106"/>
                  </a:lnTo>
                  <a:lnTo>
                    <a:pt x="47" y="116"/>
                  </a:lnTo>
                  <a:lnTo>
                    <a:pt x="55" y="128"/>
                  </a:lnTo>
                  <a:lnTo>
                    <a:pt x="61" y="147"/>
                  </a:lnTo>
                  <a:lnTo>
                    <a:pt x="61" y="60"/>
                  </a:lnTo>
                  <a:lnTo>
                    <a:pt x="58" y="60"/>
                  </a:lnTo>
                  <a:lnTo>
                    <a:pt x="52" y="59"/>
                  </a:lnTo>
                  <a:lnTo>
                    <a:pt x="44" y="58"/>
                  </a:lnTo>
                  <a:lnTo>
                    <a:pt x="35" y="55"/>
                  </a:lnTo>
                  <a:lnTo>
                    <a:pt x="25" y="50"/>
                  </a:lnTo>
                  <a:lnTo>
                    <a:pt x="16" y="43"/>
                  </a:lnTo>
                  <a:lnTo>
                    <a:pt x="8" y="32"/>
                  </a:lnTo>
                  <a:lnTo>
                    <a:pt x="3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6" y="1"/>
                  </a:lnTo>
                  <a:lnTo>
                    <a:pt x="27" y="5"/>
                  </a:lnTo>
                  <a:lnTo>
                    <a:pt x="38" y="10"/>
                  </a:lnTo>
                  <a:lnTo>
                    <a:pt x="48" y="21"/>
                  </a:lnTo>
                  <a:lnTo>
                    <a:pt x="56" y="36"/>
                  </a:lnTo>
                  <a:lnTo>
                    <a:pt x="65" y="56"/>
                  </a:lnTo>
                  <a:lnTo>
                    <a:pt x="65" y="54"/>
                  </a:lnTo>
                  <a:lnTo>
                    <a:pt x="66" y="48"/>
                  </a:lnTo>
                  <a:lnTo>
                    <a:pt x="70" y="39"/>
                  </a:lnTo>
                  <a:lnTo>
                    <a:pt x="77" y="28"/>
                  </a:lnTo>
                  <a:lnTo>
                    <a:pt x="85" y="19"/>
                  </a:lnTo>
                  <a:lnTo>
                    <a:pt x="96" y="9"/>
                  </a:lnTo>
                  <a:lnTo>
                    <a:pt x="110" y="2"/>
                  </a:lnTo>
                  <a:lnTo>
                    <a:pt x="128" y="0"/>
                  </a:lnTo>
                  <a:lnTo>
                    <a:pt x="128" y="2"/>
                  </a:lnTo>
                  <a:lnTo>
                    <a:pt x="127" y="9"/>
                  </a:lnTo>
                  <a:lnTo>
                    <a:pt x="124" y="19"/>
                  </a:lnTo>
                  <a:lnTo>
                    <a:pt x="119" y="31"/>
                  </a:lnTo>
                  <a:lnTo>
                    <a:pt x="112" y="41"/>
                  </a:lnTo>
                  <a:lnTo>
                    <a:pt x="101" y="51"/>
                  </a:lnTo>
                  <a:lnTo>
                    <a:pt x="86" y="58"/>
                  </a:lnTo>
                  <a:lnTo>
                    <a:pt x="67" y="60"/>
                  </a:lnTo>
                  <a:lnTo>
                    <a:pt x="67" y="172"/>
                  </a:lnTo>
                  <a:lnTo>
                    <a:pt x="69" y="170"/>
                  </a:lnTo>
                  <a:lnTo>
                    <a:pt x="70" y="164"/>
                  </a:lnTo>
                  <a:lnTo>
                    <a:pt x="73" y="155"/>
                  </a:lnTo>
                  <a:lnTo>
                    <a:pt x="78" y="145"/>
                  </a:lnTo>
                  <a:lnTo>
                    <a:pt x="86" y="136"/>
                  </a:lnTo>
                  <a:lnTo>
                    <a:pt x="97" y="130"/>
                  </a:lnTo>
                  <a:lnTo>
                    <a:pt x="113" y="128"/>
                  </a:lnTo>
                  <a:lnTo>
                    <a:pt x="113" y="130"/>
                  </a:lnTo>
                  <a:lnTo>
                    <a:pt x="112" y="136"/>
                  </a:lnTo>
                  <a:lnTo>
                    <a:pt x="109" y="144"/>
                  </a:lnTo>
                  <a:lnTo>
                    <a:pt x="105" y="153"/>
                  </a:lnTo>
                  <a:lnTo>
                    <a:pt x="100" y="163"/>
                  </a:lnTo>
                  <a:lnTo>
                    <a:pt x="92" y="172"/>
                  </a:lnTo>
                  <a:lnTo>
                    <a:pt x="82" y="178"/>
                  </a:lnTo>
                  <a:lnTo>
                    <a:pt x="67" y="180"/>
                  </a:lnTo>
                  <a:lnTo>
                    <a:pt x="67" y="292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gray">
            <a:xfrm>
              <a:off x="2596" y="332"/>
              <a:ext cx="68" cy="257"/>
            </a:xfrm>
            <a:custGeom>
              <a:avLst/>
              <a:gdLst>
                <a:gd name="T0" fmla="*/ 31 w 68"/>
                <a:gd name="T1" fmla="*/ 164 h 257"/>
                <a:gd name="T2" fmla="*/ 23 w 68"/>
                <a:gd name="T3" fmla="*/ 163 h 257"/>
                <a:gd name="T4" fmla="*/ 8 w 68"/>
                <a:gd name="T5" fmla="*/ 155 h 257"/>
                <a:gd name="T6" fmla="*/ 0 w 68"/>
                <a:gd name="T7" fmla="*/ 132 h 257"/>
                <a:gd name="T8" fmla="*/ 7 w 68"/>
                <a:gd name="T9" fmla="*/ 132 h 257"/>
                <a:gd name="T10" fmla="*/ 22 w 68"/>
                <a:gd name="T11" fmla="*/ 139 h 257"/>
                <a:gd name="T12" fmla="*/ 31 w 68"/>
                <a:gd name="T13" fmla="*/ 160 h 257"/>
                <a:gd name="T14" fmla="*/ 29 w 68"/>
                <a:gd name="T15" fmla="*/ 101 h 257"/>
                <a:gd name="T16" fmla="*/ 16 w 68"/>
                <a:gd name="T17" fmla="*/ 97 h 257"/>
                <a:gd name="T18" fmla="*/ 3 w 68"/>
                <a:gd name="T19" fmla="*/ 83 h 257"/>
                <a:gd name="T20" fmla="*/ 3 w 68"/>
                <a:gd name="T21" fmla="*/ 70 h 257"/>
                <a:gd name="T22" fmla="*/ 15 w 68"/>
                <a:gd name="T23" fmla="*/ 74 h 257"/>
                <a:gd name="T24" fmla="*/ 27 w 68"/>
                <a:gd name="T25" fmla="*/ 86 h 257"/>
                <a:gd name="T26" fmla="*/ 31 w 68"/>
                <a:gd name="T27" fmla="*/ 31 h 257"/>
                <a:gd name="T28" fmla="*/ 33 w 68"/>
                <a:gd name="T29" fmla="*/ 23 h 257"/>
                <a:gd name="T30" fmla="*/ 41 w 68"/>
                <a:gd name="T31" fmla="*/ 8 h 257"/>
                <a:gd name="T32" fmla="*/ 62 w 68"/>
                <a:gd name="T33" fmla="*/ 0 h 257"/>
                <a:gd name="T34" fmla="*/ 61 w 68"/>
                <a:gd name="T35" fmla="*/ 8 h 257"/>
                <a:gd name="T36" fmla="*/ 53 w 68"/>
                <a:gd name="T37" fmla="*/ 23 h 257"/>
                <a:gd name="T38" fmla="*/ 35 w 68"/>
                <a:gd name="T39" fmla="*/ 31 h 257"/>
                <a:gd name="T40" fmla="*/ 35 w 68"/>
                <a:gd name="T41" fmla="*/ 75 h 257"/>
                <a:gd name="T42" fmla="*/ 39 w 68"/>
                <a:gd name="T43" fmla="*/ 62 h 257"/>
                <a:gd name="T44" fmla="*/ 54 w 68"/>
                <a:gd name="T45" fmla="*/ 48 h 257"/>
                <a:gd name="T46" fmla="*/ 68 w 68"/>
                <a:gd name="T47" fmla="*/ 48 h 257"/>
                <a:gd name="T48" fmla="*/ 66 w 68"/>
                <a:gd name="T49" fmla="*/ 59 h 257"/>
                <a:gd name="T50" fmla="*/ 58 w 68"/>
                <a:gd name="T51" fmla="*/ 72 h 257"/>
                <a:gd name="T52" fmla="*/ 35 w 68"/>
                <a:gd name="T53" fmla="*/ 82 h 257"/>
                <a:gd name="T54" fmla="*/ 35 w 68"/>
                <a:gd name="T55" fmla="*/ 143 h 257"/>
                <a:gd name="T56" fmla="*/ 38 w 68"/>
                <a:gd name="T57" fmla="*/ 132 h 257"/>
                <a:gd name="T58" fmla="*/ 49 w 68"/>
                <a:gd name="T59" fmla="*/ 122 h 257"/>
                <a:gd name="T60" fmla="*/ 60 w 68"/>
                <a:gd name="T61" fmla="*/ 122 h 257"/>
                <a:gd name="T62" fmla="*/ 58 w 68"/>
                <a:gd name="T63" fmla="*/ 133 h 257"/>
                <a:gd name="T64" fmla="*/ 47 w 68"/>
                <a:gd name="T65" fmla="*/ 144 h 257"/>
                <a:gd name="T66" fmla="*/ 35 w 68"/>
                <a:gd name="T67" fmla="*/ 257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8" h="257">
                  <a:moveTo>
                    <a:pt x="31" y="257"/>
                  </a:moveTo>
                  <a:lnTo>
                    <a:pt x="31" y="164"/>
                  </a:lnTo>
                  <a:lnTo>
                    <a:pt x="29" y="163"/>
                  </a:lnTo>
                  <a:lnTo>
                    <a:pt x="23" y="163"/>
                  </a:lnTo>
                  <a:lnTo>
                    <a:pt x="16" y="160"/>
                  </a:lnTo>
                  <a:lnTo>
                    <a:pt x="8" y="155"/>
                  </a:lnTo>
                  <a:lnTo>
                    <a:pt x="3" y="145"/>
                  </a:lnTo>
                  <a:lnTo>
                    <a:pt x="0" y="132"/>
                  </a:lnTo>
                  <a:lnTo>
                    <a:pt x="3" y="132"/>
                  </a:lnTo>
                  <a:lnTo>
                    <a:pt x="7" y="132"/>
                  </a:lnTo>
                  <a:lnTo>
                    <a:pt x="15" y="135"/>
                  </a:lnTo>
                  <a:lnTo>
                    <a:pt x="22" y="139"/>
                  </a:lnTo>
                  <a:lnTo>
                    <a:pt x="27" y="147"/>
                  </a:lnTo>
                  <a:lnTo>
                    <a:pt x="31" y="160"/>
                  </a:lnTo>
                  <a:lnTo>
                    <a:pt x="31" y="101"/>
                  </a:lnTo>
                  <a:lnTo>
                    <a:pt x="29" y="101"/>
                  </a:lnTo>
                  <a:lnTo>
                    <a:pt x="23" y="99"/>
                  </a:lnTo>
                  <a:lnTo>
                    <a:pt x="16" y="97"/>
                  </a:lnTo>
                  <a:lnTo>
                    <a:pt x="8" y="91"/>
                  </a:lnTo>
                  <a:lnTo>
                    <a:pt x="3" y="83"/>
                  </a:lnTo>
                  <a:lnTo>
                    <a:pt x="0" y="70"/>
                  </a:lnTo>
                  <a:lnTo>
                    <a:pt x="3" y="70"/>
                  </a:lnTo>
                  <a:lnTo>
                    <a:pt x="7" y="71"/>
                  </a:lnTo>
                  <a:lnTo>
                    <a:pt x="15" y="74"/>
                  </a:lnTo>
                  <a:lnTo>
                    <a:pt x="22" y="78"/>
                  </a:lnTo>
                  <a:lnTo>
                    <a:pt x="27" y="86"/>
                  </a:lnTo>
                  <a:lnTo>
                    <a:pt x="31" y="97"/>
                  </a:lnTo>
                  <a:lnTo>
                    <a:pt x="31" y="31"/>
                  </a:lnTo>
                  <a:lnTo>
                    <a:pt x="31" y="28"/>
                  </a:lnTo>
                  <a:lnTo>
                    <a:pt x="33" y="23"/>
                  </a:lnTo>
                  <a:lnTo>
                    <a:pt x="35" y="15"/>
                  </a:lnTo>
                  <a:lnTo>
                    <a:pt x="41" y="8"/>
                  </a:lnTo>
                  <a:lnTo>
                    <a:pt x="50" y="2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1" y="8"/>
                  </a:lnTo>
                  <a:lnTo>
                    <a:pt x="58" y="15"/>
                  </a:lnTo>
                  <a:lnTo>
                    <a:pt x="53" y="23"/>
                  </a:lnTo>
                  <a:lnTo>
                    <a:pt x="46" y="28"/>
                  </a:lnTo>
                  <a:lnTo>
                    <a:pt x="35" y="31"/>
                  </a:lnTo>
                  <a:lnTo>
                    <a:pt x="35" y="78"/>
                  </a:lnTo>
                  <a:lnTo>
                    <a:pt x="35" y="75"/>
                  </a:lnTo>
                  <a:lnTo>
                    <a:pt x="37" y="70"/>
                  </a:lnTo>
                  <a:lnTo>
                    <a:pt x="39" y="62"/>
                  </a:lnTo>
                  <a:lnTo>
                    <a:pt x="45" y="55"/>
                  </a:lnTo>
                  <a:lnTo>
                    <a:pt x="54" y="48"/>
                  </a:lnTo>
                  <a:lnTo>
                    <a:pt x="66" y="47"/>
                  </a:lnTo>
                  <a:lnTo>
                    <a:pt x="68" y="48"/>
                  </a:lnTo>
                  <a:lnTo>
                    <a:pt x="68" y="52"/>
                  </a:lnTo>
                  <a:lnTo>
                    <a:pt x="66" y="59"/>
                  </a:lnTo>
                  <a:lnTo>
                    <a:pt x="64" y="66"/>
                  </a:lnTo>
                  <a:lnTo>
                    <a:pt x="58" y="72"/>
                  </a:lnTo>
                  <a:lnTo>
                    <a:pt x="50" y="78"/>
                  </a:lnTo>
                  <a:lnTo>
                    <a:pt x="35" y="82"/>
                  </a:lnTo>
                  <a:lnTo>
                    <a:pt x="35" y="144"/>
                  </a:lnTo>
                  <a:lnTo>
                    <a:pt x="35" y="143"/>
                  </a:lnTo>
                  <a:lnTo>
                    <a:pt x="37" y="139"/>
                  </a:lnTo>
                  <a:lnTo>
                    <a:pt x="38" y="132"/>
                  </a:lnTo>
                  <a:lnTo>
                    <a:pt x="42" y="126"/>
                  </a:lnTo>
                  <a:lnTo>
                    <a:pt x="49" y="122"/>
                  </a:lnTo>
                  <a:lnTo>
                    <a:pt x="58" y="121"/>
                  </a:lnTo>
                  <a:lnTo>
                    <a:pt x="60" y="122"/>
                  </a:lnTo>
                  <a:lnTo>
                    <a:pt x="60" y="126"/>
                  </a:lnTo>
                  <a:lnTo>
                    <a:pt x="58" y="133"/>
                  </a:lnTo>
                  <a:lnTo>
                    <a:pt x="56" y="139"/>
                  </a:lnTo>
                  <a:lnTo>
                    <a:pt x="47" y="144"/>
                  </a:lnTo>
                  <a:lnTo>
                    <a:pt x="35" y="148"/>
                  </a:lnTo>
                  <a:lnTo>
                    <a:pt x="35" y="257"/>
                  </a:lnTo>
                  <a:lnTo>
                    <a:pt x="31" y="25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gray">
            <a:xfrm>
              <a:off x="1672" y="164"/>
              <a:ext cx="111" cy="425"/>
            </a:xfrm>
            <a:custGeom>
              <a:avLst/>
              <a:gdLst>
                <a:gd name="T0" fmla="*/ 52 w 111"/>
                <a:gd name="T1" fmla="*/ 272 h 425"/>
                <a:gd name="T2" fmla="*/ 44 w 111"/>
                <a:gd name="T3" fmla="*/ 270 h 425"/>
                <a:gd name="T4" fmla="*/ 26 w 111"/>
                <a:gd name="T5" fmla="*/ 265 h 425"/>
                <a:gd name="T6" fmla="*/ 8 w 111"/>
                <a:gd name="T7" fmla="*/ 249 h 425"/>
                <a:gd name="T8" fmla="*/ 0 w 111"/>
                <a:gd name="T9" fmla="*/ 219 h 425"/>
                <a:gd name="T10" fmla="*/ 8 w 111"/>
                <a:gd name="T11" fmla="*/ 219 h 425"/>
                <a:gd name="T12" fmla="*/ 25 w 111"/>
                <a:gd name="T13" fmla="*/ 223 h 425"/>
                <a:gd name="T14" fmla="*/ 41 w 111"/>
                <a:gd name="T15" fmla="*/ 235 h 425"/>
                <a:gd name="T16" fmla="*/ 52 w 111"/>
                <a:gd name="T17" fmla="*/ 265 h 425"/>
                <a:gd name="T18" fmla="*/ 50 w 111"/>
                <a:gd name="T19" fmla="*/ 168 h 425"/>
                <a:gd name="T20" fmla="*/ 35 w 111"/>
                <a:gd name="T21" fmla="*/ 165 h 425"/>
                <a:gd name="T22" fmla="*/ 17 w 111"/>
                <a:gd name="T23" fmla="*/ 156 h 425"/>
                <a:gd name="T24" fmla="*/ 3 w 111"/>
                <a:gd name="T25" fmla="*/ 134 h 425"/>
                <a:gd name="T26" fmla="*/ 3 w 111"/>
                <a:gd name="T27" fmla="*/ 116 h 425"/>
                <a:gd name="T28" fmla="*/ 19 w 111"/>
                <a:gd name="T29" fmla="*/ 120 h 425"/>
                <a:gd name="T30" fmla="*/ 39 w 111"/>
                <a:gd name="T31" fmla="*/ 133 h 425"/>
                <a:gd name="T32" fmla="*/ 52 w 111"/>
                <a:gd name="T33" fmla="*/ 161 h 425"/>
                <a:gd name="T34" fmla="*/ 53 w 111"/>
                <a:gd name="T35" fmla="*/ 50 h 425"/>
                <a:gd name="T36" fmla="*/ 54 w 111"/>
                <a:gd name="T37" fmla="*/ 36 h 425"/>
                <a:gd name="T38" fmla="*/ 65 w 111"/>
                <a:gd name="T39" fmla="*/ 17 h 425"/>
                <a:gd name="T40" fmla="*/ 87 w 111"/>
                <a:gd name="T41" fmla="*/ 3 h 425"/>
                <a:gd name="T42" fmla="*/ 103 w 111"/>
                <a:gd name="T43" fmla="*/ 3 h 425"/>
                <a:gd name="T44" fmla="*/ 99 w 111"/>
                <a:gd name="T45" fmla="*/ 21 h 425"/>
                <a:gd name="T46" fmla="*/ 84 w 111"/>
                <a:gd name="T47" fmla="*/ 42 h 425"/>
                <a:gd name="T48" fmla="*/ 58 w 111"/>
                <a:gd name="T49" fmla="*/ 52 h 425"/>
                <a:gd name="T50" fmla="*/ 58 w 111"/>
                <a:gd name="T51" fmla="*/ 127 h 425"/>
                <a:gd name="T52" fmla="*/ 61 w 111"/>
                <a:gd name="T53" fmla="*/ 112 h 425"/>
                <a:gd name="T54" fmla="*/ 72 w 111"/>
                <a:gd name="T55" fmla="*/ 94 h 425"/>
                <a:gd name="T56" fmla="*/ 93 w 111"/>
                <a:gd name="T57" fmla="*/ 80 h 425"/>
                <a:gd name="T58" fmla="*/ 111 w 111"/>
                <a:gd name="T59" fmla="*/ 80 h 425"/>
                <a:gd name="T60" fmla="*/ 111 w 111"/>
                <a:gd name="T61" fmla="*/ 91 h 425"/>
                <a:gd name="T62" fmla="*/ 107 w 111"/>
                <a:gd name="T63" fmla="*/ 108 h 425"/>
                <a:gd name="T64" fmla="*/ 91 w 111"/>
                <a:gd name="T65" fmla="*/ 126 h 425"/>
                <a:gd name="T66" fmla="*/ 58 w 111"/>
                <a:gd name="T67" fmla="*/ 135 h 425"/>
                <a:gd name="T68" fmla="*/ 58 w 111"/>
                <a:gd name="T69" fmla="*/ 236 h 425"/>
                <a:gd name="T70" fmla="*/ 61 w 111"/>
                <a:gd name="T71" fmla="*/ 223 h 425"/>
                <a:gd name="T72" fmla="*/ 73 w 111"/>
                <a:gd name="T73" fmla="*/ 208 h 425"/>
                <a:gd name="T74" fmla="*/ 97 w 111"/>
                <a:gd name="T75" fmla="*/ 200 h 425"/>
                <a:gd name="T76" fmla="*/ 99 w 111"/>
                <a:gd name="T77" fmla="*/ 207 h 425"/>
                <a:gd name="T78" fmla="*/ 97 w 111"/>
                <a:gd name="T79" fmla="*/ 220 h 425"/>
                <a:gd name="T80" fmla="*/ 87 w 111"/>
                <a:gd name="T81" fmla="*/ 235 h 425"/>
                <a:gd name="T82" fmla="*/ 58 w 111"/>
                <a:gd name="T83" fmla="*/ 245 h 425"/>
                <a:gd name="T84" fmla="*/ 52 w 111"/>
                <a:gd name="T85" fmla="*/ 425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1" h="425">
                  <a:moveTo>
                    <a:pt x="52" y="425"/>
                  </a:moveTo>
                  <a:lnTo>
                    <a:pt x="52" y="272"/>
                  </a:lnTo>
                  <a:lnTo>
                    <a:pt x="50" y="270"/>
                  </a:lnTo>
                  <a:lnTo>
                    <a:pt x="44" y="270"/>
                  </a:lnTo>
                  <a:lnTo>
                    <a:pt x="35" y="269"/>
                  </a:lnTo>
                  <a:lnTo>
                    <a:pt x="26" y="265"/>
                  </a:lnTo>
                  <a:lnTo>
                    <a:pt x="17" y="258"/>
                  </a:lnTo>
                  <a:lnTo>
                    <a:pt x="8" y="249"/>
                  </a:lnTo>
                  <a:lnTo>
                    <a:pt x="3" y="236"/>
                  </a:lnTo>
                  <a:lnTo>
                    <a:pt x="0" y="219"/>
                  </a:lnTo>
                  <a:lnTo>
                    <a:pt x="3" y="219"/>
                  </a:lnTo>
                  <a:lnTo>
                    <a:pt x="8" y="219"/>
                  </a:lnTo>
                  <a:lnTo>
                    <a:pt x="15" y="220"/>
                  </a:lnTo>
                  <a:lnTo>
                    <a:pt x="25" y="223"/>
                  </a:lnTo>
                  <a:lnTo>
                    <a:pt x="33" y="227"/>
                  </a:lnTo>
                  <a:lnTo>
                    <a:pt x="41" y="235"/>
                  </a:lnTo>
                  <a:lnTo>
                    <a:pt x="48" y="247"/>
                  </a:lnTo>
                  <a:lnTo>
                    <a:pt x="52" y="265"/>
                  </a:lnTo>
                  <a:lnTo>
                    <a:pt x="52" y="168"/>
                  </a:lnTo>
                  <a:lnTo>
                    <a:pt x="50" y="168"/>
                  </a:lnTo>
                  <a:lnTo>
                    <a:pt x="44" y="168"/>
                  </a:lnTo>
                  <a:lnTo>
                    <a:pt x="35" y="165"/>
                  </a:lnTo>
                  <a:lnTo>
                    <a:pt x="26" y="161"/>
                  </a:lnTo>
                  <a:lnTo>
                    <a:pt x="17" y="156"/>
                  </a:lnTo>
                  <a:lnTo>
                    <a:pt x="8" y="146"/>
                  </a:lnTo>
                  <a:lnTo>
                    <a:pt x="3" y="134"/>
                  </a:lnTo>
                  <a:lnTo>
                    <a:pt x="0" y="116"/>
                  </a:lnTo>
                  <a:lnTo>
                    <a:pt x="3" y="116"/>
                  </a:lnTo>
                  <a:lnTo>
                    <a:pt x="10" y="118"/>
                  </a:lnTo>
                  <a:lnTo>
                    <a:pt x="19" y="120"/>
                  </a:lnTo>
                  <a:lnTo>
                    <a:pt x="29" y="125"/>
                  </a:lnTo>
                  <a:lnTo>
                    <a:pt x="39" y="133"/>
                  </a:lnTo>
                  <a:lnTo>
                    <a:pt x="48" y="145"/>
                  </a:lnTo>
                  <a:lnTo>
                    <a:pt x="52" y="161"/>
                  </a:lnTo>
                  <a:lnTo>
                    <a:pt x="52" y="52"/>
                  </a:lnTo>
                  <a:lnTo>
                    <a:pt x="53" y="50"/>
                  </a:lnTo>
                  <a:lnTo>
                    <a:pt x="53" y="44"/>
                  </a:lnTo>
                  <a:lnTo>
                    <a:pt x="54" y="36"/>
                  </a:lnTo>
                  <a:lnTo>
                    <a:pt x="58" y="26"/>
                  </a:lnTo>
                  <a:lnTo>
                    <a:pt x="65" y="17"/>
                  </a:lnTo>
                  <a:lnTo>
                    <a:pt x="75" y="9"/>
                  </a:lnTo>
                  <a:lnTo>
                    <a:pt x="87" y="3"/>
                  </a:lnTo>
                  <a:lnTo>
                    <a:pt x="104" y="0"/>
                  </a:lnTo>
                  <a:lnTo>
                    <a:pt x="103" y="3"/>
                  </a:lnTo>
                  <a:lnTo>
                    <a:pt x="102" y="11"/>
                  </a:lnTo>
                  <a:lnTo>
                    <a:pt x="99" y="21"/>
                  </a:lnTo>
                  <a:lnTo>
                    <a:pt x="92" y="32"/>
                  </a:lnTo>
                  <a:lnTo>
                    <a:pt x="84" y="42"/>
                  </a:lnTo>
                  <a:lnTo>
                    <a:pt x="73" y="49"/>
                  </a:lnTo>
                  <a:lnTo>
                    <a:pt x="58" y="52"/>
                  </a:lnTo>
                  <a:lnTo>
                    <a:pt x="58" y="130"/>
                  </a:lnTo>
                  <a:lnTo>
                    <a:pt x="58" y="127"/>
                  </a:lnTo>
                  <a:lnTo>
                    <a:pt x="60" y="122"/>
                  </a:lnTo>
                  <a:lnTo>
                    <a:pt x="61" y="112"/>
                  </a:lnTo>
                  <a:lnTo>
                    <a:pt x="65" y="103"/>
                  </a:lnTo>
                  <a:lnTo>
                    <a:pt x="72" y="94"/>
                  </a:lnTo>
                  <a:lnTo>
                    <a:pt x="80" y="85"/>
                  </a:lnTo>
                  <a:lnTo>
                    <a:pt x="93" y="80"/>
                  </a:lnTo>
                  <a:lnTo>
                    <a:pt x="110" y="77"/>
                  </a:lnTo>
                  <a:lnTo>
                    <a:pt x="111" y="80"/>
                  </a:lnTo>
                  <a:lnTo>
                    <a:pt x="111" y="84"/>
                  </a:lnTo>
                  <a:lnTo>
                    <a:pt x="111" y="91"/>
                  </a:lnTo>
                  <a:lnTo>
                    <a:pt x="110" y="100"/>
                  </a:lnTo>
                  <a:lnTo>
                    <a:pt x="107" y="108"/>
                  </a:lnTo>
                  <a:lnTo>
                    <a:pt x="100" y="118"/>
                  </a:lnTo>
                  <a:lnTo>
                    <a:pt x="91" y="126"/>
                  </a:lnTo>
                  <a:lnTo>
                    <a:pt x="77" y="133"/>
                  </a:lnTo>
                  <a:lnTo>
                    <a:pt x="58" y="135"/>
                  </a:lnTo>
                  <a:lnTo>
                    <a:pt x="58" y="239"/>
                  </a:lnTo>
                  <a:lnTo>
                    <a:pt x="58" y="236"/>
                  </a:lnTo>
                  <a:lnTo>
                    <a:pt x="60" y="231"/>
                  </a:lnTo>
                  <a:lnTo>
                    <a:pt x="61" y="223"/>
                  </a:lnTo>
                  <a:lnTo>
                    <a:pt x="66" y="215"/>
                  </a:lnTo>
                  <a:lnTo>
                    <a:pt x="73" y="208"/>
                  </a:lnTo>
                  <a:lnTo>
                    <a:pt x="83" y="203"/>
                  </a:lnTo>
                  <a:lnTo>
                    <a:pt x="97" y="200"/>
                  </a:lnTo>
                  <a:lnTo>
                    <a:pt x="97" y="201"/>
                  </a:lnTo>
                  <a:lnTo>
                    <a:pt x="99" y="207"/>
                  </a:lnTo>
                  <a:lnTo>
                    <a:pt x="99" y="212"/>
                  </a:lnTo>
                  <a:lnTo>
                    <a:pt x="97" y="220"/>
                  </a:lnTo>
                  <a:lnTo>
                    <a:pt x="93" y="228"/>
                  </a:lnTo>
                  <a:lnTo>
                    <a:pt x="87" y="235"/>
                  </a:lnTo>
                  <a:lnTo>
                    <a:pt x="75" y="242"/>
                  </a:lnTo>
                  <a:lnTo>
                    <a:pt x="58" y="245"/>
                  </a:lnTo>
                  <a:lnTo>
                    <a:pt x="58" y="425"/>
                  </a:lnTo>
                  <a:lnTo>
                    <a:pt x="52" y="425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gray">
            <a:xfrm>
              <a:off x="2065" y="361"/>
              <a:ext cx="100" cy="228"/>
            </a:xfrm>
            <a:custGeom>
              <a:avLst/>
              <a:gdLst>
                <a:gd name="T0" fmla="*/ 52 w 100"/>
                <a:gd name="T1" fmla="*/ 176 h 228"/>
                <a:gd name="T2" fmla="*/ 59 w 100"/>
                <a:gd name="T3" fmla="*/ 176 h 228"/>
                <a:gd name="T4" fmla="*/ 74 w 100"/>
                <a:gd name="T5" fmla="*/ 169 h 228"/>
                <a:gd name="T6" fmla="*/ 86 w 100"/>
                <a:gd name="T7" fmla="*/ 154 h 228"/>
                <a:gd name="T8" fmla="*/ 86 w 100"/>
                <a:gd name="T9" fmla="*/ 141 h 228"/>
                <a:gd name="T10" fmla="*/ 74 w 100"/>
                <a:gd name="T11" fmla="*/ 143 h 228"/>
                <a:gd name="T12" fmla="*/ 58 w 100"/>
                <a:gd name="T13" fmla="*/ 158 h 228"/>
                <a:gd name="T14" fmla="*/ 52 w 100"/>
                <a:gd name="T15" fmla="*/ 118 h 228"/>
                <a:gd name="T16" fmla="*/ 61 w 100"/>
                <a:gd name="T17" fmla="*/ 116 h 228"/>
                <a:gd name="T18" fmla="*/ 78 w 100"/>
                <a:gd name="T19" fmla="*/ 110 h 228"/>
                <a:gd name="T20" fmla="*/ 92 w 100"/>
                <a:gd name="T21" fmla="*/ 92 h 228"/>
                <a:gd name="T22" fmla="*/ 92 w 100"/>
                <a:gd name="T23" fmla="*/ 77 h 228"/>
                <a:gd name="T24" fmla="*/ 81 w 100"/>
                <a:gd name="T25" fmla="*/ 79 h 228"/>
                <a:gd name="T26" fmla="*/ 65 w 100"/>
                <a:gd name="T27" fmla="*/ 88 h 228"/>
                <a:gd name="T28" fmla="*/ 52 w 100"/>
                <a:gd name="T29" fmla="*/ 115 h 228"/>
                <a:gd name="T30" fmla="*/ 55 w 100"/>
                <a:gd name="T31" fmla="*/ 48 h 228"/>
                <a:gd name="T32" fmla="*/ 67 w 100"/>
                <a:gd name="T33" fmla="*/ 45 h 228"/>
                <a:gd name="T34" fmla="*/ 85 w 100"/>
                <a:gd name="T35" fmla="*/ 37 h 228"/>
                <a:gd name="T36" fmla="*/ 97 w 100"/>
                <a:gd name="T37" fmla="*/ 17 h 228"/>
                <a:gd name="T38" fmla="*/ 97 w 100"/>
                <a:gd name="T39" fmla="*/ 0 h 228"/>
                <a:gd name="T40" fmla="*/ 83 w 100"/>
                <a:gd name="T41" fmla="*/ 3 h 228"/>
                <a:gd name="T42" fmla="*/ 65 w 100"/>
                <a:gd name="T43" fmla="*/ 14 h 228"/>
                <a:gd name="T44" fmla="*/ 50 w 100"/>
                <a:gd name="T45" fmla="*/ 45 h 228"/>
                <a:gd name="T46" fmla="*/ 47 w 100"/>
                <a:gd name="T47" fmla="*/ 35 h 228"/>
                <a:gd name="T48" fmla="*/ 38 w 100"/>
                <a:gd name="T49" fmla="*/ 18 h 228"/>
                <a:gd name="T50" fmla="*/ 16 w 100"/>
                <a:gd name="T51" fmla="*/ 3 h 228"/>
                <a:gd name="T52" fmla="*/ 1 w 100"/>
                <a:gd name="T53" fmla="*/ 3 h 228"/>
                <a:gd name="T54" fmla="*/ 5 w 100"/>
                <a:gd name="T55" fmla="*/ 19 h 228"/>
                <a:gd name="T56" fmla="*/ 19 w 100"/>
                <a:gd name="T57" fmla="*/ 38 h 228"/>
                <a:gd name="T58" fmla="*/ 47 w 100"/>
                <a:gd name="T59" fmla="*/ 48 h 228"/>
                <a:gd name="T60" fmla="*/ 47 w 100"/>
                <a:gd name="T61" fmla="*/ 132 h 228"/>
                <a:gd name="T62" fmla="*/ 42 w 100"/>
                <a:gd name="T63" fmla="*/ 118 h 228"/>
                <a:gd name="T64" fmla="*/ 25 w 100"/>
                <a:gd name="T65" fmla="*/ 103 h 228"/>
                <a:gd name="T66" fmla="*/ 12 w 100"/>
                <a:gd name="T67" fmla="*/ 103 h 228"/>
                <a:gd name="T68" fmla="*/ 16 w 100"/>
                <a:gd name="T69" fmla="*/ 116 h 228"/>
                <a:gd name="T70" fmla="*/ 25 w 100"/>
                <a:gd name="T71" fmla="*/ 132 h 228"/>
                <a:gd name="T72" fmla="*/ 47 w 100"/>
                <a:gd name="T73" fmla="*/ 141 h 228"/>
                <a:gd name="T74" fmla="*/ 52 w 100"/>
                <a:gd name="T75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0" h="228">
                  <a:moveTo>
                    <a:pt x="52" y="228"/>
                  </a:moveTo>
                  <a:lnTo>
                    <a:pt x="52" y="176"/>
                  </a:lnTo>
                  <a:lnTo>
                    <a:pt x="55" y="176"/>
                  </a:lnTo>
                  <a:lnTo>
                    <a:pt x="59" y="176"/>
                  </a:lnTo>
                  <a:lnTo>
                    <a:pt x="67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6" y="154"/>
                  </a:lnTo>
                  <a:lnTo>
                    <a:pt x="88" y="141"/>
                  </a:lnTo>
                  <a:lnTo>
                    <a:pt x="86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58" y="158"/>
                  </a:lnTo>
                  <a:lnTo>
                    <a:pt x="52" y="173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6" y="103"/>
                  </a:lnTo>
                  <a:lnTo>
                    <a:pt x="92" y="92"/>
                  </a:lnTo>
                  <a:lnTo>
                    <a:pt x="94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2" y="115"/>
                  </a:lnTo>
                  <a:lnTo>
                    <a:pt x="52" y="48"/>
                  </a:lnTo>
                  <a:lnTo>
                    <a:pt x="55" y="48"/>
                  </a:lnTo>
                  <a:lnTo>
                    <a:pt x="61" y="48"/>
                  </a:lnTo>
                  <a:lnTo>
                    <a:pt x="67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2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3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6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8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3" y="10"/>
                  </a:lnTo>
                  <a:lnTo>
                    <a:pt x="5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5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3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5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2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gray">
            <a:xfrm>
              <a:off x="2921" y="361"/>
              <a:ext cx="100" cy="228"/>
            </a:xfrm>
            <a:custGeom>
              <a:avLst/>
              <a:gdLst>
                <a:gd name="T0" fmla="*/ 53 w 100"/>
                <a:gd name="T1" fmla="*/ 176 h 228"/>
                <a:gd name="T2" fmla="*/ 60 w 100"/>
                <a:gd name="T3" fmla="*/ 176 h 228"/>
                <a:gd name="T4" fmla="*/ 74 w 100"/>
                <a:gd name="T5" fmla="*/ 169 h 228"/>
                <a:gd name="T6" fmla="*/ 87 w 100"/>
                <a:gd name="T7" fmla="*/ 154 h 228"/>
                <a:gd name="T8" fmla="*/ 87 w 100"/>
                <a:gd name="T9" fmla="*/ 141 h 228"/>
                <a:gd name="T10" fmla="*/ 74 w 100"/>
                <a:gd name="T11" fmla="*/ 143 h 228"/>
                <a:gd name="T12" fmla="*/ 60 w 100"/>
                <a:gd name="T13" fmla="*/ 158 h 228"/>
                <a:gd name="T14" fmla="*/ 53 w 100"/>
                <a:gd name="T15" fmla="*/ 118 h 228"/>
                <a:gd name="T16" fmla="*/ 61 w 100"/>
                <a:gd name="T17" fmla="*/ 116 h 228"/>
                <a:gd name="T18" fmla="*/ 78 w 100"/>
                <a:gd name="T19" fmla="*/ 110 h 228"/>
                <a:gd name="T20" fmla="*/ 92 w 100"/>
                <a:gd name="T21" fmla="*/ 92 h 228"/>
                <a:gd name="T22" fmla="*/ 92 w 100"/>
                <a:gd name="T23" fmla="*/ 77 h 228"/>
                <a:gd name="T24" fmla="*/ 81 w 100"/>
                <a:gd name="T25" fmla="*/ 79 h 228"/>
                <a:gd name="T26" fmla="*/ 65 w 100"/>
                <a:gd name="T27" fmla="*/ 88 h 228"/>
                <a:gd name="T28" fmla="*/ 53 w 100"/>
                <a:gd name="T29" fmla="*/ 115 h 228"/>
                <a:gd name="T30" fmla="*/ 56 w 100"/>
                <a:gd name="T31" fmla="*/ 48 h 228"/>
                <a:gd name="T32" fmla="*/ 68 w 100"/>
                <a:gd name="T33" fmla="*/ 45 h 228"/>
                <a:gd name="T34" fmla="*/ 85 w 100"/>
                <a:gd name="T35" fmla="*/ 37 h 228"/>
                <a:gd name="T36" fmla="*/ 97 w 100"/>
                <a:gd name="T37" fmla="*/ 17 h 228"/>
                <a:gd name="T38" fmla="*/ 97 w 100"/>
                <a:gd name="T39" fmla="*/ 0 h 228"/>
                <a:gd name="T40" fmla="*/ 84 w 100"/>
                <a:gd name="T41" fmla="*/ 3 h 228"/>
                <a:gd name="T42" fmla="*/ 65 w 100"/>
                <a:gd name="T43" fmla="*/ 14 h 228"/>
                <a:gd name="T44" fmla="*/ 50 w 100"/>
                <a:gd name="T45" fmla="*/ 45 h 228"/>
                <a:gd name="T46" fmla="*/ 47 w 100"/>
                <a:gd name="T47" fmla="*/ 35 h 228"/>
                <a:gd name="T48" fmla="*/ 38 w 100"/>
                <a:gd name="T49" fmla="*/ 18 h 228"/>
                <a:gd name="T50" fmla="*/ 16 w 100"/>
                <a:gd name="T51" fmla="*/ 3 h 228"/>
                <a:gd name="T52" fmla="*/ 2 w 100"/>
                <a:gd name="T53" fmla="*/ 3 h 228"/>
                <a:gd name="T54" fmla="*/ 6 w 100"/>
                <a:gd name="T55" fmla="*/ 19 h 228"/>
                <a:gd name="T56" fmla="*/ 19 w 100"/>
                <a:gd name="T57" fmla="*/ 38 h 228"/>
                <a:gd name="T58" fmla="*/ 47 w 100"/>
                <a:gd name="T59" fmla="*/ 48 h 228"/>
                <a:gd name="T60" fmla="*/ 47 w 100"/>
                <a:gd name="T61" fmla="*/ 132 h 228"/>
                <a:gd name="T62" fmla="*/ 42 w 100"/>
                <a:gd name="T63" fmla="*/ 118 h 228"/>
                <a:gd name="T64" fmla="*/ 26 w 100"/>
                <a:gd name="T65" fmla="*/ 103 h 228"/>
                <a:gd name="T66" fmla="*/ 12 w 100"/>
                <a:gd name="T67" fmla="*/ 103 h 228"/>
                <a:gd name="T68" fmla="*/ 16 w 100"/>
                <a:gd name="T69" fmla="*/ 116 h 228"/>
                <a:gd name="T70" fmla="*/ 26 w 100"/>
                <a:gd name="T71" fmla="*/ 132 h 228"/>
                <a:gd name="T72" fmla="*/ 47 w 100"/>
                <a:gd name="T73" fmla="*/ 141 h 228"/>
                <a:gd name="T74" fmla="*/ 53 w 100"/>
                <a:gd name="T75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0" h="228">
                  <a:moveTo>
                    <a:pt x="53" y="228"/>
                  </a:moveTo>
                  <a:lnTo>
                    <a:pt x="53" y="176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68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7" y="154"/>
                  </a:lnTo>
                  <a:lnTo>
                    <a:pt x="88" y="141"/>
                  </a:lnTo>
                  <a:lnTo>
                    <a:pt x="87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60" y="158"/>
                  </a:lnTo>
                  <a:lnTo>
                    <a:pt x="53" y="173"/>
                  </a:lnTo>
                  <a:lnTo>
                    <a:pt x="53" y="118"/>
                  </a:lnTo>
                  <a:lnTo>
                    <a:pt x="56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7" y="103"/>
                  </a:lnTo>
                  <a:lnTo>
                    <a:pt x="92" y="92"/>
                  </a:lnTo>
                  <a:lnTo>
                    <a:pt x="95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3" y="115"/>
                  </a:lnTo>
                  <a:lnTo>
                    <a:pt x="53" y="48"/>
                  </a:lnTo>
                  <a:lnTo>
                    <a:pt x="56" y="48"/>
                  </a:lnTo>
                  <a:lnTo>
                    <a:pt x="61" y="48"/>
                  </a:lnTo>
                  <a:lnTo>
                    <a:pt x="68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3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4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7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9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10"/>
                  </a:lnTo>
                  <a:lnTo>
                    <a:pt x="6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6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4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6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3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gray">
            <a:xfrm>
              <a:off x="2273" y="187"/>
              <a:ext cx="175" cy="402"/>
            </a:xfrm>
            <a:custGeom>
              <a:avLst/>
              <a:gdLst>
                <a:gd name="T0" fmla="*/ 93 w 175"/>
                <a:gd name="T1" fmla="*/ 309 h 402"/>
                <a:gd name="T2" fmla="*/ 101 w 175"/>
                <a:gd name="T3" fmla="*/ 309 h 402"/>
                <a:gd name="T4" fmla="*/ 118 w 175"/>
                <a:gd name="T5" fmla="*/ 304 h 402"/>
                <a:gd name="T6" fmla="*/ 138 w 175"/>
                <a:gd name="T7" fmla="*/ 292 h 402"/>
                <a:gd name="T8" fmla="*/ 152 w 175"/>
                <a:gd name="T9" fmla="*/ 266 h 402"/>
                <a:gd name="T10" fmla="*/ 152 w 175"/>
                <a:gd name="T11" fmla="*/ 247 h 402"/>
                <a:gd name="T12" fmla="*/ 138 w 175"/>
                <a:gd name="T13" fmla="*/ 250 h 402"/>
                <a:gd name="T14" fmla="*/ 120 w 175"/>
                <a:gd name="T15" fmla="*/ 259 h 402"/>
                <a:gd name="T16" fmla="*/ 99 w 175"/>
                <a:gd name="T17" fmla="*/ 285 h 402"/>
                <a:gd name="T18" fmla="*/ 93 w 175"/>
                <a:gd name="T19" fmla="*/ 207 h 402"/>
                <a:gd name="T20" fmla="*/ 102 w 175"/>
                <a:gd name="T21" fmla="*/ 205 h 402"/>
                <a:gd name="T22" fmla="*/ 122 w 175"/>
                <a:gd name="T23" fmla="*/ 200 h 402"/>
                <a:gd name="T24" fmla="*/ 147 w 175"/>
                <a:gd name="T25" fmla="*/ 185 h 402"/>
                <a:gd name="T26" fmla="*/ 163 w 175"/>
                <a:gd name="T27" fmla="*/ 155 h 402"/>
                <a:gd name="T28" fmla="*/ 163 w 175"/>
                <a:gd name="T29" fmla="*/ 134 h 402"/>
                <a:gd name="T30" fmla="*/ 149 w 175"/>
                <a:gd name="T31" fmla="*/ 135 h 402"/>
                <a:gd name="T32" fmla="*/ 129 w 175"/>
                <a:gd name="T33" fmla="*/ 142 h 402"/>
                <a:gd name="T34" fmla="*/ 107 w 175"/>
                <a:gd name="T35" fmla="*/ 162 h 402"/>
                <a:gd name="T36" fmla="*/ 93 w 175"/>
                <a:gd name="T37" fmla="*/ 201 h 402"/>
                <a:gd name="T38" fmla="*/ 95 w 175"/>
                <a:gd name="T39" fmla="*/ 83 h 402"/>
                <a:gd name="T40" fmla="*/ 110 w 175"/>
                <a:gd name="T41" fmla="*/ 81 h 402"/>
                <a:gd name="T42" fmla="*/ 134 w 175"/>
                <a:gd name="T43" fmla="*/ 73 h 402"/>
                <a:gd name="T44" fmla="*/ 157 w 175"/>
                <a:gd name="T45" fmla="*/ 54 h 402"/>
                <a:gd name="T46" fmla="*/ 174 w 175"/>
                <a:gd name="T47" fmla="*/ 23 h 402"/>
                <a:gd name="T48" fmla="*/ 174 w 175"/>
                <a:gd name="T49" fmla="*/ 0 h 402"/>
                <a:gd name="T50" fmla="*/ 157 w 175"/>
                <a:gd name="T51" fmla="*/ 2 h 402"/>
                <a:gd name="T52" fmla="*/ 133 w 175"/>
                <a:gd name="T53" fmla="*/ 10 h 402"/>
                <a:gd name="T54" fmla="*/ 107 w 175"/>
                <a:gd name="T55" fmla="*/ 33 h 402"/>
                <a:gd name="T56" fmla="*/ 87 w 175"/>
                <a:gd name="T57" fmla="*/ 77 h 402"/>
                <a:gd name="T58" fmla="*/ 85 w 175"/>
                <a:gd name="T59" fmla="*/ 68 h 402"/>
                <a:gd name="T60" fmla="*/ 75 w 175"/>
                <a:gd name="T61" fmla="*/ 46 h 402"/>
                <a:gd name="T62" fmla="*/ 55 w 175"/>
                <a:gd name="T63" fmla="*/ 21 h 402"/>
                <a:gd name="T64" fmla="*/ 22 w 175"/>
                <a:gd name="T65" fmla="*/ 3 h 402"/>
                <a:gd name="T66" fmla="*/ 1 w 175"/>
                <a:gd name="T67" fmla="*/ 3 h 402"/>
                <a:gd name="T68" fmla="*/ 4 w 175"/>
                <a:gd name="T69" fmla="*/ 18 h 402"/>
                <a:gd name="T70" fmla="*/ 12 w 175"/>
                <a:gd name="T71" fmla="*/ 42 h 402"/>
                <a:gd name="T72" fmla="*/ 31 w 175"/>
                <a:gd name="T73" fmla="*/ 65 h 402"/>
                <a:gd name="T74" fmla="*/ 62 w 175"/>
                <a:gd name="T75" fmla="*/ 81 h 402"/>
                <a:gd name="T76" fmla="*/ 82 w 175"/>
                <a:gd name="T77" fmla="*/ 238 h 402"/>
                <a:gd name="T78" fmla="*/ 80 w 175"/>
                <a:gd name="T79" fmla="*/ 228 h 402"/>
                <a:gd name="T80" fmla="*/ 72 w 175"/>
                <a:gd name="T81" fmla="*/ 207 h 402"/>
                <a:gd name="T82" fmla="*/ 55 w 175"/>
                <a:gd name="T83" fmla="*/ 185 h 402"/>
                <a:gd name="T84" fmla="*/ 21 w 175"/>
                <a:gd name="T85" fmla="*/ 176 h 402"/>
                <a:gd name="T86" fmla="*/ 22 w 175"/>
                <a:gd name="T87" fmla="*/ 185 h 402"/>
                <a:gd name="T88" fmla="*/ 28 w 175"/>
                <a:gd name="T89" fmla="*/ 205 h 402"/>
                <a:gd name="T90" fmla="*/ 41 w 175"/>
                <a:gd name="T91" fmla="*/ 230 h 402"/>
                <a:gd name="T92" fmla="*/ 66 w 175"/>
                <a:gd name="T93" fmla="*/ 246 h 402"/>
                <a:gd name="T94" fmla="*/ 82 w 175"/>
                <a:gd name="T95" fmla="*/ 402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5" h="402">
                  <a:moveTo>
                    <a:pt x="93" y="402"/>
                  </a:moveTo>
                  <a:lnTo>
                    <a:pt x="93" y="309"/>
                  </a:lnTo>
                  <a:lnTo>
                    <a:pt x="95" y="309"/>
                  </a:lnTo>
                  <a:lnTo>
                    <a:pt x="101" y="309"/>
                  </a:lnTo>
                  <a:lnTo>
                    <a:pt x="109" y="308"/>
                  </a:lnTo>
                  <a:lnTo>
                    <a:pt x="118" y="304"/>
                  </a:lnTo>
                  <a:lnTo>
                    <a:pt x="129" y="298"/>
                  </a:lnTo>
                  <a:lnTo>
                    <a:pt x="138" y="292"/>
                  </a:lnTo>
                  <a:lnTo>
                    <a:pt x="147" y="281"/>
                  </a:lnTo>
                  <a:lnTo>
                    <a:pt x="152" y="266"/>
                  </a:lnTo>
                  <a:lnTo>
                    <a:pt x="155" y="247"/>
                  </a:lnTo>
                  <a:lnTo>
                    <a:pt x="152" y="247"/>
                  </a:lnTo>
                  <a:lnTo>
                    <a:pt x="147" y="249"/>
                  </a:lnTo>
                  <a:lnTo>
                    <a:pt x="138" y="250"/>
                  </a:lnTo>
                  <a:lnTo>
                    <a:pt x="129" y="253"/>
                  </a:lnTo>
                  <a:lnTo>
                    <a:pt x="120" y="259"/>
                  </a:lnTo>
                  <a:lnTo>
                    <a:pt x="109" y="270"/>
                  </a:lnTo>
                  <a:lnTo>
                    <a:pt x="99" y="285"/>
                  </a:lnTo>
                  <a:lnTo>
                    <a:pt x="93" y="304"/>
                  </a:lnTo>
                  <a:lnTo>
                    <a:pt x="93" y="207"/>
                  </a:lnTo>
                  <a:lnTo>
                    <a:pt x="95" y="207"/>
                  </a:lnTo>
                  <a:lnTo>
                    <a:pt x="102" y="205"/>
                  </a:lnTo>
                  <a:lnTo>
                    <a:pt x="111" y="204"/>
                  </a:lnTo>
                  <a:lnTo>
                    <a:pt x="122" y="200"/>
                  </a:lnTo>
                  <a:lnTo>
                    <a:pt x="134" y="195"/>
                  </a:lnTo>
                  <a:lnTo>
                    <a:pt x="147" y="185"/>
                  </a:lnTo>
                  <a:lnTo>
                    <a:pt x="156" y="173"/>
                  </a:lnTo>
                  <a:lnTo>
                    <a:pt x="163" y="155"/>
                  </a:lnTo>
                  <a:lnTo>
                    <a:pt x="165" y="134"/>
                  </a:lnTo>
                  <a:lnTo>
                    <a:pt x="163" y="134"/>
                  </a:lnTo>
                  <a:lnTo>
                    <a:pt x="157" y="134"/>
                  </a:lnTo>
                  <a:lnTo>
                    <a:pt x="149" y="135"/>
                  </a:lnTo>
                  <a:lnTo>
                    <a:pt x="140" y="137"/>
                  </a:lnTo>
                  <a:lnTo>
                    <a:pt x="129" y="142"/>
                  </a:lnTo>
                  <a:lnTo>
                    <a:pt x="118" y="150"/>
                  </a:lnTo>
                  <a:lnTo>
                    <a:pt x="107" y="162"/>
                  </a:lnTo>
                  <a:lnTo>
                    <a:pt x="99" y="178"/>
                  </a:lnTo>
                  <a:lnTo>
                    <a:pt x="93" y="201"/>
                  </a:lnTo>
                  <a:lnTo>
                    <a:pt x="93" y="83"/>
                  </a:lnTo>
                  <a:lnTo>
                    <a:pt x="95" y="83"/>
                  </a:lnTo>
                  <a:lnTo>
                    <a:pt x="101" y="83"/>
                  </a:lnTo>
                  <a:lnTo>
                    <a:pt x="110" y="81"/>
                  </a:lnTo>
                  <a:lnTo>
                    <a:pt x="122" y="77"/>
                  </a:lnTo>
                  <a:lnTo>
                    <a:pt x="134" y="73"/>
                  </a:lnTo>
                  <a:lnTo>
                    <a:pt x="147" y="65"/>
                  </a:lnTo>
                  <a:lnTo>
                    <a:pt x="157" y="54"/>
                  </a:lnTo>
                  <a:lnTo>
                    <a:pt x="167" y="41"/>
                  </a:lnTo>
                  <a:lnTo>
                    <a:pt x="174" y="23"/>
                  </a:lnTo>
                  <a:lnTo>
                    <a:pt x="175" y="0"/>
                  </a:lnTo>
                  <a:lnTo>
                    <a:pt x="174" y="0"/>
                  </a:lnTo>
                  <a:lnTo>
                    <a:pt x="167" y="0"/>
                  </a:lnTo>
                  <a:lnTo>
                    <a:pt x="157" y="2"/>
                  </a:lnTo>
                  <a:lnTo>
                    <a:pt x="145" y="4"/>
                  </a:lnTo>
                  <a:lnTo>
                    <a:pt x="133" y="10"/>
                  </a:lnTo>
                  <a:lnTo>
                    <a:pt x="120" y="19"/>
                  </a:lnTo>
                  <a:lnTo>
                    <a:pt x="107" y="33"/>
                  </a:lnTo>
                  <a:lnTo>
                    <a:pt x="97" y="52"/>
                  </a:lnTo>
                  <a:lnTo>
                    <a:pt x="87" y="77"/>
                  </a:lnTo>
                  <a:lnTo>
                    <a:pt x="87" y="75"/>
                  </a:lnTo>
                  <a:lnTo>
                    <a:pt x="85" y="68"/>
                  </a:lnTo>
                  <a:lnTo>
                    <a:pt x="80" y="58"/>
                  </a:lnTo>
                  <a:lnTo>
                    <a:pt x="75" y="46"/>
                  </a:lnTo>
                  <a:lnTo>
                    <a:pt x="66" y="33"/>
                  </a:lnTo>
                  <a:lnTo>
                    <a:pt x="55" y="21"/>
                  </a:lnTo>
                  <a:lnTo>
                    <a:pt x="40" y="10"/>
                  </a:lnTo>
                  <a:lnTo>
                    <a:pt x="22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10"/>
                  </a:lnTo>
                  <a:lnTo>
                    <a:pt x="4" y="18"/>
                  </a:lnTo>
                  <a:lnTo>
                    <a:pt x="6" y="30"/>
                  </a:lnTo>
                  <a:lnTo>
                    <a:pt x="12" y="42"/>
                  </a:lnTo>
                  <a:lnTo>
                    <a:pt x="20" y="54"/>
                  </a:lnTo>
                  <a:lnTo>
                    <a:pt x="31" y="65"/>
                  </a:lnTo>
                  <a:lnTo>
                    <a:pt x="44" y="75"/>
                  </a:lnTo>
                  <a:lnTo>
                    <a:pt x="62" y="81"/>
                  </a:lnTo>
                  <a:lnTo>
                    <a:pt x="82" y="83"/>
                  </a:lnTo>
                  <a:lnTo>
                    <a:pt x="82" y="238"/>
                  </a:lnTo>
                  <a:lnTo>
                    <a:pt x="82" y="235"/>
                  </a:lnTo>
                  <a:lnTo>
                    <a:pt x="80" y="228"/>
                  </a:lnTo>
                  <a:lnTo>
                    <a:pt x="78" y="217"/>
                  </a:lnTo>
                  <a:lnTo>
                    <a:pt x="72" y="207"/>
                  </a:lnTo>
                  <a:lnTo>
                    <a:pt x="66" y="196"/>
                  </a:lnTo>
                  <a:lnTo>
                    <a:pt x="55" y="185"/>
                  </a:lnTo>
                  <a:lnTo>
                    <a:pt x="40" y="178"/>
                  </a:lnTo>
                  <a:lnTo>
                    <a:pt x="21" y="176"/>
                  </a:lnTo>
                  <a:lnTo>
                    <a:pt x="21" y="178"/>
                  </a:lnTo>
                  <a:lnTo>
                    <a:pt x="22" y="185"/>
                  </a:lnTo>
                  <a:lnTo>
                    <a:pt x="24" y="195"/>
                  </a:lnTo>
                  <a:lnTo>
                    <a:pt x="28" y="205"/>
                  </a:lnTo>
                  <a:lnTo>
                    <a:pt x="33" y="217"/>
                  </a:lnTo>
                  <a:lnTo>
                    <a:pt x="41" y="230"/>
                  </a:lnTo>
                  <a:lnTo>
                    <a:pt x="52" y="239"/>
                  </a:lnTo>
                  <a:lnTo>
                    <a:pt x="66" y="246"/>
                  </a:lnTo>
                  <a:lnTo>
                    <a:pt x="82" y="247"/>
                  </a:lnTo>
                  <a:lnTo>
                    <a:pt x="82" y="402"/>
                  </a:lnTo>
                  <a:lnTo>
                    <a:pt x="93" y="40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gray">
            <a:xfrm>
              <a:off x="2161" y="216"/>
              <a:ext cx="97" cy="373"/>
            </a:xfrm>
            <a:custGeom>
              <a:avLst/>
              <a:gdLst>
                <a:gd name="T0" fmla="*/ 52 w 97"/>
                <a:gd name="T1" fmla="*/ 237 h 373"/>
                <a:gd name="T2" fmla="*/ 59 w 97"/>
                <a:gd name="T3" fmla="*/ 237 h 373"/>
                <a:gd name="T4" fmla="*/ 74 w 97"/>
                <a:gd name="T5" fmla="*/ 232 h 373"/>
                <a:gd name="T6" fmla="*/ 90 w 97"/>
                <a:gd name="T7" fmla="*/ 218 h 373"/>
                <a:gd name="T8" fmla="*/ 97 w 97"/>
                <a:gd name="T9" fmla="*/ 193 h 373"/>
                <a:gd name="T10" fmla="*/ 89 w 97"/>
                <a:gd name="T11" fmla="*/ 193 h 373"/>
                <a:gd name="T12" fmla="*/ 71 w 97"/>
                <a:gd name="T13" fmla="*/ 197 h 373"/>
                <a:gd name="T14" fmla="*/ 56 w 97"/>
                <a:gd name="T15" fmla="*/ 215 h 373"/>
                <a:gd name="T16" fmla="*/ 52 w 97"/>
                <a:gd name="T17" fmla="*/ 147 h 373"/>
                <a:gd name="T18" fmla="*/ 59 w 97"/>
                <a:gd name="T19" fmla="*/ 147 h 373"/>
                <a:gd name="T20" fmla="*/ 74 w 97"/>
                <a:gd name="T21" fmla="*/ 141 h 373"/>
                <a:gd name="T22" fmla="*/ 90 w 97"/>
                <a:gd name="T23" fmla="*/ 128 h 373"/>
                <a:gd name="T24" fmla="*/ 97 w 97"/>
                <a:gd name="T25" fmla="*/ 102 h 373"/>
                <a:gd name="T26" fmla="*/ 89 w 97"/>
                <a:gd name="T27" fmla="*/ 102 h 373"/>
                <a:gd name="T28" fmla="*/ 71 w 97"/>
                <a:gd name="T29" fmla="*/ 109 h 373"/>
                <a:gd name="T30" fmla="*/ 56 w 97"/>
                <a:gd name="T31" fmla="*/ 126 h 373"/>
                <a:gd name="T32" fmla="*/ 52 w 97"/>
                <a:gd name="T33" fmla="*/ 46 h 373"/>
                <a:gd name="T34" fmla="*/ 51 w 97"/>
                <a:gd name="T35" fmla="*/ 37 h 373"/>
                <a:gd name="T36" fmla="*/ 45 w 97"/>
                <a:gd name="T37" fmla="*/ 23 h 373"/>
                <a:gd name="T38" fmla="*/ 32 w 97"/>
                <a:gd name="T39" fmla="*/ 6 h 373"/>
                <a:gd name="T40" fmla="*/ 6 w 97"/>
                <a:gd name="T41" fmla="*/ 0 h 373"/>
                <a:gd name="T42" fmla="*/ 8 w 97"/>
                <a:gd name="T43" fmla="*/ 9 h 373"/>
                <a:gd name="T44" fmla="*/ 16 w 97"/>
                <a:gd name="T45" fmla="*/ 27 h 373"/>
                <a:gd name="T46" fmla="*/ 33 w 97"/>
                <a:gd name="T47" fmla="*/ 43 h 373"/>
                <a:gd name="T48" fmla="*/ 45 w 97"/>
                <a:gd name="T49" fmla="*/ 113 h 373"/>
                <a:gd name="T50" fmla="*/ 45 w 97"/>
                <a:gd name="T51" fmla="*/ 106 h 373"/>
                <a:gd name="T52" fmla="*/ 40 w 97"/>
                <a:gd name="T53" fmla="*/ 90 h 373"/>
                <a:gd name="T54" fmla="*/ 27 w 97"/>
                <a:gd name="T55" fmla="*/ 75 h 373"/>
                <a:gd name="T56" fmla="*/ 1 w 97"/>
                <a:gd name="T57" fmla="*/ 67 h 373"/>
                <a:gd name="T58" fmla="*/ 0 w 97"/>
                <a:gd name="T59" fmla="*/ 75 h 373"/>
                <a:gd name="T60" fmla="*/ 2 w 97"/>
                <a:gd name="T61" fmla="*/ 91 h 373"/>
                <a:gd name="T62" fmla="*/ 14 w 97"/>
                <a:gd name="T63" fmla="*/ 109 h 373"/>
                <a:gd name="T64" fmla="*/ 45 w 97"/>
                <a:gd name="T65" fmla="*/ 118 h 373"/>
                <a:gd name="T66" fmla="*/ 45 w 97"/>
                <a:gd name="T67" fmla="*/ 207 h 373"/>
                <a:gd name="T68" fmla="*/ 43 w 97"/>
                <a:gd name="T69" fmla="*/ 195 h 373"/>
                <a:gd name="T70" fmla="*/ 33 w 97"/>
                <a:gd name="T71" fmla="*/ 182 h 373"/>
                <a:gd name="T72" fmla="*/ 12 w 97"/>
                <a:gd name="T73" fmla="*/ 175 h 373"/>
                <a:gd name="T74" fmla="*/ 10 w 97"/>
                <a:gd name="T75" fmla="*/ 182 h 373"/>
                <a:gd name="T76" fmla="*/ 13 w 97"/>
                <a:gd name="T77" fmla="*/ 197 h 373"/>
                <a:gd name="T78" fmla="*/ 29 w 97"/>
                <a:gd name="T79" fmla="*/ 211 h 373"/>
                <a:gd name="T80" fmla="*/ 45 w 97"/>
                <a:gd name="T81" fmla="*/ 373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7" h="373">
                  <a:moveTo>
                    <a:pt x="52" y="373"/>
                  </a:moveTo>
                  <a:lnTo>
                    <a:pt x="52" y="237"/>
                  </a:lnTo>
                  <a:lnTo>
                    <a:pt x="54" y="237"/>
                  </a:lnTo>
                  <a:lnTo>
                    <a:pt x="59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0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4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1" y="197"/>
                  </a:lnTo>
                  <a:lnTo>
                    <a:pt x="63" y="205"/>
                  </a:lnTo>
                  <a:lnTo>
                    <a:pt x="56" y="215"/>
                  </a:lnTo>
                  <a:lnTo>
                    <a:pt x="52" y="232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9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0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4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1" y="109"/>
                  </a:lnTo>
                  <a:lnTo>
                    <a:pt x="63" y="116"/>
                  </a:lnTo>
                  <a:lnTo>
                    <a:pt x="56" y="126"/>
                  </a:lnTo>
                  <a:lnTo>
                    <a:pt x="52" y="141"/>
                  </a:lnTo>
                  <a:lnTo>
                    <a:pt x="52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5" y="23"/>
                  </a:lnTo>
                  <a:lnTo>
                    <a:pt x="40" y="15"/>
                  </a:lnTo>
                  <a:lnTo>
                    <a:pt x="32" y="6"/>
                  </a:lnTo>
                  <a:lnTo>
                    <a:pt x="21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9"/>
                  </a:lnTo>
                  <a:lnTo>
                    <a:pt x="12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3" y="43"/>
                  </a:lnTo>
                  <a:lnTo>
                    <a:pt x="45" y="46"/>
                  </a:lnTo>
                  <a:lnTo>
                    <a:pt x="45" y="113"/>
                  </a:lnTo>
                  <a:lnTo>
                    <a:pt x="45" y="112"/>
                  </a:lnTo>
                  <a:lnTo>
                    <a:pt x="45" y="106"/>
                  </a:lnTo>
                  <a:lnTo>
                    <a:pt x="44" y="98"/>
                  </a:lnTo>
                  <a:lnTo>
                    <a:pt x="40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1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2" y="91"/>
                  </a:lnTo>
                  <a:lnTo>
                    <a:pt x="6" y="100"/>
                  </a:lnTo>
                  <a:lnTo>
                    <a:pt x="14" y="109"/>
                  </a:lnTo>
                  <a:lnTo>
                    <a:pt x="28" y="114"/>
                  </a:lnTo>
                  <a:lnTo>
                    <a:pt x="45" y="118"/>
                  </a:lnTo>
                  <a:lnTo>
                    <a:pt x="45" y="209"/>
                  </a:lnTo>
                  <a:lnTo>
                    <a:pt x="45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40" y="188"/>
                  </a:lnTo>
                  <a:lnTo>
                    <a:pt x="33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0" y="182"/>
                  </a:lnTo>
                  <a:lnTo>
                    <a:pt x="10" y="188"/>
                  </a:lnTo>
                  <a:lnTo>
                    <a:pt x="13" y="197"/>
                  </a:lnTo>
                  <a:lnTo>
                    <a:pt x="20" y="205"/>
                  </a:lnTo>
                  <a:lnTo>
                    <a:pt x="29" y="211"/>
                  </a:lnTo>
                  <a:lnTo>
                    <a:pt x="45" y="215"/>
                  </a:lnTo>
                  <a:lnTo>
                    <a:pt x="45" y="373"/>
                  </a:lnTo>
                  <a:lnTo>
                    <a:pt x="52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gray">
            <a:xfrm>
              <a:off x="2708" y="216"/>
              <a:ext cx="97" cy="373"/>
            </a:xfrm>
            <a:custGeom>
              <a:avLst/>
              <a:gdLst>
                <a:gd name="T0" fmla="*/ 51 w 97"/>
                <a:gd name="T1" fmla="*/ 237 h 373"/>
                <a:gd name="T2" fmla="*/ 60 w 97"/>
                <a:gd name="T3" fmla="*/ 237 h 373"/>
                <a:gd name="T4" fmla="*/ 74 w 97"/>
                <a:gd name="T5" fmla="*/ 232 h 373"/>
                <a:gd name="T6" fmla="*/ 91 w 97"/>
                <a:gd name="T7" fmla="*/ 218 h 373"/>
                <a:gd name="T8" fmla="*/ 97 w 97"/>
                <a:gd name="T9" fmla="*/ 193 h 373"/>
                <a:gd name="T10" fmla="*/ 89 w 97"/>
                <a:gd name="T11" fmla="*/ 193 h 373"/>
                <a:gd name="T12" fmla="*/ 72 w 97"/>
                <a:gd name="T13" fmla="*/ 197 h 373"/>
                <a:gd name="T14" fmla="*/ 55 w 97"/>
                <a:gd name="T15" fmla="*/ 215 h 373"/>
                <a:gd name="T16" fmla="*/ 51 w 97"/>
                <a:gd name="T17" fmla="*/ 147 h 373"/>
                <a:gd name="T18" fmla="*/ 60 w 97"/>
                <a:gd name="T19" fmla="*/ 147 h 373"/>
                <a:gd name="T20" fmla="*/ 74 w 97"/>
                <a:gd name="T21" fmla="*/ 141 h 373"/>
                <a:gd name="T22" fmla="*/ 91 w 97"/>
                <a:gd name="T23" fmla="*/ 128 h 373"/>
                <a:gd name="T24" fmla="*/ 97 w 97"/>
                <a:gd name="T25" fmla="*/ 102 h 373"/>
                <a:gd name="T26" fmla="*/ 89 w 97"/>
                <a:gd name="T27" fmla="*/ 102 h 373"/>
                <a:gd name="T28" fmla="*/ 72 w 97"/>
                <a:gd name="T29" fmla="*/ 109 h 373"/>
                <a:gd name="T30" fmla="*/ 55 w 97"/>
                <a:gd name="T31" fmla="*/ 126 h 373"/>
                <a:gd name="T32" fmla="*/ 51 w 97"/>
                <a:gd name="T33" fmla="*/ 46 h 373"/>
                <a:gd name="T34" fmla="*/ 51 w 97"/>
                <a:gd name="T35" fmla="*/ 37 h 373"/>
                <a:gd name="T36" fmla="*/ 46 w 97"/>
                <a:gd name="T37" fmla="*/ 23 h 373"/>
                <a:gd name="T38" fmla="*/ 33 w 97"/>
                <a:gd name="T39" fmla="*/ 6 h 373"/>
                <a:gd name="T40" fmla="*/ 7 w 97"/>
                <a:gd name="T41" fmla="*/ 0 h 373"/>
                <a:gd name="T42" fmla="*/ 8 w 97"/>
                <a:gd name="T43" fmla="*/ 9 h 373"/>
                <a:gd name="T44" fmla="*/ 16 w 97"/>
                <a:gd name="T45" fmla="*/ 27 h 373"/>
                <a:gd name="T46" fmla="*/ 34 w 97"/>
                <a:gd name="T47" fmla="*/ 43 h 373"/>
                <a:gd name="T48" fmla="*/ 46 w 97"/>
                <a:gd name="T49" fmla="*/ 113 h 373"/>
                <a:gd name="T50" fmla="*/ 46 w 97"/>
                <a:gd name="T51" fmla="*/ 106 h 373"/>
                <a:gd name="T52" fmla="*/ 41 w 97"/>
                <a:gd name="T53" fmla="*/ 90 h 373"/>
                <a:gd name="T54" fmla="*/ 27 w 97"/>
                <a:gd name="T55" fmla="*/ 75 h 373"/>
                <a:gd name="T56" fmla="*/ 0 w 97"/>
                <a:gd name="T57" fmla="*/ 67 h 373"/>
                <a:gd name="T58" fmla="*/ 0 w 97"/>
                <a:gd name="T59" fmla="*/ 75 h 373"/>
                <a:gd name="T60" fmla="*/ 3 w 97"/>
                <a:gd name="T61" fmla="*/ 91 h 373"/>
                <a:gd name="T62" fmla="*/ 15 w 97"/>
                <a:gd name="T63" fmla="*/ 109 h 373"/>
                <a:gd name="T64" fmla="*/ 46 w 97"/>
                <a:gd name="T65" fmla="*/ 118 h 373"/>
                <a:gd name="T66" fmla="*/ 46 w 97"/>
                <a:gd name="T67" fmla="*/ 207 h 373"/>
                <a:gd name="T68" fmla="*/ 43 w 97"/>
                <a:gd name="T69" fmla="*/ 195 h 373"/>
                <a:gd name="T70" fmla="*/ 34 w 97"/>
                <a:gd name="T71" fmla="*/ 182 h 373"/>
                <a:gd name="T72" fmla="*/ 12 w 97"/>
                <a:gd name="T73" fmla="*/ 175 h 373"/>
                <a:gd name="T74" fmla="*/ 11 w 97"/>
                <a:gd name="T75" fmla="*/ 182 h 373"/>
                <a:gd name="T76" fmla="*/ 14 w 97"/>
                <a:gd name="T77" fmla="*/ 197 h 373"/>
                <a:gd name="T78" fmla="*/ 30 w 97"/>
                <a:gd name="T79" fmla="*/ 211 h 373"/>
                <a:gd name="T80" fmla="*/ 46 w 97"/>
                <a:gd name="T81" fmla="*/ 373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7" h="373">
                  <a:moveTo>
                    <a:pt x="51" y="373"/>
                  </a:moveTo>
                  <a:lnTo>
                    <a:pt x="51" y="237"/>
                  </a:lnTo>
                  <a:lnTo>
                    <a:pt x="54" y="237"/>
                  </a:lnTo>
                  <a:lnTo>
                    <a:pt x="60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1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5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2" y="197"/>
                  </a:lnTo>
                  <a:lnTo>
                    <a:pt x="64" y="205"/>
                  </a:lnTo>
                  <a:lnTo>
                    <a:pt x="55" y="215"/>
                  </a:lnTo>
                  <a:lnTo>
                    <a:pt x="51" y="232"/>
                  </a:lnTo>
                  <a:lnTo>
                    <a:pt x="51" y="147"/>
                  </a:lnTo>
                  <a:lnTo>
                    <a:pt x="54" y="147"/>
                  </a:lnTo>
                  <a:lnTo>
                    <a:pt x="60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1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5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2" y="109"/>
                  </a:lnTo>
                  <a:lnTo>
                    <a:pt x="64" y="116"/>
                  </a:lnTo>
                  <a:lnTo>
                    <a:pt x="55" y="126"/>
                  </a:lnTo>
                  <a:lnTo>
                    <a:pt x="51" y="141"/>
                  </a:lnTo>
                  <a:lnTo>
                    <a:pt x="51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6" y="23"/>
                  </a:lnTo>
                  <a:lnTo>
                    <a:pt x="41" y="15"/>
                  </a:lnTo>
                  <a:lnTo>
                    <a:pt x="33" y="6"/>
                  </a:lnTo>
                  <a:lnTo>
                    <a:pt x="22" y="2"/>
                  </a:lnTo>
                  <a:lnTo>
                    <a:pt x="7" y="0"/>
                  </a:lnTo>
                  <a:lnTo>
                    <a:pt x="7" y="2"/>
                  </a:lnTo>
                  <a:lnTo>
                    <a:pt x="8" y="9"/>
                  </a:lnTo>
                  <a:lnTo>
                    <a:pt x="11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4" y="43"/>
                  </a:lnTo>
                  <a:lnTo>
                    <a:pt x="46" y="46"/>
                  </a:lnTo>
                  <a:lnTo>
                    <a:pt x="46" y="113"/>
                  </a:lnTo>
                  <a:lnTo>
                    <a:pt x="46" y="112"/>
                  </a:lnTo>
                  <a:lnTo>
                    <a:pt x="46" y="106"/>
                  </a:lnTo>
                  <a:lnTo>
                    <a:pt x="43" y="98"/>
                  </a:lnTo>
                  <a:lnTo>
                    <a:pt x="41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3" y="91"/>
                  </a:lnTo>
                  <a:lnTo>
                    <a:pt x="7" y="100"/>
                  </a:lnTo>
                  <a:lnTo>
                    <a:pt x="15" y="109"/>
                  </a:lnTo>
                  <a:lnTo>
                    <a:pt x="28" y="114"/>
                  </a:lnTo>
                  <a:lnTo>
                    <a:pt x="46" y="118"/>
                  </a:lnTo>
                  <a:lnTo>
                    <a:pt x="46" y="209"/>
                  </a:lnTo>
                  <a:lnTo>
                    <a:pt x="46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39" y="188"/>
                  </a:lnTo>
                  <a:lnTo>
                    <a:pt x="34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1" y="182"/>
                  </a:lnTo>
                  <a:lnTo>
                    <a:pt x="11" y="188"/>
                  </a:lnTo>
                  <a:lnTo>
                    <a:pt x="14" y="197"/>
                  </a:lnTo>
                  <a:lnTo>
                    <a:pt x="19" y="205"/>
                  </a:lnTo>
                  <a:lnTo>
                    <a:pt x="30" y="211"/>
                  </a:lnTo>
                  <a:lnTo>
                    <a:pt x="46" y="215"/>
                  </a:lnTo>
                  <a:lnTo>
                    <a:pt x="46" y="373"/>
                  </a:lnTo>
                  <a:lnTo>
                    <a:pt x="51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1049" name="Freeform 25"/>
          <p:cNvSpPr>
            <a:spLocks/>
          </p:cNvSpPr>
          <p:nvPr/>
        </p:nvSpPr>
        <p:spPr bwMode="gray">
          <a:xfrm>
            <a:off x="95250" y="6446838"/>
            <a:ext cx="8970963" cy="314325"/>
          </a:xfrm>
          <a:custGeom>
            <a:avLst/>
            <a:gdLst>
              <a:gd name="T0" fmla="*/ 4 w 5651"/>
              <a:gd name="T1" fmla="*/ 198 h 198"/>
              <a:gd name="T2" fmla="*/ 5651 w 5651"/>
              <a:gd name="T3" fmla="*/ 198 h 198"/>
              <a:gd name="T4" fmla="*/ 5646 w 5651"/>
              <a:gd name="T5" fmla="*/ 94 h 198"/>
              <a:gd name="T6" fmla="*/ 1491 w 5651"/>
              <a:gd name="T7" fmla="*/ 94 h 198"/>
              <a:gd name="T8" fmla="*/ 1343 w 5651"/>
              <a:gd name="T9" fmla="*/ 2 h 198"/>
              <a:gd name="T10" fmla="*/ 0 w 5651"/>
              <a:gd name="T11" fmla="*/ 0 h 198"/>
              <a:gd name="T12" fmla="*/ 4 w 5651"/>
              <a:gd name="T13" fmla="*/ 198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51" h="198">
                <a:moveTo>
                  <a:pt x="4" y="198"/>
                </a:moveTo>
                <a:lnTo>
                  <a:pt x="5651" y="198"/>
                </a:lnTo>
                <a:lnTo>
                  <a:pt x="5646" y="94"/>
                </a:lnTo>
                <a:lnTo>
                  <a:pt x="1491" y="94"/>
                </a:lnTo>
                <a:lnTo>
                  <a:pt x="1343" y="2"/>
                </a:lnTo>
                <a:lnTo>
                  <a:pt x="0" y="0"/>
                </a:lnTo>
                <a:lnTo>
                  <a:pt x="4" y="19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50" name="Freeform 26"/>
          <p:cNvSpPr>
            <a:spLocks/>
          </p:cNvSpPr>
          <p:nvPr/>
        </p:nvSpPr>
        <p:spPr bwMode="gray">
          <a:xfrm>
            <a:off x="95250" y="6491288"/>
            <a:ext cx="8975725" cy="279400"/>
          </a:xfrm>
          <a:custGeom>
            <a:avLst/>
            <a:gdLst>
              <a:gd name="T0" fmla="*/ 0 w 5650"/>
              <a:gd name="T1" fmla="*/ 176 h 176"/>
              <a:gd name="T2" fmla="*/ 5650 w 5650"/>
              <a:gd name="T3" fmla="*/ 169 h 176"/>
              <a:gd name="T4" fmla="*/ 5646 w 5650"/>
              <a:gd name="T5" fmla="*/ 95 h 176"/>
              <a:gd name="T6" fmla="*/ 1478 w 5650"/>
              <a:gd name="T7" fmla="*/ 95 h 176"/>
              <a:gd name="T8" fmla="*/ 1317 w 5650"/>
              <a:gd name="T9" fmla="*/ 3 h 176"/>
              <a:gd name="T10" fmla="*/ 0 w 5650"/>
              <a:gd name="T11" fmla="*/ 0 h 176"/>
              <a:gd name="T12" fmla="*/ 0 w 5650"/>
              <a:gd name="T13" fmla="*/ 17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50" h="176">
                <a:moveTo>
                  <a:pt x="0" y="176"/>
                </a:moveTo>
                <a:lnTo>
                  <a:pt x="5650" y="169"/>
                </a:lnTo>
                <a:lnTo>
                  <a:pt x="5646" y="95"/>
                </a:lnTo>
                <a:lnTo>
                  <a:pt x="1478" y="95"/>
                </a:lnTo>
                <a:lnTo>
                  <a:pt x="1317" y="3"/>
                </a:lnTo>
                <a:lnTo>
                  <a:pt x="0" y="0"/>
                </a:lnTo>
                <a:lnTo>
                  <a:pt x="0" y="1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51" name="Freeform 27" descr="Dark upward diagonal"/>
          <p:cNvSpPr>
            <a:spLocks/>
          </p:cNvSpPr>
          <p:nvPr/>
        </p:nvSpPr>
        <p:spPr bwMode="gray">
          <a:xfrm>
            <a:off x="92075" y="98425"/>
            <a:ext cx="8956675" cy="179388"/>
          </a:xfrm>
          <a:custGeom>
            <a:avLst/>
            <a:gdLst>
              <a:gd name="T0" fmla="*/ 0 w 5639"/>
              <a:gd name="T1" fmla="*/ 0 h 113"/>
              <a:gd name="T2" fmla="*/ 5582 w 5639"/>
              <a:gd name="T3" fmla="*/ 0 h 113"/>
              <a:gd name="T4" fmla="*/ 5639 w 5639"/>
              <a:gd name="T5" fmla="*/ 45 h 113"/>
              <a:gd name="T6" fmla="*/ 5636 w 5639"/>
              <a:gd name="T7" fmla="*/ 113 h 113"/>
              <a:gd name="T8" fmla="*/ 0 w 5639"/>
              <a:gd name="T9" fmla="*/ 113 h 113"/>
              <a:gd name="T10" fmla="*/ 0 w 5639"/>
              <a:gd name="T11" fmla="*/ 0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52" name="Freeform 28"/>
          <p:cNvSpPr>
            <a:spLocks/>
          </p:cNvSpPr>
          <p:nvPr/>
        </p:nvSpPr>
        <p:spPr bwMode="gray">
          <a:xfrm>
            <a:off x="92075" y="307975"/>
            <a:ext cx="8955088" cy="938213"/>
          </a:xfrm>
          <a:custGeom>
            <a:avLst/>
            <a:gdLst>
              <a:gd name="T0" fmla="*/ 5446 w 5446"/>
              <a:gd name="T1" fmla="*/ 0 h 531"/>
              <a:gd name="T2" fmla="*/ 0 w 5446"/>
              <a:gd name="T3" fmla="*/ 0 h 531"/>
              <a:gd name="T4" fmla="*/ 2 w 5446"/>
              <a:gd name="T5" fmla="*/ 470 h 531"/>
              <a:gd name="T6" fmla="*/ 4078 w 5446"/>
              <a:gd name="T7" fmla="*/ 474 h 531"/>
              <a:gd name="T8" fmla="*/ 4178 w 5446"/>
              <a:gd name="T9" fmla="*/ 527 h 531"/>
              <a:gd name="T10" fmla="*/ 5446 w 5446"/>
              <a:gd name="T11" fmla="*/ 531 h 531"/>
              <a:gd name="T12" fmla="*/ 5446 w 5446"/>
              <a:gd name="T1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53" name="Freeform 29"/>
          <p:cNvSpPr>
            <a:spLocks/>
          </p:cNvSpPr>
          <p:nvPr/>
        </p:nvSpPr>
        <p:spPr bwMode="gray">
          <a:xfrm>
            <a:off x="92075" y="306388"/>
            <a:ext cx="8955088" cy="836612"/>
          </a:xfrm>
          <a:custGeom>
            <a:avLst/>
            <a:gdLst>
              <a:gd name="T0" fmla="*/ 5446 w 5446"/>
              <a:gd name="T1" fmla="*/ 0 h 531"/>
              <a:gd name="T2" fmla="*/ 0 w 5446"/>
              <a:gd name="T3" fmla="*/ 0 h 531"/>
              <a:gd name="T4" fmla="*/ 2 w 5446"/>
              <a:gd name="T5" fmla="*/ 470 h 531"/>
              <a:gd name="T6" fmla="*/ 4078 w 5446"/>
              <a:gd name="T7" fmla="*/ 474 h 531"/>
              <a:gd name="T8" fmla="*/ 4178 w 5446"/>
              <a:gd name="T9" fmla="*/ 527 h 531"/>
              <a:gd name="T10" fmla="*/ 5446 w 5446"/>
              <a:gd name="T11" fmla="*/ 531 h 531"/>
              <a:gd name="T12" fmla="*/ 5446 w 5446"/>
              <a:gd name="T1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tint val="66667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 flipV="1">
            <a:off x="95250" y="6723063"/>
            <a:ext cx="8977313" cy="5556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059" name="Freeform 35"/>
          <p:cNvSpPr>
            <a:spLocks/>
          </p:cNvSpPr>
          <p:nvPr/>
        </p:nvSpPr>
        <p:spPr bwMode="gray">
          <a:xfrm>
            <a:off x="6896100" y="1047750"/>
            <a:ext cx="2155825" cy="52388"/>
          </a:xfrm>
          <a:custGeom>
            <a:avLst/>
            <a:gdLst>
              <a:gd name="T0" fmla="*/ 0 w 1358"/>
              <a:gd name="T1" fmla="*/ 2 h 33"/>
              <a:gd name="T2" fmla="*/ 1358 w 1358"/>
              <a:gd name="T3" fmla="*/ 0 h 33"/>
              <a:gd name="T4" fmla="*/ 1356 w 1358"/>
              <a:gd name="T5" fmla="*/ 32 h 33"/>
              <a:gd name="T6" fmla="*/ 60 w 1358"/>
              <a:gd name="T7" fmla="*/ 33 h 33"/>
              <a:gd name="T8" fmla="*/ 0 w 1358"/>
              <a:gd name="T9" fmla="*/ 2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58" h="33">
                <a:moveTo>
                  <a:pt x="0" y="2"/>
                </a:moveTo>
                <a:lnTo>
                  <a:pt x="1358" y="0"/>
                </a:lnTo>
                <a:lnTo>
                  <a:pt x="1356" y="32"/>
                </a:lnTo>
                <a:lnTo>
                  <a:pt x="60" y="33"/>
                </a:lnTo>
                <a:lnTo>
                  <a:pt x="0" y="2"/>
                </a:lnTo>
                <a:close/>
              </a:path>
            </a:pathLst>
          </a:custGeom>
          <a:solidFill>
            <a:srgbClr val="FFFFFF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238125"/>
            <a:ext cx="6477000" cy="86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  <a:endParaRPr lang="en-US" altLang="zh-TW" dirty="0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438275"/>
            <a:ext cx="8229600" cy="473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3048000" y="6311900"/>
            <a:ext cx="1712913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rgbClr val="000000"/>
                </a:solidFill>
                <a:ea typeface="新細明體" panose="02020500000000000000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4830763" y="6323013"/>
            <a:ext cx="2311400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0000"/>
                </a:solidFill>
                <a:ea typeface="新細明體" panose="02020500000000000000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7116763" y="6323013"/>
            <a:ext cx="1616075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000000"/>
                </a:solidFill>
                <a:ea typeface="新細明體" panose="02020500000000000000" pitchFamily="18" charset="-120"/>
              </a:defRPr>
            </a:lvl1pPr>
          </a:lstStyle>
          <a:p>
            <a:fld id="{AC18BB89-F0ED-4C7B-BDE9-B927B97230D1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1054" name="Rectangle 30" descr="7"/>
          <p:cNvSpPr>
            <a:spLocks noChangeArrowheads="1"/>
          </p:cNvSpPr>
          <p:nvPr/>
        </p:nvSpPr>
        <p:spPr bwMode="gray">
          <a:xfrm>
            <a:off x="8245475" y="415925"/>
            <a:ext cx="534988" cy="546100"/>
          </a:xfrm>
          <a:prstGeom prst="rect">
            <a:avLst/>
          </a:prstGeom>
          <a:blipFill dpi="0" rotWithShape="1">
            <a:blip r:embed="rId14"/>
            <a:srcRect/>
            <a:stretch>
              <a:fillRect/>
            </a:stretch>
          </a:blip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055" name="Rectangle 31" descr="4"/>
          <p:cNvSpPr>
            <a:spLocks noChangeArrowheads="1"/>
          </p:cNvSpPr>
          <p:nvPr/>
        </p:nvSpPr>
        <p:spPr bwMode="gray">
          <a:xfrm>
            <a:off x="7620000" y="415925"/>
            <a:ext cx="534988" cy="546100"/>
          </a:xfrm>
          <a:prstGeom prst="rect">
            <a:avLst/>
          </a:prstGeom>
          <a:blipFill dpi="0" rotWithShape="1">
            <a:blip r:embed="rId15"/>
            <a:srcRect/>
            <a:stretch>
              <a:fillRect/>
            </a:stretch>
          </a:blip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060" name="Rectangle 36"/>
          <p:cNvSpPr>
            <a:spLocks noChangeArrowheads="1"/>
          </p:cNvSpPr>
          <p:nvPr/>
        </p:nvSpPr>
        <p:spPr bwMode="gray">
          <a:xfrm>
            <a:off x="7000875" y="415925"/>
            <a:ext cx="534988" cy="5461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 kern="1200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22473" y="2780928"/>
            <a:ext cx="8011616" cy="147002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iClass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平台導入學生意見調查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MMP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課程為例</a:t>
            </a:r>
            <a:endParaRPr lang="en-US" altLang="zh-TW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副標題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問卷設計</a:t>
            </a:r>
            <a:endParaRPr lang="zh-TW" alt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gray">
          <a:xfrm>
            <a:off x="1905000" y="1905000"/>
            <a:ext cx="1943100" cy="1247775"/>
          </a:xfrm>
          <a:prstGeom prst="rect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  <a:alpha val="0"/>
                </a:schemeClr>
              </a:gs>
              <a:gs pos="100000">
                <a:schemeClr val="folHlink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zh-TW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gray">
          <a:xfrm>
            <a:off x="1771650" y="4419600"/>
            <a:ext cx="2071688" cy="1295400"/>
          </a:xfrm>
          <a:prstGeom prst="rect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  <a:alpha val="0"/>
                </a:schemeClr>
              </a:gs>
              <a:gs pos="100000">
                <a:schemeClr val="hlink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gray">
          <a:xfrm>
            <a:off x="5238750" y="4392613"/>
            <a:ext cx="1695450" cy="1322387"/>
          </a:xfrm>
          <a:prstGeom prst="rect">
            <a:avLst/>
          </a:prstGeom>
          <a:gradFill rotWithShape="1">
            <a:gsLst>
              <a:gs pos="0">
                <a:schemeClr val="accent2">
                  <a:alpha val="50000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gray">
          <a:xfrm>
            <a:off x="5211763" y="1905000"/>
            <a:ext cx="1722437" cy="1219200"/>
          </a:xfrm>
          <a:prstGeom prst="rect">
            <a:avLst/>
          </a:prstGeom>
          <a:gradFill rotWithShape="1"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3840163" y="1774825"/>
            <a:ext cx="1362075" cy="1322388"/>
            <a:chOff x="4320" y="1152"/>
            <a:chExt cx="414" cy="402"/>
          </a:xfrm>
        </p:grpSpPr>
        <p:sp>
          <p:nvSpPr>
            <p:cNvPr id="9" name="AutoShape 7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48627"/>
                    <a:invGamma/>
                  </a:schemeClr>
                </a:gs>
                <a:gs pos="5000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5211763" y="3097213"/>
            <a:ext cx="1362075" cy="1322387"/>
            <a:chOff x="4320" y="1152"/>
            <a:chExt cx="414" cy="402"/>
          </a:xfrm>
        </p:grpSpPr>
        <p:sp>
          <p:nvSpPr>
            <p:cNvPr id="12" name="AutoShape 10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50000">
                  <a:schemeClr val="accent2">
                    <a:alpha val="0"/>
                  </a:schemeClr>
                </a:gs>
                <a:gs pos="100000">
                  <a:schemeClr val="accent2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14" name="Group 12"/>
          <p:cNvGrpSpPr>
            <a:grpSpLocks/>
          </p:cNvGrpSpPr>
          <p:nvPr/>
        </p:nvGrpSpPr>
        <p:grpSpPr bwMode="auto">
          <a:xfrm>
            <a:off x="3840163" y="4440238"/>
            <a:ext cx="1362075" cy="1350962"/>
            <a:chOff x="4320" y="1152"/>
            <a:chExt cx="414" cy="402"/>
          </a:xfrm>
        </p:grpSpPr>
        <p:sp>
          <p:nvSpPr>
            <p:cNvPr id="15" name="AutoShape 13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48627"/>
                    <a:invGamma/>
                  </a:schemeClr>
                </a:gs>
                <a:gs pos="50000">
                  <a:schemeClr val="hlink">
                    <a:alpha val="0"/>
                  </a:schemeClr>
                </a:gs>
                <a:gs pos="100000">
                  <a:schemeClr val="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2478088" y="3106738"/>
            <a:ext cx="1362075" cy="1322387"/>
            <a:chOff x="4320" y="1152"/>
            <a:chExt cx="414" cy="402"/>
          </a:xfrm>
        </p:grpSpPr>
        <p:sp>
          <p:nvSpPr>
            <p:cNvPr id="18" name="AutoShape 16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tint val="48627"/>
                    <a:invGamma/>
                  </a:schemeClr>
                </a:gs>
                <a:gs pos="50000">
                  <a:schemeClr val="folHlink">
                    <a:alpha val="0"/>
                  </a:schemeClr>
                </a:gs>
                <a:gs pos="100000">
                  <a:schemeClr val="fol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20" name="Rectangle 18"/>
          <p:cNvSpPr>
            <a:spLocks noChangeArrowheads="1"/>
          </p:cNvSpPr>
          <p:nvPr/>
        </p:nvSpPr>
        <p:spPr bwMode="auto">
          <a:xfrm>
            <a:off x="977993" y="2165737"/>
            <a:ext cx="28194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altLang="zh-TW" dirty="0" err="1" smtClean="0">
                <a:solidFill>
                  <a:srgbClr val="08080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iClass</a:t>
            </a:r>
            <a:r>
              <a:rPr lang="zh-TW" altLang="en-US" dirty="0" smtClean="0">
                <a:solidFill>
                  <a:srgbClr val="08080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平台使用之整體感受及質化建議</a:t>
            </a:r>
            <a:endParaRPr lang="en-US" altLang="zh-TW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965201" y="4730640"/>
            <a:ext cx="28194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zh-TW" altLang="en-US" dirty="0">
                <a:solidFill>
                  <a:srgbClr val="08080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平台各項功能是否可呈現學習現況並促進主動</a:t>
            </a:r>
            <a:r>
              <a:rPr lang="zh-TW" altLang="en-US" dirty="0" smtClean="0">
                <a:solidFill>
                  <a:srgbClr val="08080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學習。</a:t>
            </a:r>
            <a:endParaRPr lang="en-US" altLang="zh-TW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Rectangle 20"/>
          <p:cNvSpPr>
            <a:spLocks noChangeArrowheads="1"/>
          </p:cNvSpPr>
          <p:nvPr/>
        </p:nvSpPr>
        <p:spPr bwMode="auto">
          <a:xfrm>
            <a:off x="5257800" y="1844824"/>
            <a:ext cx="28194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TW" altLang="en-US" dirty="0">
                <a:solidFill>
                  <a:srgbClr val="08080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教師應用平台進行</a:t>
            </a:r>
            <a:r>
              <a:rPr lang="zh-TW" altLang="en-US" dirty="0" smtClean="0">
                <a:solidFill>
                  <a:srgbClr val="08080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教學是否</a:t>
            </a:r>
            <a:r>
              <a:rPr lang="zh-TW" altLang="en-US" dirty="0">
                <a:solidFill>
                  <a:srgbClr val="08080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可促進主動學習與課程互動，達多元評量及提升學習成效之效益</a:t>
            </a:r>
          </a:p>
        </p:txBody>
      </p:sp>
      <p:sp>
        <p:nvSpPr>
          <p:cNvPr id="23" name="Rectangle 21"/>
          <p:cNvSpPr>
            <a:spLocks noChangeArrowheads="1"/>
          </p:cNvSpPr>
          <p:nvPr/>
        </p:nvSpPr>
        <p:spPr bwMode="auto">
          <a:xfrm>
            <a:off x="5257800" y="4646613"/>
            <a:ext cx="28194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TW" dirty="0" err="1">
                <a:solidFill>
                  <a:srgbClr val="08080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iClass</a:t>
            </a:r>
            <a:r>
              <a:rPr lang="zh-TW" altLang="en-US" dirty="0">
                <a:solidFill>
                  <a:srgbClr val="08080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平台</a:t>
            </a:r>
            <a:r>
              <a:rPr lang="en-US" altLang="zh-TW" dirty="0">
                <a:solidFill>
                  <a:srgbClr val="08080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APP</a:t>
            </a:r>
            <a:r>
              <a:rPr lang="zh-TW" altLang="en-US" dirty="0">
                <a:solidFill>
                  <a:srgbClr val="08080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是否促進主動學習、提升課堂</a:t>
            </a:r>
            <a:r>
              <a:rPr lang="zh-TW" altLang="en-US" dirty="0" smtClean="0">
                <a:solidFill>
                  <a:srgbClr val="08080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互動及</a:t>
            </a:r>
            <a:r>
              <a:rPr lang="zh-TW" altLang="en-US" dirty="0">
                <a:solidFill>
                  <a:srgbClr val="08080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學習者使用感受</a:t>
            </a:r>
            <a:endParaRPr lang="en-US" altLang="zh-TW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zh-TW" altLang="en-US" dirty="0" smtClean="0">
                <a:solidFill>
                  <a:srgbClr val="08080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Rectangle 22"/>
          <p:cNvSpPr>
            <a:spLocks noChangeArrowheads="1"/>
          </p:cNvSpPr>
          <p:nvPr/>
        </p:nvSpPr>
        <p:spPr bwMode="white">
          <a:xfrm>
            <a:off x="3851920" y="1988840"/>
            <a:ext cx="132953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教視</a:t>
            </a:r>
            <a:r>
              <a:rPr lang="zh-TW" altLang="en-US" sz="2800" b="1" dirty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作</a:t>
            </a:r>
            <a:r>
              <a:rPr lang="zh-TW" altLang="en-US" sz="2800" b="1" dirty="0" smtClean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小</a:t>
            </a:r>
            <a:r>
              <a:rPr lang="zh-TW" altLang="en-US" sz="2800" b="1" dirty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點</a:t>
            </a:r>
            <a:endParaRPr lang="en-US" altLang="zh-TW" sz="2800" b="1" dirty="0">
              <a:solidFill>
                <a:srgbClr val="FEFEF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white">
          <a:xfrm>
            <a:off x="2627784" y="3314701"/>
            <a:ext cx="108012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使用</a:t>
            </a:r>
            <a:r>
              <a:rPr lang="zh-TW" altLang="en-US" sz="2800" b="1" dirty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感受</a:t>
            </a:r>
            <a:endParaRPr lang="en-US" altLang="zh-TW" sz="2800" b="1" dirty="0">
              <a:solidFill>
                <a:srgbClr val="FEFEF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Rectangle 22"/>
          <p:cNvSpPr>
            <a:spLocks noChangeArrowheads="1"/>
          </p:cNvSpPr>
          <p:nvPr/>
        </p:nvSpPr>
        <p:spPr bwMode="white">
          <a:xfrm>
            <a:off x="5295608" y="3303434"/>
            <a:ext cx="1249363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行動學習</a:t>
            </a:r>
            <a:endParaRPr lang="en-US" altLang="zh-TW" sz="2800" b="1" dirty="0">
              <a:solidFill>
                <a:srgbClr val="FEFEF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Rectangle 22"/>
          <p:cNvSpPr>
            <a:spLocks noChangeArrowheads="1"/>
          </p:cNvSpPr>
          <p:nvPr/>
        </p:nvSpPr>
        <p:spPr bwMode="white">
          <a:xfrm>
            <a:off x="3916362" y="4638665"/>
            <a:ext cx="1249363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綜合應用</a:t>
            </a:r>
            <a:endParaRPr lang="en-US" altLang="zh-TW" sz="2800" b="1" dirty="0">
              <a:solidFill>
                <a:srgbClr val="FEFEF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84449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調查結果 ─ 量化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填答人數共</a:t>
            </a:r>
            <a:r>
              <a:rPr lang="en-US" altLang="zh-TW" dirty="0" smtClean="0"/>
              <a:t>90</a:t>
            </a:r>
            <a:r>
              <a:rPr lang="zh-TW" altLang="en-US" dirty="0" smtClean="0"/>
              <a:t>人，有效問卷</a:t>
            </a:r>
            <a:r>
              <a:rPr lang="en-US" altLang="zh-TW" dirty="0" smtClean="0"/>
              <a:t>85</a:t>
            </a:r>
            <a:r>
              <a:rPr lang="zh-TW" altLang="en-US" dirty="0" smtClean="0"/>
              <a:t>份</a:t>
            </a:r>
            <a:endParaRPr lang="en-US" altLang="zh-TW" dirty="0" smtClean="0"/>
          </a:p>
          <a:p>
            <a:r>
              <a:rPr lang="zh-TW" altLang="en-US" dirty="0" smtClean="0"/>
              <a:t>問卷各題項之調查結果</a:t>
            </a:r>
            <a:endParaRPr lang="en-US" altLang="zh-TW" dirty="0" smtClean="0"/>
          </a:p>
          <a:p>
            <a:r>
              <a:rPr lang="en-US" altLang="zh-TW" dirty="0"/>
              <a:t>https://docs.google.com/forms/d/1q0QJF2ymskomVg6JFsXO4HR5AaQGBx_XxJBqwDri7uU/edit#responses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92231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調查結果 ─ 量化</a:t>
            </a:r>
            <a:endParaRPr lang="zh-TW" alt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gray">
          <a:xfrm rot="10800000">
            <a:off x="6071804" y="4768643"/>
            <a:ext cx="1943100" cy="1247775"/>
          </a:xfrm>
          <a:prstGeom prst="rect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  <a:alpha val="0"/>
                </a:schemeClr>
              </a:gs>
              <a:gs pos="100000">
                <a:schemeClr val="folHlink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zh-TW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gray">
          <a:xfrm rot="10800000">
            <a:off x="6042283" y="3254659"/>
            <a:ext cx="2071688" cy="1295400"/>
          </a:xfrm>
          <a:prstGeom prst="rect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  <a:alpha val="0"/>
                </a:schemeClr>
              </a:gs>
              <a:gs pos="100000">
                <a:schemeClr val="hlink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gray">
          <a:xfrm>
            <a:off x="2585887" y="4770909"/>
            <a:ext cx="1695450" cy="1322387"/>
          </a:xfrm>
          <a:prstGeom prst="rect">
            <a:avLst/>
          </a:prstGeom>
          <a:gradFill rotWithShape="1">
            <a:gsLst>
              <a:gs pos="0">
                <a:schemeClr val="accent2">
                  <a:alpha val="50000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gray">
          <a:xfrm>
            <a:off x="2601654" y="3305042"/>
            <a:ext cx="1722437" cy="1219200"/>
          </a:xfrm>
          <a:prstGeom prst="rect">
            <a:avLst/>
          </a:prstGeom>
          <a:gradFill rotWithShape="1"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solidFill>
                <a:schemeClr val="accent4">
                  <a:lumMod val="50000"/>
                </a:schemeClr>
              </a:solidFill>
            </a:endParaRPr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1230054" y="3174867"/>
            <a:ext cx="1362075" cy="1322388"/>
            <a:chOff x="4320" y="1152"/>
            <a:chExt cx="414" cy="402"/>
          </a:xfrm>
        </p:grpSpPr>
        <p:sp>
          <p:nvSpPr>
            <p:cNvPr id="9" name="AutoShape 7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48627"/>
                    <a:invGamma/>
                  </a:schemeClr>
                </a:gs>
                <a:gs pos="5000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1231750" y="4733369"/>
            <a:ext cx="1362075" cy="1322387"/>
            <a:chOff x="4320" y="1152"/>
            <a:chExt cx="414" cy="402"/>
          </a:xfrm>
        </p:grpSpPr>
        <p:sp>
          <p:nvSpPr>
            <p:cNvPr id="12" name="AutoShape 10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50000">
                  <a:schemeClr val="accent2">
                    <a:alpha val="0"/>
                  </a:schemeClr>
                </a:gs>
                <a:gs pos="100000">
                  <a:schemeClr val="accent2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14" name="Group 12"/>
          <p:cNvGrpSpPr>
            <a:grpSpLocks/>
          </p:cNvGrpSpPr>
          <p:nvPr/>
        </p:nvGrpSpPr>
        <p:grpSpPr bwMode="auto">
          <a:xfrm>
            <a:off x="4670866" y="3215729"/>
            <a:ext cx="1362075" cy="1350962"/>
            <a:chOff x="4320" y="1152"/>
            <a:chExt cx="414" cy="402"/>
          </a:xfrm>
        </p:grpSpPr>
        <p:sp>
          <p:nvSpPr>
            <p:cNvPr id="15" name="AutoShape 13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48627"/>
                    <a:invGamma/>
                  </a:schemeClr>
                </a:gs>
                <a:gs pos="50000">
                  <a:schemeClr val="hlink">
                    <a:alpha val="0"/>
                  </a:schemeClr>
                </a:gs>
                <a:gs pos="100000">
                  <a:schemeClr val="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4691795" y="4694031"/>
            <a:ext cx="1362075" cy="1322387"/>
            <a:chOff x="4320" y="1152"/>
            <a:chExt cx="414" cy="402"/>
          </a:xfrm>
        </p:grpSpPr>
        <p:sp>
          <p:nvSpPr>
            <p:cNvPr id="18" name="AutoShape 16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tint val="48627"/>
                    <a:invGamma/>
                  </a:schemeClr>
                </a:gs>
                <a:gs pos="50000">
                  <a:schemeClr val="folHlink">
                    <a:alpha val="0"/>
                  </a:schemeClr>
                </a:gs>
                <a:gs pos="100000">
                  <a:schemeClr val="fol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20" name="Rectangle 18"/>
          <p:cNvSpPr>
            <a:spLocks noChangeArrowheads="1"/>
          </p:cNvSpPr>
          <p:nvPr/>
        </p:nvSpPr>
        <p:spPr bwMode="auto">
          <a:xfrm>
            <a:off x="6053870" y="4963548"/>
            <a:ext cx="236692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TW" altLang="en-US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平均滿意度</a:t>
            </a:r>
            <a:endParaRPr lang="en-US" altLang="zh-TW" sz="24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en-US" altLang="zh-TW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5.11</a:t>
            </a: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6083519" y="3486860"/>
            <a:ext cx="193138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TW" altLang="en-US" sz="2400" b="1" dirty="0" smtClean="0">
                <a:solidFill>
                  <a:srgbClr val="336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平均滿意度</a:t>
            </a:r>
            <a:endParaRPr lang="en-US" altLang="zh-TW" sz="2400" b="1" dirty="0" smtClean="0">
              <a:solidFill>
                <a:srgbClr val="3366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en-US" altLang="zh-TW" sz="2400" b="1" dirty="0" smtClean="0">
                <a:solidFill>
                  <a:srgbClr val="336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5.30</a:t>
            </a:r>
          </a:p>
        </p:txBody>
      </p:sp>
      <p:sp>
        <p:nvSpPr>
          <p:cNvPr id="22" name="Rectangle 20"/>
          <p:cNvSpPr>
            <a:spLocks noChangeArrowheads="1"/>
          </p:cNvSpPr>
          <p:nvPr/>
        </p:nvSpPr>
        <p:spPr bwMode="auto">
          <a:xfrm>
            <a:off x="2593825" y="3474071"/>
            <a:ext cx="335745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TW" altLang="en-US" sz="2400" b="1" dirty="0" smtClean="0">
                <a:solidFill>
                  <a:schemeClr val="accent4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平均滿意度</a:t>
            </a:r>
            <a:endParaRPr lang="en-US" altLang="zh-TW" sz="2400" b="1" dirty="0" smtClean="0">
              <a:solidFill>
                <a:schemeClr val="accent4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en-US" altLang="zh-TW" sz="2400" b="1" dirty="0" smtClean="0">
                <a:solidFill>
                  <a:schemeClr val="accent4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5.20</a:t>
            </a:r>
            <a:endParaRPr lang="en-US" altLang="zh-TW" sz="2400" b="1" dirty="0">
              <a:solidFill>
                <a:schemeClr val="accent4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Rectangle 21"/>
          <p:cNvSpPr>
            <a:spLocks noChangeArrowheads="1"/>
          </p:cNvSpPr>
          <p:nvPr/>
        </p:nvSpPr>
        <p:spPr bwMode="auto">
          <a:xfrm>
            <a:off x="2677670" y="5016603"/>
            <a:ext cx="335745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TW" altLang="en-US" sz="2400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平均滿意度</a:t>
            </a:r>
            <a:endParaRPr lang="en-US" altLang="zh-TW" sz="2400" b="1" dirty="0" smtClean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en-US" altLang="zh-TW" sz="2400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5.21</a:t>
            </a:r>
            <a:endParaRPr lang="en-US" altLang="zh-TW" sz="2400" b="1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Rectangle 22"/>
          <p:cNvSpPr>
            <a:spLocks noChangeArrowheads="1"/>
          </p:cNvSpPr>
          <p:nvPr/>
        </p:nvSpPr>
        <p:spPr bwMode="white">
          <a:xfrm>
            <a:off x="1229024" y="3425304"/>
            <a:ext cx="134540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TW" altLang="en-US" sz="2800" b="1" dirty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教視作小點</a:t>
            </a: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white">
          <a:xfrm>
            <a:off x="4664056" y="4901994"/>
            <a:ext cx="142160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使用</a:t>
            </a:r>
            <a:endParaRPr lang="en-US" altLang="zh-TW" sz="2800" b="1" dirty="0" smtClean="0">
              <a:solidFill>
                <a:srgbClr val="FEFEF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dirty="0" smtClean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感受</a:t>
            </a:r>
            <a:endParaRPr lang="zh-TW" altLang="en-US" sz="2800" b="1" dirty="0">
              <a:solidFill>
                <a:srgbClr val="FEFEF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Rectangle 22"/>
          <p:cNvSpPr>
            <a:spLocks noChangeArrowheads="1"/>
          </p:cNvSpPr>
          <p:nvPr/>
        </p:nvSpPr>
        <p:spPr bwMode="white">
          <a:xfrm>
            <a:off x="1315595" y="4939590"/>
            <a:ext cx="1249363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TW" altLang="en-US" sz="2800" b="1" dirty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行動學習</a:t>
            </a:r>
          </a:p>
        </p:txBody>
      </p:sp>
      <p:sp>
        <p:nvSpPr>
          <p:cNvPr id="30" name="Rectangle 22"/>
          <p:cNvSpPr>
            <a:spLocks noChangeArrowheads="1"/>
          </p:cNvSpPr>
          <p:nvPr/>
        </p:nvSpPr>
        <p:spPr bwMode="white">
          <a:xfrm>
            <a:off x="4747065" y="3414156"/>
            <a:ext cx="1249363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TW" altLang="en-US" sz="2800" b="1" dirty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綜合應用</a:t>
            </a:r>
          </a:p>
        </p:txBody>
      </p:sp>
      <p:sp>
        <p:nvSpPr>
          <p:cNvPr id="31" name="Rectangle 21"/>
          <p:cNvSpPr>
            <a:spLocks noChangeArrowheads="1"/>
          </p:cNvSpPr>
          <p:nvPr/>
        </p:nvSpPr>
        <p:spPr bwMode="auto">
          <a:xfrm>
            <a:off x="2924998" y="1211268"/>
            <a:ext cx="3357452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b="1" dirty="0" smtClean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整體平均滿意度</a:t>
            </a:r>
            <a:endParaRPr lang="en-US" altLang="zh-TW" sz="3200" b="1" dirty="0" smtClean="0">
              <a:solidFill>
                <a:srgbClr val="3333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5.22</a:t>
            </a:r>
            <a:endParaRPr lang="en-US" altLang="zh-TW" sz="3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矩形 24"/>
          <p:cNvSpPr/>
          <p:nvPr/>
        </p:nvSpPr>
        <p:spPr bwMode="auto">
          <a:xfrm>
            <a:off x="2966921" y="1984290"/>
            <a:ext cx="3273607" cy="7910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69781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dirty="0"/>
              <a:t>本學期應用</a:t>
            </a:r>
            <a:r>
              <a:rPr lang="en-US" altLang="zh-TW" sz="3200" dirty="0"/>
              <a:t>iClass</a:t>
            </a:r>
            <a:r>
              <a:rPr lang="zh-TW" altLang="en-US" sz="3200" dirty="0"/>
              <a:t>平台活動印象最深刻的活動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5200805"/>
              </p:ext>
            </p:extLst>
          </p:nvPr>
        </p:nvGraphicFramePr>
        <p:xfrm>
          <a:off x="179512" y="1772816"/>
          <a:ext cx="8712968" cy="429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3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736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討論</a:t>
                      </a:r>
                      <a:endParaRPr lang="zh-TW" altLang="en-US" sz="28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36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發佈影片觀看後並寫下心得，這樣不僅能夠方便看影片外，也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能看到同學對於該影片不同的論點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，我覺得很有趣！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課堂討論，因為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可以跟其他同學即時討論、互相瞭解看法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50861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最深刻是討論區的心得 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可以看到許多他人的想法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90662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在每次影片觀賞完後，討論後都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可以即時的讓教授收到學生的回饋</a:t>
                      </a:r>
                      <a:endParaRPr lang="zh-TW" altLang="en-US" u="sng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41784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討論區的互評，讓我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看到了每個人不同的論點與視角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，非常有趣。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31707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我認為影像最深的是討論，讓我們在一件事上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可以說自己的想法，也可以瞭解他人想法</a:t>
                      </a:r>
                      <a:endParaRPr lang="zh-TW" altLang="en-US" u="sng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02928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線上討論的部分我覺得印象最深刻，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可以即時的聽到同學們的想法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，蠻有趣的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92854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Dollar Street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的那個，有自己操作的課程裡面印象最深刻的是這個，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圖文並茂的方式真的很棒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3501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51084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dirty="0"/>
              <a:t>本學期應用</a:t>
            </a:r>
            <a:r>
              <a:rPr lang="en-US" altLang="zh-TW" sz="3200" dirty="0"/>
              <a:t>iClass</a:t>
            </a:r>
            <a:r>
              <a:rPr lang="zh-TW" altLang="en-US" sz="3200" dirty="0"/>
              <a:t>平台活動印象最深刻的活動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3353800"/>
              </p:ext>
            </p:extLst>
          </p:nvPr>
        </p:nvGraphicFramePr>
        <p:xfrm>
          <a:off x="179512" y="1844824"/>
          <a:ext cx="8712968" cy="355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3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736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小考</a:t>
                      </a:r>
                      <a:endParaRPr lang="zh-TW" altLang="en-US" sz="28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36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小考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能夠補考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因為這樣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有助於我將沒信心的問題再重新回答並答對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它 而且也比較有吸收進腦子裡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小考，因為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馬上能知道自己答對或錯，而且有幾次答題的機會</a:t>
                      </a:r>
                      <a:endParaRPr lang="zh-TW" altLang="en-US" u="sng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小考，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可以補考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讓我能再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重看講義複習完作答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更有自信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54216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印象最深刻的是看完影片後的小考，這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有助於我更加理解影片的內容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，並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將影片的重點劃出來，有助於更深層的學習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084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撥放完李飛飛的影片後，直接做小考。即使題目不困難，但在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影片播畢後直接做小考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的方式，很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能夠幫助記憶及學習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16861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小考 因為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字一直出不來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62205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75184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dirty="0"/>
              <a:t>本學期應用</a:t>
            </a:r>
            <a:r>
              <a:rPr lang="en-US" altLang="zh-TW" sz="3200" dirty="0"/>
              <a:t>iClass</a:t>
            </a:r>
            <a:r>
              <a:rPr lang="zh-TW" altLang="en-US" sz="3200" dirty="0"/>
              <a:t>平台活動印象最深刻的活動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688999"/>
              </p:ext>
            </p:extLst>
          </p:nvPr>
        </p:nvGraphicFramePr>
        <p:xfrm>
          <a:off x="179512" y="1196752"/>
          <a:ext cx="8712968" cy="528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3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736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互動</a:t>
                      </a:r>
                      <a:endParaRPr lang="zh-TW" altLang="en-US" sz="28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36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在課堂中開放互動式問答，十分有趣，使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課堂不沉悶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，不僅能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吸引學生注意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，更能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加深那部分的學習印象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70898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上課即時教學回饋，可以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立刻看到班上所有同學的回答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，還有大家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對其他同學回答的贊同程度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（讚數）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49577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互動討論，由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大家投票之後老師再針對結果做評論與解說</a:t>
                      </a:r>
                      <a:endParaRPr lang="zh-TW" altLang="en-US" u="sng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38974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第一次互動時候阿，那時候我記得題目是</a:t>
                      </a:r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50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年科技最大變動，那時候應該回答</a:t>
                      </a:r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A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片。</a:t>
                      </a:r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A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片從書面到影片到現在</a:t>
                      </a:r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VR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。屌屌的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0532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點名，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簽到不成功補點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印象很深刻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29781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1800" b="0" i="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上大學四年了第一次用雷達點名系統，</a:t>
                      </a:r>
                      <a:r>
                        <a:rPr lang="zh-TW" altLang="en-US" sz="1800" b="0" i="0" u="sng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覺得很新奇</a:t>
                      </a:r>
                      <a:endParaRPr lang="zh-TW" altLang="en-US" u="sng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48188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雷達點名：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看到這項技術總會有種好奇心想知道他如何運作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</a:t>
                      </a:r>
                    </a:p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畢竟我朋友去年做的專題就是這個，而且做得有模有樣的～</a:t>
                      </a:r>
                    </a:p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過去我曾在各種情況下接觸此功能，在淡江柏園成功雷達點名、開著飛航模式無法點名、在其他縣市無法點名，如果這段時間內這技術都沒更新過，簡單來看這應該是用電信</a:t>
                      </a:r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IP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廣播功能運作的，只差我沒用過</a:t>
                      </a:r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VPN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跳</a:t>
                      </a:r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IP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在跨縣市的地方點名過，否則可以更確認這技術的核心，然後就能在家點名了</a:t>
                      </a:r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(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喂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3578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31749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dirty="0"/>
              <a:t>本學期應用</a:t>
            </a:r>
            <a:r>
              <a:rPr lang="en-US" altLang="zh-TW" sz="3200" dirty="0"/>
              <a:t>iClass</a:t>
            </a:r>
            <a:r>
              <a:rPr lang="zh-TW" altLang="en-US" sz="3200" dirty="0"/>
              <a:t>平台活動印象最深刻的活動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4891651"/>
              </p:ext>
            </p:extLst>
          </p:nvPr>
        </p:nvGraphicFramePr>
        <p:xfrm>
          <a:off x="179512" y="1353788"/>
          <a:ext cx="8712968" cy="1899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3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736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分組學習</a:t>
                      </a:r>
                      <a:endParaRPr lang="zh-TW" altLang="en-US" sz="28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36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組內互評，這個方式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可以讓彼此得到自己應得的分數</a:t>
                      </a:r>
                      <a:endParaRPr lang="zh-TW" altLang="en-US" u="sng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70898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繳交作業組內互評的部分，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可以把沒做事的填低分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，超棒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49577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互評的地方，因為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平常課程內做報告幾乎不會有機會看到其他人的作品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，但是有互評的機制存在就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可以從其他同學的作業看出許多不同於自己的想法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3897464"/>
                  </a:ext>
                </a:extLst>
              </a:tr>
            </a:tbl>
          </a:graphicData>
        </a:graphic>
      </p:graphicFrame>
      <p:graphicFrame>
        <p:nvGraphicFramePr>
          <p:cNvPr id="5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4893443"/>
              </p:ext>
            </p:extLst>
          </p:nvPr>
        </p:nvGraphicFramePr>
        <p:xfrm>
          <a:off x="179512" y="3501008"/>
          <a:ext cx="8712968" cy="2819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3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736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其他</a:t>
                      </a:r>
                      <a:endParaRPr lang="zh-TW" altLang="en-US" sz="28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36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公告，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能即時收到課程通知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，滿好用的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點名</a:t>
                      </a:r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(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很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新奇</a:t>
                      </a:r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)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，網內互評</a:t>
                      </a:r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(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互動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式</a:t>
                      </a:r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)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，討論</a:t>
                      </a:r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(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很</a:t>
                      </a:r>
                      <a:r>
                        <a:rPr lang="zh-TW" altLang="en-US" u="non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及時可以討論，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方便</a:t>
                      </a:r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)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雷達點名</a:t>
                      </a:r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: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這個能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大幅的縮短點名時間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，並且讓課程的時間更完整。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線上測驗</a:t>
                      </a:r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: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其中最好的就是提醒這個功能，有時可能剛好沒注意到老師說要考試，但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透過提醒功能，能讓我知道需要小考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，但唯一需要加強的就是小考字體的問題。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分享區</a:t>
                      </a:r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: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讓我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可以得知整班同學的想法，這是以前課程所遇不到的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62205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Wordpress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，其實滿感謝老師讓我們知道這個平台，這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真的是一個很有用的平台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7237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9654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dirty="0"/>
              <a:t>最「推薦」</a:t>
            </a:r>
            <a:r>
              <a:rPr lang="en-US" altLang="zh-TW" sz="3200" dirty="0"/>
              <a:t>iClass</a:t>
            </a:r>
            <a:r>
              <a:rPr lang="zh-TW" altLang="en-US" sz="3200" dirty="0"/>
              <a:t>平台的哪些功能</a:t>
            </a:r>
          </a:p>
        </p:txBody>
      </p:sp>
      <p:pic>
        <p:nvPicPr>
          <p:cNvPr id="8" name="內容版面配置區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496" y="2204864"/>
            <a:ext cx="9050432" cy="3744416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 bwMode="auto">
          <a:xfrm>
            <a:off x="1679154" y="4822204"/>
            <a:ext cx="7056784" cy="288032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34996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dirty="0"/>
              <a:t>最「推薦」</a:t>
            </a:r>
            <a:r>
              <a:rPr lang="en-US" altLang="zh-TW" sz="3200" dirty="0"/>
              <a:t>iClass</a:t>
            </a:r>
            <a:r>
              <a:rPr lang="zh-TW" altLang="en-US" sz="3200" dirty="0"/>
              <a:t>平台的哪些功能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5871251"/>
              </p:ext>
            </p:extLst>
          </p:nvPr>
        </p:nvGraphicFramePr>
        <p:xfrm>
          <a:off x="179512" y="1196752"/>
          <a:ext cx="8712968" cy="522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3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736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36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推薦原因</a:t>
                      </a:r>
                      <a:endParaRPr lang="zh-TW" altLang="en-US" sz="36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36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公告簡單清晰，點名紀錄和成績讓我更好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追蹤自己的出缺席狀況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和更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了解自己的成績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，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有別於過去上課型態難以掌握自己的各項分數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。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課程大綱可以看到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作業和考試和點名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配分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，然後作業和線上測驗和點名承上，最終彙整成成績 </a:t>
                      </a:r>
                      <a:r>
                        <a:rPr lang="en-US" altLang="zh-TW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(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全都是成績相關的ＸＤ</a:t>
                      </a:r>
                      <a:r>
                        <a:rPr lang="en-US" altLang="zh-TW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)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方便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知道自己的學習狀況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，課堂上使用到的功能也較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節省時間</a:t>
                      </a:r>
                      <a:endParaRPr lang="zh-TW" altLang="en-US" u="sng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可以清楚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知道自己該完成而未完成的項目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，或者是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成績坐落於幾分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，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需要再付出多少努力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等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在課程上的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資訊較清楚透明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，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雷達點名更有效率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，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成績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的部分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相較傳統的紀錄方式更加透明化</a:t>
                      </a:r>
                      <a:endParaRPr lang="zh-TW" altLang="en-US" u="sng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方便，連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上網就能獲得對應資訊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，還有</a:t>
                      </a:r>
                      <a:r>
                        <a:rPr lang="en-US" altLang="zh-TW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app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，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比起教學支援平台更加好用</a:t>
                      </a:r>
                      <a:endParaRPr lang="zh-TW" altLang="en-US" u="sng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十分便利，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點名系統有效率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，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成績查詢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方便學生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更清楚自己的落點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，若成績不理想，則更能提醒自己要更加認真，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課堂互動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的測驗</a:t>
                      </a:r>
                      <a:r>
                        <a:rPr lang="zh-TW" altLang="en-US" sz="1800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有趣，增加上課的互動性</a:t>
                      </a:r>
                      <a:r>
                        <a:rPr lang="zh-TW" altLang="en-US" sz="18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。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公告可以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提醒</a:t>
                      </a:r>
                      <a:r>
                        <a:rPr lang="zh-TW" altLang="en-US" i="0" u="sng" dirty="0" smtClean="0">
                          <a:solidFill>
                            <a:srgbClr val="FF0000"/>
                          </a:solidFill>
                        </a:rPr>
                        <a:t>我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注意事項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成績和學習分析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可以幫我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清晰了解自己目前的學習狀況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</a:t>
                      </a:r>
                      <a:r>
                        <a:rPr lang="zh-TW" altLang="en-US" u="sng" dirty="0" smtClean="0">
                          <a:solidFill>
                            <a:srgbClr val="FF0000"/>
                          </a:solidFill>
                        </a:rPr>
                        <a:t>互動有助於更好的理解影片</a:t>
                      </a:r>
                      <a:r>
                        <a:rPr lang="zh-TW" alt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，所以推薦這些功能</a:t>
                      </a:r>
                      <a:endParaRPr lang="zh-TW" altLang="en-US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00661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27604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sz="6000">
                <a:ea typeface="新細明體" panose="02020500000000000000" pitchFamily="18" charset="-120"/>
              </a:rPr>
              <a:t>Thank You!</a:t>
            </a:r>
          </a:p>
        </p:txBody>
      </p:sp>
      <p:sp>
        <p:nvSpPr>
          <p:cNvPr id="2" name="副標題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Design">
  <a:themeElements>
    <a:clrScheme name="Default Design 2">
      <a:dk1>
        <a:srgbClr val="808080"/>
      </a:dk1>
      <a:lt1>
        <a:srgbClr val="9BD3E5"/>
      </a:lt1>
      <a:dk2>
        <a:srgbClr val="357DA9"/>
      </a:dk2>
      <a:lt2>
        <a:srgbClr val="101C56"/>
      </a:lt2>
      <a:accent1>
        <a:srgbClr val="58BECC"/>
      </a:accent1>
      <a:accent2>
        <a:srgbClr val="8A5BDF"/>
      </a:accent2>
      <a:accent3>
        <a:srgbClr val="AEBFD1"/>
      </a:accent3>
      <a:accent4>
        <a:srgbClr val="84B4C3"/>
      </a:accent4>
      <a:accent5>
        <a:srgbClr val="B4DBE2"/>
      </a:accent5>
      <a:accent6>
        <a:srgbClr val="7D52CA"/>
      </a:accent6>
      <a:hlink>
        <a:srgbClr val="6ECC4C"/>
      </a:hlink>
      <a:folHlink>
        <a:srgbClr val="DD693B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808080"/>
        </a:dk1>
        <a:lt1>
          <a:srgbClr val="EADCC0"/>
        </a:lt1>
        <a:dk2>
          <a:srgbClr val="F97407"/>
        </a:dk2>
        <a:lt2>
          <a:srgbClr val="E65D00"/>
        </a:lt2>
        <a:accent1>
          <a:srgbClr val="FBCF2D"/>
        </a:accent1>
        <a:accent2>
          <a:srgbClr val="5C8CDA"/>
        </a:accent2>
        <a:accent3>
          <a:srgbClr val="FBBCAA"/>
        </a:accent3>
        <a:accent4>
          <a:srgbClr val="C8BCA4"/>
        </a:accent4>
        <a:accent5>
          <a:srgbClr val="FDE4AD"/>
        </a:accent5>
        <a:accent6>
          <a:srgbClr val="537EC5"/>
        </a:accent6>
        <a:hlink>
          <a:srgbClr val="87D242"/>
        </a:hlink>
        <a:folHlink>
          <a:srgbClr val="DA647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808080"/>
        </a:dk1>
        <a:lt1>
          <a:srgbClr val="9BD3E5"/>
        </a:lt1>
        <a:dk2>
          <a:srgbClr val="357DA9"/>
        </a:dk2>
        <a:lt2>
          <a:srgbClr val="101C56"/>
        </a:lt2>
        <a:accent1>
          <a:srgbClr val="58BECC"/>
        </a:accent1>
        <a:accent2>
          <a:srgbClr val="8A5BDF"/>
        </a:accent2>
        <a:accent3>
          <a:srgbClr val="AEBFD1"/>
        </a:accent3>
        <a:accent4>
          <a:srgbClr val="84B4C3"/>
        </a:accent4>
        <a:accent5>
          <a:srgbClr val="B4DBE2"/>
        </a:accent5>
        <a:accent6>
          <a:srgbClr val="7D52CA"/>
        </a:accent6>
        <a:hlink>
          <a:srgbClr val="6ECC4C"/>
        </a:hlink>
        <a:folHlink>
          <a:srgbClr val="DD693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808080"/>
        </a:dk1>
        <a:lt1>
          <a:srgbClr val="DDE89A"/>
        </a:lt1>
        <a:dk2>
          <a:srgbClr val="329A2A"/>
        </a:dk2>
        <a:lt2>
          <a:srgbClr val="185E25"/>
        </a:lt2>
        <a:accent1>
          <a:srgbClr val="80CB35"/>
        </a:accent1>
        <a:accent2>
          <a:srgbClr val="518CD3"/>
        </a:accent2>
        <a:accent3>
          <a:srgbClr val="ADCAAC"/>
        </a:accent3>
        <a:accent4>
          <a:srgbClr val="BDC683"/>
        </a:accent4>
        <a:accent5>
          <a:srgbClr val="C0E2AE"/>
        </a:accent5>
        <a:accent6>
          <a:srgbClr val="497EBF"/>
        </a:accent6>
        <a:hlink>
          <a:srgbClr val="E15D7C"/>
        </a:hlink>
        <a:folHlink>
          <a:srgbClr val="DB915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574TGp_natural_light</Template>
  <TotalTime>311</TotalTime>
  <Words>1293</Words>
  <Application>Microsoft Office PowerPoint</Application>
  <PresentationFormat>如螢幕大小 (4:3)</PresentationFormat>
  <Paragraphs>122</Paragraphs>
  <Slides>11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6" baseType="lpstr">
      <vt:lpstr>微軟正黑體</vt:lpstr>
      <vt:lpstr>新細明體</vt:lpstr>
      <vt:lpstr>Arial</vt:lpstr>
      <vt:lpstr>Times New Roman</vt:lpstr>
      <vt:lpstr>Default Design</vt:lpstr>
      <vt:lpstr>iClass平台導入學生意見調查 -以MMP課程為例</vt:lpstr>
      <vt:lpstr>問卷設計</vt:lpstr>
      <vt:lpstr>調查結果 ─ 量化</vt:lpstr>
      <vt:lpstr>調查結果 ─ 量化</vt:lpstr>
      <vt:lpstr>本學期應用iClass平台活動印象最深刻的活動</vt:lpstr>
      <vt:lpstr>本學期應用iClass平台活動印象最深刻的活動</vt:lpstr>
      <vt:lpstr>本學期應用iClass平台活動印象最深刻的活動</vt:lpstr>
      <vt:lpstr>本學期應用iClass平台活動印象最深刻的活動</vt:lpstr>
      <vt:lpstr>最「推薦」iClass平台的哪些功能</vt:lpstr>
      <vt:lpstr>最「推薦」iClass平台的哪些功能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105學年度第2學期 MMP課程 iClass平台導入 學生意見調查</dc:title>
  <dc:creator>user</dc:creator>
  <cp:lastModifiedBy>TKU</cp:lastModifiedBy>
  <cp:revision>23</cp:revision>
  <dcterms:created xsi:type="dcterms:W3CDTF">2017-05-17T06:05:01Z</dcterms:created>
  <dcterms:modified xsi:type="dcterms:W3CDTF">2018-06-13T02:38:36Z</dcterms:modified>
</cp:coreProperties>
</file>