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0" r:id="rId11"/>
    <p:sldId id="265" r:id="rId12"/>
    <p:sldId id="266" r:id="rId13"/>
    <p:sldId id="267" r:id="rId14"/>
    <p:sldId id="282" r:id="rId15"/>
    <p:sldId id="281" r:id="rId16"/>
    <p:sldId id="268" r:id="rId17"/>
    <p:sldId id="269" r:id="rId18"/>
    <p:sldId id="270" r:id="rId19"/>
    <p:sldId id="279" r:id="rId20"/>
    <p:sldId id="271" r:id="rId21"/>
    <p:sldId id="286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83" r:id="rId30"/>
    <p:sldId id="284" r:id="rId31"/>
    <p:sldId id="285" r:id="rId32"/>
    <p:sldId id="287" r:id="rId3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KU" initials="T" lastIdx="1" clrIdx="0">
    <p:extLst>
      <p:ext uri="{19B8F6BF-5375-455C-9EA6-DF929625EA0E}">
        <p15:presenceInfo xmlns:p15="http://schemas.microsoft.com/office/powerpoint/2012/main" userId="TKU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12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6-04T21:02:55.429" idx="1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D525AE-0108-483D-B1B4-C110AD796B29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DBD06A-2CE5-4DDF-BD50-517EFDF55A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989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F158D4-520D-46BF-978D-895E677E2E9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285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882896"/>
            <a:ext cx="4050792" cy="1197864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92011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1888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238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1483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1693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4579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2844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3249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0057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7262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1854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22743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8061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94427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4264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00365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9430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E0D0D3F-5F4B-4143-8433-F32971817DFB}" type="datetimeFigureOut">
              <a:rPr lang="zh-TW" altLang="en-US" smtClean="0"/>
              <a:t>2018/6/14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D3668FC6-D1BA-4C57-BBD7-0FBD52A278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63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f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f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g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 rot="21420000">
            <a:off x="754041" y="230405"/>
            <a:ext cx="9755187" cy="2766528"/>
          </a:xfrm>
        </p:spPr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使用心得分享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 rot="21420000">
            <a:off x="983062" y="3230889"/>
            <a:ext cx="9755187" cy="550333"/>
          </a:xfrm>
        </p:spPr>
        <p:txBody>
          <a:bodyPr/>
          <a:lstStyle/>
          <a:p>
            <a:r>
              <a:rPr lang="zh-TW" altLang="en-US" dirty="0" smtClean="0"/>
              <a:t>蘇淑燕</a:t>
            </a:r>
            <a:endParaRPr lang="en-US" altLang="zh-TW" dirty="0" smtClean="0"/>
          </a:p>
          <a:p>
            <a:r>
              <a:rPr lang="zh-TW" altLang="en-US" dirty="0" smtClean="0"/>
              <a:t>淡江大學俄文系副教授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42746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緣起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去年九月參加</a:t>
            </a:r>
            <a:r>
              <a:rPr lang="zh-TW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初階</a:t>
            </a:r>
            <a:r>
              <a:rPr lang="zh-TW" altLang="zh-TW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工作</a:t>
            </a:r>
            <a:r>
              <a:rPr lang="zh-TW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坊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106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學年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度上學期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開始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試用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925" y="0"/>
            <a:ext cx="6186487" cy="6451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066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目前使用狀況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TW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5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科有四科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使用</a:t>
            </a:r>
            <a:r>
              <a:rPr lang="en-US" altLang="zh-TW" sz="2800" dirty="0" err="1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i</a:t>
            </a:r>
            <a:r>
              <a:rPr lang="en-US" altLang="zh-TW" sz="2800" dirty="0" err="1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class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另一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科則是遠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距課程</a:t>
            </a:r>
            <a:r>
              <a:rPr lang="en-US" altLang="zh-TW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使用</a:t>
            </a:r>
            <a:r>
              <a:rPr lang="en-US" altLang="zh-TW" sz="2800" dirty="0" err="1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moodle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平台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</a:p>
          <a:p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本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系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俄文系</a:t>
            </a:r>
            <a:r>
              <a:rPr lang="en-US" altLang="zh-TW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8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位專任教師，已經有</a:t>
            </a:r>
            <a:r>
              <a:rPr lang="en-US" altLang="zh-TW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7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位使用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ICLASS</a:t>
            </a:r>
            <a:endParaRPr lang="en-US" altLang="zh-TW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24677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662" y="0"/>
            <a:ext cx="4605337" cy="6920286"/>
          </a:xfr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598159" cy="6920286"/>
          </a:xfrm>
          <a:prstGeom prst="rect">
            <a:avLst/>
          </a:prstGeom>
        </p:spPr>
      </p:pic>
      <p:sp>
        <p:nvSpPr>
          <p:cNvPr id="13" name="五邊形 12"/>
          <p:cNvSpPr/>
          <p:nvPr/>
        </p:nvSpPr>
        <p:spPr>
          <a:xfrm>
            <a:off x="6232370" y="115503"/>
            <a:ext cx="1359117" cy="895150"/>
          </a:xfrm>
          <a:prstGeom prst="homePlat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sz="20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algn="ctr"/>
            <a:r>
              <a:rPr lang="zh-TW" altLang="en-US" sz="20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手機</a:t>
            </a:r>
            <a:r>
              <a:rPr lang="zh-TW" altLang="en-US" sz="20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版界面</a:t>
            </a:r>
            <a:endParaRPr lang="ru-RU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algn="ctr"/>
            <a:endParaRPr lang="ru-RU" dirty="0"/>
          </a:p>
        </p:txBody>
      </p:sp>
      <p:sp>
        <p:nvSpPr>
          <p:cNvPr id="15" name="流程圖: 換頁接點 14"/>
          <p:cNvSpPr/>
          <p:nvPr/>
        </p:nvSpPr>
        <p:spPr>
          <a:xfrm rot="5400000">
            <a:off x="5904033" y="5227790"/>
            <a:ext cx="760396" cy="1330417"/>
          </a:xfrm>
          <a:prstGeom prst="flowChartOffpage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文字方塊 15"/>
          <p:cNvSpPr txBox="1"/>
          <p:nvPr/>
        </p:nvSpPr>
        <p:spPr>
          <a:xfrm>
            <a:off x="5871530" y="5565311"/>
            <a:ext cx="1077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電腦版界面</a:t>
            </a:r>
            <a:endParaRPr lang="ru-RU" sz="2000" dirty="0">
              <a:solidFill>
                <a:schemeClr val="bg1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2802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5481" y="401320"/>
            <a:ext cx="10396882" cy="1151965"/>
          </a:xfrm>
        </p:spPr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平台的定位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913775" y="2087959"/>
            <a:ext cx="4447498" cy="3424107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主要作為課程輔助教材和教學輔助工具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在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課堂上使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用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但是教師可以自行製作和上傳多媒體教材，將它變成遠距教材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712" y="1463041"/>
            <a:ext cx="6830727" cy="539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458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3775" y="133055"/>
            <a:ext cx="10364451" cy="1596177"/>
          </a:xfrm>
        </p:spPr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平台的特色</a:t>
            </a:r>
            <a:endParaRPr lang="ru-RU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420625" y="1939544"/>
            <a:ext cx="7913750" cy="4480560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結合手機功能：學生須下載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app</a:t>
            </a:r>
          </a:p>
          <a:p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具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有電腦版和手機版本：兩者功能不太相同，有些功能只有電腦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版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才具備：例如開啟和閱讀夾帶檔、列印考卷等功能；有些則是只有手機版才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有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：譬如雷達點名。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功能強大：點名、討論、公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告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、測驗、作業、教材和檔案的上傳和下載、成績、學習分析等等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endParaRPr lang="ru-RU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375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5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3091" y="257835"/>
            <a:ext cx="10364451" cy="1596177"/>
          </a:xfrm>
        </p:spPr>
        <p:txBody>
          <a:bodyPr/>
          <a:lstStyle/>
          <a:p>
            <a:r>
              <a:rPr lang="zh-TW" altLang="en-US" dirty="0" smtClean="0"/>
              <a:t>常用功能：點名</a:t>
            </a:r>
            <a:endParaRPr lang="ru-RU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658336" y="1378524"/>
            <a:ext cx="6736706" cy="4348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點名分兩種：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雷達點名：透過手機，開啟定位系統，由手機自動點名。</a:t>
            </a:r>
            <a:r>
              <a:rPr lang="en-US" altLang="zh-TW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大班適用</a:t>
            </a:r>
            <a:r>
              <a:rPr lang="en-US" altLang="zh-TW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</a:t>
            </a:r>
            <a:endParaRPr lang="en-US" altLang="zh-TW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手動點名：使用手機或電腦，由手動方式，逐一點名。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中小班適用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375" y="0"/>
            <a:ext cx="3857625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874" y="0"/>
            <a:ext cx="4087495" cy="68580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" y="0"/>
            <a:ext cx="42456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1842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99599" y="107337"/>
            <a:ext cx="10181115" cy="1431235"/>
          </a:xfrm>
        </p:spPr>
        <p:txBody>
          <a:bodyPr/>
          <a:lstStyle/>
          <a:p>
            <a:r>
              <a:rPr lang="zh-TW" altLang="en-US" dirty="0" smtClean="0"/>
              <a:t>雷達點名的優缺點</a:t>
            </a:r>
            <a:endParaRPr lang="ru-RU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1200978" y="1801754"/>
            <a:ext cx="10079736" cy="3805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優點：</a:t>
            </a:r>
            <a:endParaRPr lang="en-US" altLang="zh-TW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學生可以知道自己的出缺席狀況</a:t>
            </a:r>
            <a:endParaRPr lang="en-US" altLang="zh-TW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不用浪費時間在點名上</a:t>
            </a:r>
            <a:endParaRPr lang="en-US" altLang="zh-TW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0" indent="0">
              <a:buNone/>
            </a:pP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缺點：</a:t>
            </a:r>
            <a:endParaRPr lang="en-US" altLang="zh-TW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雷達點名距離有時過遠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，學生還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沒到教室，就可以點到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名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有時相反，即時在教室也點不到名，老師得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再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用手動方式補正。</a:t>
            </a:r>
            <a:endParaRPr lang="en-US" altLang="zh-TW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endParaRPr lang="ru-RU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3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8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67471" y="502202"/>
            <a:ext cx="10364451" cy="1596177"/>
          </a:xfrm>
        </p:spPr>
        <p:txBody>
          <a:bodyPr/>
          <a:lstStyle/>
          <a:p>
            <a:r>
              <a:rPr lang="zh-TW" altLang="en-US" dirty="0" smtClean="0"/>
              <a:t>常</a:t>
            </a:r>
            <a:r>
              <a:rPr lang="zh-TW" altLang="en-US" dirty="0"/>
              <a:t>用</a:t>
            </a:r>
            <a:r>
              <a:rPr lang="zh-TW" altLang="en-US" dirty="0" smtClean="0"/>
              <a:t>功能：公告</a:t>
            </a:r>
            <a:endParaRPr lang="ru-RU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7398122" cy="3424107"/>
          </a:xfrm>
        </p:spPr>
        <p:txBody>
          <a:bodyPr/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即時性：由於結合手機功能，所有課堂上的公告同學都會即時收到通知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不會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再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找不到學生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學生不會漏失重要的課堂訊息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endParaRPr lang="ru-RU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375" y="0"/>
            <a:ext cx="3857625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095" y="0"/>
            <a:ext cx="4141089" cy="685800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7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7035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公告的缺點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公告所附加的檔案，同學的手機版看不到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但是老師的手機版可以看得到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，同學因此無法下載</a:t>
            </a:r>
            <a:endParaRPr lang="zh-TW" altLang="en-US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513881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教材和補充檔案的上傳和下</a:t>
            </a:r>
            <a:r>
              <a:rPr lang="zh-TW" altLang="en-US" dirty="0"/>
              <a:t>載</a:t>
            </a:r>
            <a:endParaRPr lang="ru-RU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031594" cy="3424107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平台是依據課程單元分類，不同單元上傳不同教材、相關影音或補充講義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針對不同單元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/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不同科目設計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不同的教學活動：譬如考試、作業、課堂討論、影音欣賞等等</a:t>
            </a:r>
            <a:endParaRPr lang="en-US" altLang="zh-TW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透過學習分析，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便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可以了解同學各個單元的學習狀況，譬如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：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教材的瀏覽和下載數、課程完成度等等。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endParaRPr lang="ru-RU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2927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內容版面配置區 7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29160" cy="7123175"/>
          </a:xfr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29159" cy="712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40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688" y="632994"/>
            <a:ext cx="6687312" cy="6225007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504689" cy="6968691"/>
          </a:xfrm>
          <a:prstGeom prst="rect">
            <a:avLst/>
          </a:prstGeom>
        </p:spPr>
      </p:pic>
      <p:sp>
        <p:nvSpPr>
          <p:cNvPr id="8" name="直線圖說文字 2 7"/>
          <p:cNvSpPr/>
          <p:nvPr/>
        </p:nvSpPr>
        <p:spPr>
          <a:xfrm>
            <a:off x="5756229" y="31763"/>
            <a:ext cx="1413149" cy="461665"/>
          </a:xfrm>
          <a:prstGeom prst="borderCallout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algn="ctr"/>
            <a:r>
              <a:rPr lang="zh-TW" altLang="en-US" sz="20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統計</a:t>
            </a:r>
            <a:r>
              <a:rPr lang="zh-TW" altLang="en-US" sz="20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數據</a:t>
            </a:r>
            <a:endParaRPr lang="ru-RU" sz="20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algn="ctr"/>
            <a:endParaRPr lang="ru-RU" dirty="0"/>
          </a:p>
        </p:txBody>
      </p:sp>
      <p:sp>
        <p:nvSpPr>
          <p:cNvPr id="9" name="直線圖說文字 2 8"/>
          <p:cNvSpPr/>
          <p:nvPr/>
        </p:nvSpPr>
        <p:spPr>
          <a:xfrm>
            <a:off x="8672363" y="-43314"/>
            <a:ext cx="3519638" cy="676309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32425"/>
              <a:gd name="adj6" fmla="val -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algn="ctr"/>
            <a:r>
              <a:rPr lang="zh-TW" altLang="en-US" sz="20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講義或補充資料的下載和更新</a:t>
            </a:r>
            <a:endParaRPr lang="ru-RU" sz="20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104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教材和補充檔案的上傳和</a:t>
            </a:r>
            <a:r>
              <a:rPr lang="zh-TW" altLang="en-US" dirty="0" smtClean="0"/>
              <a:t>下載：缺點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老師上傳的檔案，在手機版開啟時，如果檔案附有圖片，容易跑版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但是下載之後閱讀，就沒有這個問題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無法用手機上傳檔案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(word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或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PPT)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，只能在電腦版上傳</a:t>
            </a:r>
            <a:endParaRPr lang="zh-TW" altLang="en-US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7776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教材和補充檔案的上傳和</a:t>
            </a:r>
            <a:r>
              <a:rPr lang="zh-TW" altLang="en-US" dirty="0" smtClean="0"/>
              <a:t>下載：建議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目前已經上傳的所有教材檔案和內容，希望以後每年開學時，都可以自動轉到當年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/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當學期的課程內，避免每年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/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每學期老師都要重新上傳、重新找影音資料和連結點</a:t>
            </a:r>
            <a:endParaRPr lang="zh-TW" altLang="en-US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4589337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3774" y="0"/>
            <a:ext cx="10364451" cy="1596177"/>
          </a:xfrm>
        </p:spPr>
        <p:txBody>
          <a:bodyPr/>
          <a:lstStyle/>
          <a:p>
            <a:r>
              <a:rPr lang="zh-TW" altLang="en-US" dirty="0" smtClean="0"/>
              <a:t>常用</a:t>
            </a:r>
            <a:r>
              <a:rPr lang="zh-TW" altLang="en-US" dirty="0"/>
              <a:t>功能</a:t>
            </a:r>
            <a:r>
              <a:rPr lang="en-US" altLang="zh-TW" dirty="0" smtClean="0"/>
              <a:t>—</a:t>
            </a:r>
            <a:r>
              <a:rPr lang="zh-TW" altLang="en-US" dirty="0" smtClean="0"/>
              <a:t>線上測驗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989584" y="116921"/>
            <a:ext cx="10892145" cy="4915153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有單選、複選、判斷、填空、簡答、題組等題型可供選擇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用手機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作答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可以隨機出題，每個同學題號不同，避免作弊</a:t>
            </a:r>
            <a:endParaRPr lang="zh-TW" altLang="en-US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2572"/>
            <a:ext cx="12192000" cy="292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62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344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16" y="0"/>
            <a:ext cx="12031684" cy="6786880"/>
          </a:xfrm>
          <a:prstGeom prst="rect">
            <a:avLst/>
          </a:prstGeom>
        </p:spPr>
      </p:pic>
      <p:pic>
        <p:nvPicPr>
          <p:cNvPr id="10" name="內容版面配置區 9"/>
          <p:cNvPicPr>
            <a:picLocks noGrp="1" noChangeAspect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96" y="0"/>
            <a:ext cx="12123124" cy="7001309"/>
          </a:xfr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56" y="-35801"/>
            <a:ext cx="12191144" cy="6858481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072" y="0"/>
            <a:ext cx="12524072" cy="690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868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402336"/>
            <a:ext cx="10396882" cy="1151965"/>
          </a:xfrm>
        </p:spPr>
        <p:txBody>
          <a:bodyPr/>
          <a:lstStyle/>
          <a:p>
            <a:r>
              <a:rPr lang="zh-TW" altLang="en-US" dirty="0" smtClean="0"/>
              <a:t>線上測驗的優點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685800" y="1944524"/>
            <a:ext cx="10394707" cy="3311189"/>
          </a:xfrm>
        </p:spPr>
        <p:txBody>
          <a:bodyPr>
            <a:no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不用辛苦改考卷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同學考完後馬上知道分數和解答，不需花時間講解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環保：不用列印，不會花費紙張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訓練同學的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俄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打能力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統計功能可以知道同學的分數分布情況、錯誤分析和答題次數，以利教學成效分析</a:t>
            </a:r>
            <a:endParaRPr lang="zh-TW" altLang="en-US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827536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線上測驗</a:t>
            </a:r>
            <a:r>
              <a:rPr lang="zh-TW" altLang="en-US" dirty="0" smtClean="0"/>
              <a:t>的</a:t>
            </a:r>
            <a:r>
              <a:rPr lang="zh-TW" altLang="en-US" dirty="0"/>
              <a:t>缺</a:t>
            </a:r>
            <a:r>
              <a:rPr lang="zh-TW" altLang="en-US" dirty="0" smtClean="0"/>
              <a:t>點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學生部分：第二次繳交內容變成空白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老師出題部分：無法自由選擇配分，目前只能按照題數來配分，無法按照空格數來配分</a:t>
            </a:r>
            <a:endParaRPr lang="zh-TW" altLang="en-US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65136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33273" y="585216"/>
            <a:ext cx="10396882" cy="1151965"/>
          </a:xfrm>
        </p:spPr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與翻轉教室的結合</a:t>
            </a:r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568960" y="1891604"/>
            <a:ext cx="5128715" cy="4360967"/>
          </a:xfrm>
        </p:spPr>
        <p:txBody>
          <a:bodyPr/>
          <a:lstStyle/>
          <a:p>
            <a:pPr marL="0" indent="0">
              <a:buNone/>
            </a:pP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翻轉教室的概念：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翻轉老師和學生的角色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提升學生自主探索，分組協作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教學互動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036" y="2136808"/>
            <a:ext cx="6310964" cy="4721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16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與翻轉教室的結合</a:t>
            </a:r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淡江大學翻轉教室配備有：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四個螢幕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含一個觸控式白板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：可以老師講解或顯示分組討論的結果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移動式桌椅，可以變換形狀，以適應分組討論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大面積的玻璃白板：可以做為分組討論時用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追蹤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錄影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149" y="0"/>
            <a:ext cx="6724851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6" y="-1"/>
            <a:ext cx="571803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36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使用翻轉教室所遇到的困境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914400" y="1962812"/>
            <a:ext cx="10394707" cy="33111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105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學年度「俄文翻譯」開始使用翻轉教室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學生不願意攜帶筆記型電腦到教室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用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白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板寫答案容易互相參考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PAD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或智慧型手機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投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影一直無法成功</a:t>
            </a:r>
            <a:endParaRPr lang="zh-TW" altLang="en-US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160730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77824" y="685800"/>
            <a:ext cx="10396882" cy="1151965"/>
          </a:xfrm>
        </p:spPr>
        <p:txBody>
          <a:bodyPr/>
          <a:lstStyle/>
          <a:p>
            <a:r>
              <a:rPr lang="en-US" altLang="zh-TW" dirty="0" err="1"/>
              <a:t>Iclass</a:t>
            </a:r>
            <a:r>
              <a:rPr lang="zh-TW" altLang="en-US" dirty="0"/>
              <a:t>與翻轉教室的結合</a:t>
            </a:r>
            <a:r>
              <a:rPr lang="en-US" altLang="zh-TW" dirty="0"/>
              <a:t> 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877824" y="2035964"/>
            <a:ext cx="10394707" cy="3311189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使用</a:t>
            </a:r>
            <a:r>
              <a:rPr lang="en-US" altLang="zh-TW" sz="2800" dirty="0" err="1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IcLASS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的分組學習和討論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學生將分組討論結果上傳到討論區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檢討各組討論結果，並選出優勝組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賦予學生彼此按讚功能，做為評選標準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每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周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繳交分組作業，上課檢討</a:t>
            </a:r>
            <a:endParaRPr lang="zh-TW" altLang="en-US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9956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4775"/>
            <a:ext cx="12192000" cy="595322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2501" y="0"/>
            <a:ext cx="10364451" cy="798089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分組和分組討論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713" y="904775"/>
            <a:ext cx="5900287" cy="5885847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750771"/>
            <a:ext cx="6291715" cy="6107228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709" y="0"/>
            <a:ext cx="5758616" cy="679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1588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3774" y="131236"/>
            <a:ext cx="10364451" cy="834898"/>
          </a:xfrm>
        </p:spPr>
        <p:txBody>
          <a:bodyPr/>
          <a:lstStyle/>
          <a:p>
            <a:r>
              <a:rPr lang="zh-TW" altLang="en-US" dirty="0" smtClean="0"/>
              <a:t>作業和</a:t>
            </a:r>
            <a:r>
              <a:rPr lang="zh-TW" altLang="en-US" dirty="0"/>
              <a:t>批改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1999"/>
            <a:ext cx="12192000" cy="5776001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1081999"/>
            <a:ext cx="12262588" cy="568456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585" y="966134"/>
            <a:ext cx="12262584" cy="580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280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334" y="890775"/>
            <a:ext cx="9144000" cy="596722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49813" y="-118872"/>
            <a:ext cx="10364451" cy="1125345"/>
          </a:xfrm>
        </p:spPr>
        <p:txBody>
          <a:bodyPr/>
          <a:lstStyle/>
          <a:p>
            <a:r>
              <a:rPr lang="zh-TW" altLang="en-US" dirty="0" smtClean="0"/>
              <a:t>上課照片</a:t>
            </a:r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47" y="890775"/>
            <a:ext cx="9144000" cy="5967225"/>
          </a:xfrm>
          <a:prstGeom prst="rect">
            <a:avLst/>
          </a:prstGeom>
        </p:spPr>
      </p:pic>
      <p:pic>
        <p:nvPicPr>
          <p:cNvPr id="13" name="內容版面配置區 12"/>
          <p:cNvPicPr>
            <a:picLocks noGrp="1" noChangeAspect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053" y="890776"/>
            <a:ext cx="8717281" cy="6117406"/>
          </a:xfr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67" y="890775"/>
            <a:ext cx="12192001" cy="6117406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565" y="890774"/>
            <a:ext cx="12238899" cy="6267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00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5217" y="173736"/>
            <a:ext cx="10396882" cy="1151965"/>
          </a:xfrm>
        </p:spPr>
        <p:txBody>
          <a:bodyPr/>
          <a:lstStyle/>
          <a:p>
            <a:r>
              <a:rPr lang="zh-TW" altLang="en-US" dirty="0"/>
              <a:t>結論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832104" y="1638622"/>
            <a:ext cx="10363826" cy="4081333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經過一學年的試用，同學都對</a:t>
            </a:r>
            <a:r>
              <a:rPr lang="en-US" altLang="zh-TW" sz="2800" dirty="0" err="1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iclass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讚譽有佳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系上使用過的老師，也都非常喜歡，非常愛用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0649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結論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685801" y="2025718"/>
            <a:ext cx="10363826" cy="4112954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它的功能強大，但是使用方便、簡單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0" indent="0">
              <a:buNone/>
            </a:pPr>
            <a:r>
              <a:rPr lang="en-US" altLang="zh-TW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  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經過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摸索，便可以上手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結合手機，符合所謂的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m-learning(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行動學習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的趨勢，讓學生和老師都感到便捷，而樂於使用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endParaRPr lang="zh-TW" altLang="en-US" sz="28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925" y="0"/>
            <a:ext cx="508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621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建議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雷達點名：開放定位設定，讓老師可以設定點名的距離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開放手機上傳檔案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(word,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 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PPD)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功能，以利同學上繳作業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請資訊人員複製前學年的教學資料，放到新學年度裡面，避免老師每學期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/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每學年重複上傳檔案</a:t>
            </a:r>
            <a:endParaRPr lang="zh-TW" altLang="en-US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967203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16280" y="0"/>
            <a:ext cx="10396882" cy="1151965"/>
          </a:xfrm>
        </p:spPr>
        <p:txBody>
          <a:bodyPr/>
          <a:lstStyle/>
          <a:p>
            <a:r>
              <a:rPr lang="zh-TW" altLang="en-US" dirty="0"/>
              <a:t>建議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718455" y="1892808"/>
            <a:ext cx="10394707" cy="4169664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檔案管理：希望可以像電腦一樣方便，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ex: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可以移動多個檔案到某個檔案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夾；上傳檔案時，可以利用資料夾，輕易找到要上傳檔案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或是可以刪除上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傳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錯誤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/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重複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/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修改前的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檔案等等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457200" indent="-457200">
              <a:buFont typeface="+mj-lt"/>
              <a:buAutoNum type="arabicPeriod" startAt="4"/>
            </a:pP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題目配分：新增以格數為計分方式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每個空格多少分</a:t>
            </a:r>
            <a:r>
              <a:rPr lang="en-US" altLang="zh-TW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，而不是只有題數配分方式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457200" indent="-457200">
              <a:buFont typeface="+mj-lt"/>
              <a:buAutoNum type="arabicPeriod" startAt="4"/>
            </a:pP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線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上測驗：允許可以多次繳交，方便同學於測驗時，可以檢查自己的作答內容，並不斷修正繳交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457200" indent="-457200">
              <a:buFont typeface="+mj-lt"/>
              <a:buAutoNum type="arabicPeriod" startAt="4"/>
            </a:pP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457200" indent="-457200">
              <a:buFont typeface="+mj-lt"/>
              <a:buAutoNum type="arabicPeriod" startAt="4"/>
            </a:pPr>
            <a:endParaRPr lang="zh-TW" altLang="en-US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9350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建議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7"/>
            </a:pP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討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論</a:t>
            </a: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按讚功能：開放可以對自己的上傳內容按讚</a:t>
            </a:r>
            <a:endParaRPr lang="en-US" altLang="zh-TW" sz="2800" dirty="0" smtClean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  <a:p>
            <a:pPr marL="457200" indent="-457200">
              <a:buFont typeface="+mj-lt"/>
              <a:buAutoNum type="arabicPeriod" startAt="7"/>
            </a:pP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公告：公告內容可以自動跳出顯示，讓同學訊息不漏接</a:t>
            </a:r>
            <a:r>
              <a:rPr lang="en-US" altLang="zh-TW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(</a:t>
            </a:r>
            <a:r>
              <a:rPr lang="zh-TW" altLang="en-US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目前聽說是有時候可以，有時不可以</a:t>
            </a:r>
            <a:r>
              <a:rPr lang="en-US" altLang="zh-TW" sz="2800" dirty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)</a:t>
            </a:r>
          </a:p>
          <a:p>
            <a:pPr marL="457200" indent="-457200">
              <a:buFont typeface="+mj-lt"/>
              <a:buAutoNum type="arabicPeriod" startAt="7"/>
            </a:pPr>
            <a:r>
              <a:rPr lang="zh-TW" altLang="en-US" sz="2800" dirty="0" smtClean="0"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公告：開放同學可以於手機版看到公告所附加的檔案，可以下載或開啟</a:t>
            </a:r>
            <a:endParaRPr lang="zh-TW" altLang="en-US" sz="2800" dirty="0"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361024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-1343024" y="0"/>
            <a:ext cx="10394707" cy="3193487"/>
          </a:xfrm>
        </p:spPr>
        <p:txBody>
          <a:bodyPr/>
          <a:lstStyle/>
          <a:p>
            <a:pPr algn="ctr"/>
            <a:r>
              <a:rPr lang="zh-TW" altLang="en-US" dirty="0" smtClean="0"/>
              <a:t>感謝聆聽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037" y="276225"/>
            <a:ext cx="5153025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33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主要賽事">
  <a:themeElements>
    <a:clrScheme name="主要賽事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8FA751"/>
      </a:accent1>
      <a:accent2>
        <a:srgbClr val="629D7D"/>
      </a:accent2>
      <a:accent3>
        <a:srgbClr val="5A7AAB"/>
      </a:accent3>
      <a:accent4>
        <a:srgbClr val="AA618F"/>
      </a:accent4>
      <a:accent5>
        <a:srgbClr val="BA5445"/>
      </a:accent5>
      <a:accent6>
        <a:srgbClr val="C8A547"/>
      </a:accent6>
      <a:hlink>
        <a:srgbClr val="91BF1A"/>
      </a:hlink>
      <a:folHlink>
        <a:srgbClr val="ADBE82"/>
      </a:folHlink>
    </a:clrScheme>
    <a:fontScheme name="主要賽事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主要賽事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CF823853-53CC-4249-AEDB-2EA9F718B2D2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主要賽事</Template>
  <TotalTime>259</TotalTime>
  <Words>1207</Words>
  <Application>Microsoft Office PowerPoint</Application>
  <PresentationFormat>寬螢幕</PresentationFormat>
  <Paragraphs>110</Paragraphs>
  <Slides>32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32</vt:i4>
      </vt:variant>
    </vt:vector>
  </HeadingPairs>
  <TitlesOfParts>
    <vt:vector size="38" baseType="lpstr">
      <vt:lpstr>Adobe 繁黑體 Std B</vt:lpstr>
      <vt:lpstr>新細明體</vt:lpstr>
      <vt:lpstr>Arial</vt:lpstr>
      <vt:lpstr>Calibri</vt:lpstr>
      <vt:lpstr>Impact</vt:lpstr>
      <vt:lpstr>主要賽事</vt:lpstr>
      <vt:lpstr>iClass使用心得分享</vt:lpstr>
      <vt:lpstr>緣起</vt:lpstr>
      <vt:lpstr>目前使用狀況</vt:lpstr>
      <vt:lpstr>PowerPoint 簡報</vt:lpstr>
      <vt:lpstr>iclass平台的定位</vt:lpstr>
      <vt:lpstr>iclass平台的特色</vt:lpstr>
      <vt:lpstr>常用功能：點名</vt:lpstr>
      <vt:lpstr>雷達點名的優缺點</vt:lpstr>
      <vt:lpstr>常用功能：公告</vt:lpstr>
      <vt:lpstr>公告的缺點</vt:lpstr>
      <vt:lpstr>教材和補充檔案的上傳和下載</vt:lpstr>
      <vt:lpstr>PowerPoint 簡報</vt:lpstr>
      <vt:lpstr>PowerPoint 簡報</vt:lpstr>
      <vt:lpstr>教材和補充檔案的上傳和下載：缺點</vt:lpstr>
      <vt:lpstr>教材和補充檔案的上傳和下載：建議</vt:lpstr>
      <vt:lpstr>常用功能—線上測驗</vt:lpstr>
      <vt:lpstr>PowerPoint 簡報</vt:lpstr>
      <vt:lpstr>線上測驗的優點</vt:lpstr>
      <vt:lpstr>線上測驗的缺點</vt:lpstr>
      <vt:lpstr>Iclass與翻轉教室的結合 </vt:lpstr>
      <vt:lpstr>Iclass與翻轉教室的結合 </vt:lpstr>
      <vt:lpstr>使用翻轉教室所遇到的困境</vt:lpstr>
      <vt:lpstr>Iclass與翻轉教室的結合 </vt:lpstr>
      <vt:lpstr>分組和分組討論</vt:lpstr>
      <vt:lpstr>作業和批改</vt:lpstr>
      <vt:lpstr>上課照片</vt:lpstr>
      <vt:lpstr>結論</vt:lpstr>
      <vt:lpstr>結論</vt:lpstr>
      <vt:lpstr>建議</vt:lpstr>
      <vt:lpstr>建議</vt:lpstr>
      <vt:lpstr>建議</vt:lpstr>
      <vt:lpstr>感謝聆聽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我的iClass使用心得分享</dc:title>
  <dc:creator>Shwu-yann Su</dc:creator>
  <cp:lastModifiedBy>Shwu-yann Su</cp:lastModifiedBy>
  <cp:revision>32</cp:revision>
  <dcterms:created xsi:type="dcterms:W3CDTF">2018-06-13T22:35:36Z</dcterms:created>
  <dcterms:modified xsi:type="dcterms:W3CDTF">2018-06-14T02:57:26Z</dcterms:modified>
</cp:coreProperties>
</file>