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2" r:id="rId1"/>
  </p:sldMasterIdLst>
  <p:notesMasterIdLst>
    <p:notesMasterId r:id="rId29"/>
  </p:notesMasterIdLst>
  <p:sldIdLst>
    <p:sldId id="256" r:id="rId2"/>
    <p:sldId id="304" r:id="rId3"/>
    <p:sldId id="296" r:id="rId4"/>
    <p:sldId id="261" r:id="rId5"/>
    <p:sldId id="259" r:id="rId6"/>
    <p:sldId id="279" r:id="rId7"/>
    <p:sldId id="263" r:id="rId8"/>
    <p:sldId id="265" r:id="rId9"/>
    <p:sldId id="281" r:id="rId10"/>
    <p:sldId id="285" r:id="rId11"/>
    <p:sldId id="297" r:id="rId12"/>
    <p:sldId id="282" r:id="rId13"/>
    <p:sldId id="283" r:id="rId14"/>
    <p:sldId id="286" r:id="rId15"/>
    <p:sldId id="287" r:id="rId16"/>
    <p:sldId id="288" r:id="rId17"/>
    <p:sldId id="289" r:id="rId18"/>
    <p:sldId id="277" r:id="rId19"/>
    <p:sldId id="290" r:id="rId20"/>
    <p:sldId id="299" r:id="rId21"/>
    <p:sldId id="300" r:id="rId22"/>
    <p:sldId id="276" r:id="rId23"/>
    <p:sldId id="301" r:id="rId24"/>
    <p:sldId id="302" r:id="rId25"/>
    <p:sldId id="303" r:id="rId26"/>
    <p:sldId id="305" r:id="rId27"/>
    <p:sldId id="295" r:id="rId2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=""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>
        <p:scale>
          <a:sx n="78" d="100"/>
          <a:sy n="78" d="100"/>
        </p:scale>
        <p:origin x="-72" y="-19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microsoft.com/office/2015/10/relationships/revisionInfo" Target="revisionInfo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SchemeForSuggestions">
  <dgm:title val="Color Scheme for Suggestions"/>
  <dgm:desc val="Color Scheme for Suggestions"/>
  <dgm:catLst>
    <dgm:cat type="Other" pri="2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bg1">
        <a:lumMod val="95000"/>
      </a:schemeClr>
    </dgm:fillClrLst>
    <dgm:linClrLst>
      <a:schemeClr val="bg1">
        <a:lumMod val="95000"/>
      </a:schemeClr>
    </dgm:linClrLst>
    <dgm:effectClrLst/>
    <dgm:txLinClrLst/>
    <dgm:txFillClrLst meth="repeat">
      <a:schemeClr val="tx1">
        <a:lumMod val="75000"/>
        <a:lumOff val="25000"/>
      </a:schemeClr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SchemeForSuggestions">
  <dgm:title val="Color Scheme for Suggestions"/>
  <dgm:desc val="Color Scheme for Suggestions"/>
  <dgm:catLst>
    <dgm:cat type="Other" pri="2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bg1">
        <a:lumMod val="95000"/>
      </a:schemeClr>
    </dgm:fillClrLst>
    <dgm:linClrLst>
      <a:schemeClr val="bg1">
        <a:lumMod val="95000"/>
      </a:schemeClr>
    </dgm:linClrLst>
    <dgm:effectClrLst/>
    <dgm:txLinClrLst/>
    <dgm:txFillClrLst meth="repeat">
      <a:schemeClr val="tx1">
        <a:lumMod val="75000"/>
        <a:lumOff val="25000"/>
      </a:schemeClr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2AD2B31-73A9-4630-85EC-6D7ADABCB7B5}" type="doc">
      <dgm:prSet loTypeId="urn:microsoft.com/office/officeart/2005/8/layout/list1" loCatId="Inbox" qsTypeId="urn:microsoft.com/office/officeart/2005/8/quickstyle/simple1" qsCatId="simple" csTypeId="urn:microsoft.com/office/officeart/2005/8/colors/ColorSchemeForSuggestions" csCatId="other"/>
      <dgm:spPr/>
      <dgm:t>
        <a:bodyPr/>
        <a:lstStyle/>
        <a:p>
          <a:endParaRPr lang="en-US"/>
        </a:p>
      </dgm:t>
    </dgm:pt>
    <dgm:pt modelId="{888DFAFF-3B69-46D1-9EC7-8BCA468C8D99}">
      <dgm:prSet/>
      <dgm:spPr/>
      <dgm:t>
        <a:bodyPr/>
        <a:lstStyle/>
        <a:p>
          <a:r>
            <a:rPr lang="zh-TW"/>
            <a:t>影片的長短與學習單</a:t>
          </a:r>
          <a:endParaRPr lang="en-US"/>
        </a:p>
      </dgm:t>
    </dgm:pt>
    <dgm:pt modelId="{59C26876-EC18-4CAA-8DE7-230F565FBF21}" type="parTrans" cxnId="{6523E337-56E5-4F90-8D57-D187831B635E}">
      <dgm:prSet/>
      <dgm:spPr/>
      <dgm:t>
        <a:bodyPr/>
        <a:lstStyle/>
        <a:p>
          <a:endParaRPr lang="en-US"/>
        </a:p>
      </dgm:t>
    </dgm:pt>
    <dgm:pt modelId="{BCE1113B-45F7-49D0-8726-25886D25EE28}" type="sibTrans" cxnId="{6523E337-56E5-4F90-8D57-D187831B635E}">
      <dgm:prSet/>
      <dgm:spPr/>
      <dgm:t>
        <a:bodyPr/>
        <a:lstStyle/>
        <a:p>
          <a:endParaRPr lang="en-US"/>
        </a:p>
      </dgm:t>
    </dgm:pt>
    <dgm:pt modelId="{081619D4-456E-465A-93EA-B872B82617CB}">
      <dgm:prSet/>
      <dgm:spPr/>
      <dgm:t>
        <a:bodyPr/>
        <a:lstStyle/>
        <a:p>
          <a:r>
            <a:rPr lang="zh-TW"/>
            <a:t>提問的切合性與層次性</a:t>
          </a:r>
          <a:endParaRPr lang="en-US"/>
        </a:p>
      </dgm:t>
    </dgm:pt>
    <dgm:pt modelId="{B3AB8167-27C6-40D6-858D-9B16A37EB314}" type="parTrans" cxnId="{D58788C7-7694-479C-8D87-83DF6EFB7A96}">
      <dgm:prSet/>
      <dgm:spPr/>
      <dgm:t>
        <a:bodyPr/>
        <a:lstStyle/>
        <a:p>
          <a:endParaRPr lang="en-US"/>
        </a:p>
      </dgm:t>
    </dgm:pt>
    <dgm:pt modelId="{2580DD2B-3D3A-4688-BCE8-FEA532318729}" type="sibTrans" cxnId="{D58788C7-7694-479C-8D87-83DF6EFB7A96}">
      <dgm:prSet/>
      <dgm:spPr/>
      <dgm:t>
        <a:bodyPr/>
        <a:lstStyle/>
        <a:p>
          <a:endParaRPr lang="en-US"/>
        </a:p>
      </dgm:t>
    </dgm:pt>
    <dgm:pt modelId="{DCE284A8-4B8B-4727-A95D-7903AE84B8EA}">
      <dgm:prSet/>
      <dgm:spPr/>
      <dgm:t>
        <a:bodyPr/>
        <a:lstStyle/>
        <a:p>
          <a:r>
            <a:rPr lang="zh-TW"/>
            <a:t>教學的核心取捨</a:t>
          </a:r>
          <a:endParaRPr lang="en-US"/>
        </a:p>
      </dgm:t>
    </dgm:pt>
    <dgm:pt modelId="{40A5328C-D720-4286-9E39-ECD56740F350}" type="parTrans" cxnId="{8302B23E-D6E0-41F6-8EB6-0B3A3DB62257}">
      <dgm:prSet/>
      <dgm:spPr/>
      <dgm:t>
        <a:bodyPr/>
        <a:lstStyle/>
        <a:p>
          <a:endParaRPr lang="en-US"/>
        </a:p>
      </dgm:t>
    </dgm:pt>
    <dgm:pt modelId="{560B08BC-72F4-4981-9315-B7D0253D14F4}" type="sibTrans" cxnId="{8302B23E-D6E0-41F6-8EB6-0B3A3DB62257}">
      <dgm:prSet/>
      <dgm:spPr/>
      <dgm:t>
        <a:bodyPr/>
        <a:lstStyle/>
        <a:p>
          <a:endParaRPr lang="en-US"/>
        </a:p>
      </dgm:t>
    </dgm:pt>
    <dgm:pt modelId="{E5088173-4390-4479-9656-4821C3CC031E}">
      <dgm:prSet/>
      <dgm:spPr/>
      <dgm:t>
        <a:bodyPr/>
        <a:lstStyle/>
        <a:p>
          <a:r>
            <a:rPr lang="zh-TW"/>
            <a:t>教學與考試的檢核落差</a:t>
          </a:r>
          <a:endParaRPr lang="en-US"/>
        </a:p>
      </dgm:t>
    </dgm:pt>
    <dgm:pt modelId="{C5AA356B-1647-479F-9860-CD0763B9FEEC}" type="parTrans" cxnId="{157AA969-4068-4761-9628-B175327EF2C1}">
      <dgm:prSet/>
      <dgm:spPr/>
      <dgm:t>
        <a:bodyPr/>
        <a:lstStyle/>
        <a:p>
          <a:endParaRPr lang="en-US"/>
        </a:p>
      </dgm:t>
    </dgm:pt>
    <dgm:pt modelId="{7E498CDA-B5B7-414B-97CC-8FAF639694A9}" type="sibTrans" cxnId="{157AA969-4068-4761-9628-B175327EF2C1}">
      <dgm:prSet/>
      <dgm:spPr/>
      <dgm:t>
        <a:bodyPr/>
        <a:lstStyle/>
        <a:p>
          <a:endParaRPr lang="en-US"/>
        </a:p>
      </dgm:t>
    </dgm:pt>
    <dgm:pt modelId="{CB5EA548-BC74-4DA0-ADC8-9139FF23A515}" type="pres">
      <dgm:prSet presAssocID="{D2AD2B31-73A9-4630-85EC-6D7ADABCB7B5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C11A8CAB-0166-4A70-9936-D8599E0C33C4}" type="pres">
      <dgm:prSet presAssocID="{888DFAFF-3B69-46D1-9EC7-8BCA468C8D99}" presName="parentLin" presStyleCnt="0"/>
      <dgm:spPr/>
    </dgm:pt>
    <dgm:pt modelId="{AE3DE15B-6C38-4401-822F-D13FAAE45333}" type="pres">
      <dgm:prSet presAssocID="{888DFAFF-3B69-46D1-9EC7-8BCA468C8D99}" presName="parentLeftMargin" presStyleLbl="node1" presStyleIdx="0" presStyleCnt="4"/>
      <dgm:spPr/>
      <dgm:t>
        <a:bodyPr/>
        <a:lstStyle/>
        <a:p>
          <a:endParaRPr lang="zh-TW" altLang="en-US"/>
        </a:p>
      </dgm:t>
    </dgm:pt>
    <dgm:pt modelId="{91657850-8BA8-4EBD-AE0A-70ACBA82B852}" type="pres">
      <dgm:prSet presAssocID="{888DFAFF-3B69-46D1-9EC7-8BCA468C8D99}" presName="parentText" presStyleLbl="node1" presStyleIdx="0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7CF060AC-5F11-4C4C-AD5A-8B09C5A4F12B}" type="pres">
      <dgm:prSet presAssocID="{888DFAFF-3B69-46D1-9EC7-8BCA468C8D99}" presName="negativeSpace" presStyleCnt="0"/>
      <dgm:spPr/>
    </dgm:pt>
    <dgm:pt modelId="{C22D7015-BA40-4509-A7B6-075A81045CC6}" type="pres">
      <dgm:prSet presAssocID="{888DFAFF-3B69-46D1-9EC7-8BCA468C8D99}" presName="childText" presStyleLbl="conFgAcc1" presStyleIdx="0" presStyleCnt="4">
        <dgm:presLayoutVars>
          <dgm:bulletEnabled val="1"/>
        </dgm:presLayoutVars>
      </dgm:prSet>
      <dgm:spPr/>
    </dgm:pt>
    <dgm:pt modelId="{918A2878-1A35-49DA-A048-C75C82D959A0}" type="pres">
      <dgm:prSet presAssocID="{BCE1113B-45F7-49D0-8726-25886D25EE28}" presName="spaceBetweenRectangles" presStyleCnt="0"/>
      <dgm:spPr/>
    </dgm:pt>
    <dgm:pt modelId="{5785901C-F61C-4C46-91C4-1197C538B6A9}" type="pres">
      <dgm:prSet presAssocID="{081619D4-456E-465A-93EA-B872B82617CB}" presName="parentLin" presStyleCnt="0"/>
      <dgm:spPr/>
    </dgm:pt>
    <dgm:pt modelId="{44A80A86-76BD-45A9-8C60-548503CF9FFB}" type="pres">
      <dgm:prSet presAssocID="{081619D4-456E-465A-93EA-B872B82617CB}" presName="parentLeftMargin" presStyleLbl="node1" presStyleIdx="0" presStyleCnt="4"/>
      <dgm:spPr/>
      <dgm:t>
        <a:bodyPr/>
        <a:lstStyle/>
        <a:p>
          <a:endParaRPr lang="zh-TW" altLang="en-US"/>
        </a:p>
      </dgm:t>
    </dgm:pt>
    <dgm:pt modelId="{FF229199-FBDE-4F3E-ABD0-7FC796365CF4}" type="pres">
      <dgm:prSet presAssocID="{081619D4-456E-465A-93EA-B872B82617CB}" presName="parentText" presStyleLbl="node1" presStyleIdx="1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727431EC-4541-4636-BACC-0FAB261ABC49}" type="pres">
      <dgm:prSet presAssocID="{081619D4-456E-465A-93EA-B872B82617CB}" presName="negativeSpace" presStyleCnt="0"/>
      <dgm:spPr/>
    </dgm:pt>
    <dgm:pt modelId="{57E9873F-52FF-4A0B-8340-2849DADCB7AA}" type="pres">
      <dgm:prSet presAssocID="{081619D4-456E-465A-93EA-B872B82617CB}" presName="childText" presStyleLbl="conFgAcc1" presStyleIdx="1" presStyleCnt="4">
        <dgm:presLayoutVars>
          <dgm:bulletEnabled val="1"/>
        </dgm:presLayoutVars>
      </dgm:prSet>
      <dgm:spPr/>
    </dgm:pt>
    <dgm:pt modelId="{FC8FF85E-7997-4867-B445-DEABFD1F0E12}" type="pres">
      <dgm:prSet presAssocID="{2580DD2B-3D3A-4688-BCE8-FEA532318729}" presName="spaceBetweenRectangles" presStyleCnt="0"/>
      <dgm:spPr/>
    </dgm:pt>
    <dgm:pt modelId="{1DD71804-2B1B-4525-AFDD-519EFD501620}" type="pres">
      <dgm:prSet presAssocID="{DCE284A8-4B8B-4727-A95D-7903AE84B8EA}" presName="parentLin" presStyleCnt="0"/>
      <dgm:spPr/>
    </dgm:pt>
    <dgm:pt modelId="{270EB574-D7F1-4ED8-8199-DD824BCECB67}" type="pres">
      <dgm:prSet presAssocID="{DCE284A8-4B8B-4727-A95D-7903AE84B8EA}" presName="parentLeftMargin" presStyleLbl="node1" presStyleIdx="1" presStyleCnt="4"/>
      <dgm:spPr/>
      <dgm:t>
        <a:bodyPr/>
        <a:lstStyle/>
        <a:p>
          <a:endParaRPr lang="zh-TW" altLang="en-US"/>
        </a:p>
      </dgm:t>
    </dgm:pt>
    <dgm:pt modelId="{F3A258FD-7979-4A2F-8A75-17C28A08BCB7}" type="pres">
      <dgm:prSet presAssocID="{DCE284A8-4B8B-4727-A95D-7903AE84B8EA}" presName="parentText" presStyleLbl="node1" presStyleIdx="2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B26290FF-0CF2-42BE-8580-C1691A08B9EE}" type="pres">
      <dgm:prSet presAssocID="{DCE284A8-4B8B-4727-A95D-7903AE84B8EA}" presName="negativeSpace" presStyleCnt="0"/>
      <dgm:spPr/>
    </dgm:pt>
    <dgm:pt modelId="{21AF7D7B-68A7-4CCD-AB08-4C7936483A44}" type="pres">
      <dgm:prSet presAssocID="{DCE284A8-4B8B-4727-A95D-7903AE84B8EA}" presName="childText" presStyleLbl="conFgAcc1" presStyleIdx="2" presStyleCnt="4">
        <dgm:presLayoutVars>
          <dgm:bulletEnabled val="1"/>
        </dgm:presLayoutVars>
      </dgm:prSet>
      <dgm:spPr/>
    </dgm:pt>
    <dgm:pt modelId="{270A3B3A-C644-42FF-8AB9-CAE32CEFD3B1}" type="pres">
      <dgm:prSet presAssocID="{560B08BC-72F4-4981-9315-B7D0253D14F4}" presName="spaceBetweenRectangles" presStyleCnt="0"/>
      <dgm:spPr/>
    </dgm:pt>
    <dgm:pt modelId="{38F290C3-4255-4255-A74D-8E730B24306E}" type="pres">
      <dgm:prSet presAssocID="{E5088173-4390-4479-9656-4821C3CC031E}" presName="parentLin" presStyleCnt="0"/>
      <dgm:spPr/>
    </dgm:pt>
    <dgm:pt modelId="{31F605B6-2799-4C64-ABB3-39647FB8F57D}" type="pres">
      <dgm:prSet presAssocID="{E5088173-4390-4479-9656-4821C3CC031E}" presName="parentLeftMargin" presStyleLbl="node1" presStyleIdx="2" presStyleCnt="4"/>
      <dgm:spPr/>
      <dgm:t>
        <a:bodyPr/>
        <a:lstStyle/>
        <a:p>
          <a:endParaRPr lang="zh-TW" altLang="en-US"/>
        </a:p>
      </dgm:t>
    </dgm:pt>
    <dgm:pt modelId="{A44EEBF0-2176-47C6-81A3-0136D8489767}" type="pres">
      <dgm:prSet presAssocID="{E5088173-4390-4479-9656-4821C3CC031E}" presName="parentText" presStyleLbl="node1" presStyleIdx="3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8A478D6A-9E97-43FB-809F-28817083A7CC}" type="pres">
      <dgm:prSet presAssocID="{E5088173-4390-4479-9656-4821C3CC031E}" presName="negativeSpace" presStyleCnt="0"/>
      <dgm:spPr/>
    </dgm:pt>
    <dgm:pt modelId="{E75A203F-0D69-48D3-8380-D64E4AD4D64A}" type="pres">
      <dgm:prSet presAssocID="{E5088173-4390-4479-9656-4821C3CC031E}" presName="childText" presStyleLbl="conFgAcc1" presStyleIdx="3" presStyleCnt="4">
        <dgm:presLayoutVars>
          <dgm:bulletEnabled val="1"/>
        </dgm:presLayoutVars>
      </dgm:prSet>
      <dgm:spPr/>
    </dgm:pt>
  </dgm:ptLst>
  <dgm:cxnLst>
    <dgm:cxn modelId="{24AC6490-3B17-471D-985A-ACF6A04C11EF}" type="presOf" srcId="{D2AD2B31-73A9-4630-85EC-6D7ADABCB7B5}" destId="{CB5EA548-BC74-4DA0-ADC8-9139FF23A515}" srcOrd="0" destOrd="0" presId="urn:microsoft.com/office/officeart/2005/8/layout/list1"/>
    <dgm:cxn modelId="{157AA969-4068-4761-9628-B175327EF2C1}" srcId="{D2AD2B31-73A9-4630-85EC-6D7ADABCB7B5}" destId="{E5088173-4390-4479-9656-4821C3CC031E}" srcOrd="3" destOrd="0" parTransId="{C5AA356B-1647-479F-9860-CD0763B9FEEC}" sibTransId="{7E498CDA-B5B7-414B-97CC-8FAF639694A9}"/>
    <dgm:cxn modelId="{29680108-406F-4088-95BA-E6B3E1121BC2}" type="presOf" srcId="{DCE284A8-4B8B-4727-A95D-7903AE84B8EA}" destId="{F3A258FD-7979-4A2F-8A75-17C28A08BCB7}" srcOrd="1" destOrd="0" presId="urn:microsoft.com/office/officeart/2005/8/layout/list1"/>
    <dgm:cxn modelId="{6523E337-56E5-4F90-8D57-D187831B635E}" srcId="{D2AD2B31-73A9-4630-85EC-6D7ADABCB7B5}" destId="{888DFAFF-3B69-46D1-9EC7-8BCA468C8D99}" srcOrd="0" destOrd="0" parTransId="{59C26876-EC18-4CAA-8DE7-230F565FBF21}" sibTransId="{BCE1113B-45F7-49D0-8726-25886D25EE28}"/>
    <dgm:cxn modelId="{0A4E64EB-BC12-4C5D-894B-E844676A56A7}" type="presOf" srcId="{081619D4-456E-465A-93EA-B872B82617CB}" destId="{44A80A86-76BD-45A9-8C60-548503CF9FFB}" srcOrd="0" destOrd="0" presId="urn:microsoft.com/office/officeart/2005/8/layout/list1"/>
    <dgm:cxn modelId="{D58788C7-7694-479C-8D87-83DF6EFB7A96}" srcId="{D2AD2B31-73A9-4630-85EC-6D7ADABCB7B5}" destId="{081619D4-456E-465A-93EA-B872B82617CB}" srcOrd="1" destOrd="0" parTransId="{B3AB8167-27C6-40D6-858D-9B16A37EB314}" sibTransId="{2580DD2B-3D3A-4688-BCE8-FEA532318729}"/>
    <dgm:cxn modelId="{761E92DF-B01F-4255-AFB2-B8688DCB4064}" type="presOf" srcId="{DCE284A8-4B8B-4727-A95D-7903AE84B8EA}" destId="{270EB574-D7F1-4ED8-8199-DD824BCECB67}" srcOrd="0" destOrd="0" presId="urn:microsoft.com/office/officeart/2005/8/layout/list1"/>
    <dgm:cxn modelId="{DE1FBF6F-D09E-42A9-8E22-8426756E3F9E}" type="presOf" srcId="{081619D4-456E-465A-93EA-B872B82617CB}" destId="{FF229199-FBDE-4F3E-ABD0-7FC796365CF4}" srcOrd="1" destOrd="0" presId="urn:microsoft.com/office/officeart/2005/8/layout/list1"/>
    <dgm:cxn modelId="{97175A97-4FE0-4447-9DCE-3FED5092C78A}" type="presOf" srcId="{888DFAFF-3B69-46D1-9EC7-8BCA468C8D99}" destId="{AE3DE15B-6C38-4401-822F-D13FAAE45333}" srcOrd="0" destOrd="0" presId="urn:microsoft.com/office/officeart/2005/8/layout/list1"/>
    <dgm:cxn modelId="{08AEE235-1875-45B3-913C-F0334DC28141}" type="presOf" srcId="{888DFAFF-3B69-46D1-9EC7-8BCA468C8D99}" destId="{91657850-8BA8-4EBD-AE0A-70ACBA82B852}" srcOrd="1" destOrd="0" presId="urn:microsoft.com/office/officeart/2005/8/layout/list1"/>
    <dgm:cxn modelId="{99CFFCEF-E39F-4F45-92AF-370ADA40EB49}" type="presOf" srcId="{E5088173-4390-4479-9656-4821C3CC031E}" destId="{31F605B6-2799-4C64-ABB3-39647FB8F57D}" srcOrd="0" destOrd="0" presId="urn:microsoft.com/office/officeart/2005/8/layout/list1"/>
    <dgm:cxn modelId="{0F4E1D74-7725-41A4-BE7D-17A75F476E5F}" type="presOf" srcId="{E5088173-4390-4479-9656-4821C3CC031E}" destId="{A44EEBF0-2176-47C6-81A3-0136D8489767}" srcOrd="1" destOrd="0" presId="urn:microsoft.com/office/officeart/2005/8/layout/list1"/>
    <dgm:cxn modelId="{8302B23E-D6E0-41F6-8EB6-0B3A3DB62257}" srcId="{D2AD2B31-73A9-4630-85EC-6D7ADABCB7B5}" destId="{DCE284A8-4B8B-4727-A95D-7903AE84B8EA}" srcOrd="2" destOrd="0" parTransId="{40A5328C-D720-4286-9E39-ECD56740F350}" sibTransId="{560B08BC-72F4-4981-9315-B7D0253D14F4}"/>
    <dgm:cxn modelId="{87AAB43E-B49C-4824-9A61-6C23199D524C}" type="presParOf" srcId="{CB5EA548-BC74-4DA0-ADC8-9139FF23A515}" destId="{C11A8CAB-0166-4A70-9936-D8599E0C33C4}" srcOrd="0" destOrd="0" presId="urn:microsoft.com/office/officeart/2005/8/layout/list1"/>
    <dgm:cxn modelId="{B3034B7C-FBD5-48B8-80F7-CADB69588F11}" type="presParOf" srcId="{C11A8CAB-0166-4A70-9936-D8599E0C33C4}" destId="{AE3DE15B-6C38-4401-822F-D13FAAE45333}" srcOrd="0" destOrd="0" presId="urn:microsoft.com/office/officeart/2005/8/layout/list1"/>
    <dgm:cxn modelId="{4F698C6B-273B-4EBD-A494-194F824A659A}" type="presParOf" srcId="{C11A8CAB-0166-4A70-9936-D8599E0C33C4}" destId="{91657850-8BA8-4EBD-AE0A-70ACBA82B852}" srcOrd="1" destOrd="0" presId="urn:microsoft.com/office/officeart/2005/8/layout/list1"/>
    <dgm:cxn modelId="{569A53CE-EFD8-41EC-AF89-23F301283C0F}" type="presParOf" srcId="{CB5EA548-BC74-4DA0-ADC8-9139FF23A515}" destId="{7CF060AC-5F11-4C4C-AD5A-8B09C5A4F12B}" srcOrd="1" destOrd="0" presId="urn:microsoft.com/office/officeart/2005/8/layout/list1"/>
    <dgm:cxn modelId="{E826D8DA-8FB6-4D31-A422-64A18F6FF431}" type="presParOf" srcId="{CB5EA548-BC74-4DA0-ADC8-9139FF23A515}" destId="{C22D7015-BA40-4509-A7B6-075A81045CC6}" srcOrd="2" destOrd="0" presId="urn:microsoft.com/office/officeart/2005/8/layout/list1"/>
    <dgm:cxn modelId="{D5D6C67C-75EF-4AB7-8362-3A75C6CC20F1}" type="presParOf" srcId="{CB5EA548-BC74-4DA0-ADC8-9139FF23A515}" destId="{918A2878-1A35-49DA-A048-C75C82D959A0}" srcOrd="3" destOrd="0" presId="urn:microsoft.com/office/officeart/2005/8/layout/list1"/>
    <dgm:cxn modelId="{D21489E7-DAB0-4B9F-A630-6C56025B0167}" type="presParOf" srcId="{CB5EA548-BC74-4DA0-ADC8-9139FF23A515}" destId="{5785901C-F61C-4C46-91C4-1197C538B6A9}" srcOrd="4" destOrd="0" presId="urn:microsoft.com/office/officeart/2005/8/layout/list1"/>
    <dgm:cxn modelId="{1166D87E-0468-42E3-932F-5D3251123390}" type="presParOf" srcId="{5785901C-F61C-4C46-91C4-1197C538B6A9}" destId="{44A80A86-76BD-45A9-8C60-548503CF9FFB}" srcOrd="0" destOrd="0" presId="urn:microsoft.com/office/officeart/2005/8/layout/list1"/>
    <dgm:cxn modelId="{407B916C-9182-486E-8BE0-C6145B203FBF}" type="presParOf" srcId="{5785901C-F61C-4C46-91C4-1197C538B6A9}" destId="{FF229199-FBDE-4F3E-ABD0-7FC796365CF4}" srcOrd="1" destOrd="0" presId="urn:microsoft.com/office/officeart/2005/8/layout/list1"/>
    <dgm:cxn modelId="{0332944E-828C-4B3A-AB42-DF05D5167046}" type="presParOf" srcId="{CB5EA548-BC74-4DA0-ADC8-9139FF23A515}" destId="{727431EC-4541-4636-BACC-0FAB261ABC49}" srcOrd="5" destOrd="0" presId="urn:microsoft.com/office/officeart/2005/8/layout/list1"/>
    <dgm:cxn modelId="{8F9FEA0C-85C5-4FA4-8C66-1B69B3B6ABCD}" type="presParOf" srcId="{CB5EA548-BC74-4DA0-ADC8-9139FF23A515}" destId="{57E9873F-52FF-4A0B-8340-2849DADCB7AA}" srcOrd="6" destOrd="0" presId="urn:microsoft.com/office/officeart/2005/8/layout/list1"/>
    <dgm:cxn modelId="{ED06E144-A5CF-4F61-A5D9-2CDCA86EA808}" type="presParOf" srcId="{CB5EA548-BC74-4DA0-ADC8-9139FF23A515}" destId="{FC8FF85E-7997-4867-B445-DEABFD1F0E12}" srcOrd="7" destOrd="0" presId="urn:microsoft.com/office/officeart/2005/8/layout/list1"/>
    <dgm:cxn modelId="{263089FC-DCDB-48E4-9D49-A682E354690D}" type="presParOf" srcId="{CB5EA548-BC74-4DA0-ADC8-9139FF23A515}" destId="{1DD71804-2B1B-4525-AFDD-519EFD501620}" srcOrd="8" destOrd="0" presId="urn:microsoft.com/office/officeart/2005/8/layout/list1"/>
    <dgm:cxn modelId="{442E66BC-E967-418F-9478-04810B4D0CC6}" type="presParOf" srcId="{1DD71804-2B1B-4525-AFDD-519EFD501620}" destId="{270EB574-D7F1-4ED8-8199-DD824BCECB67}" srcOrd="0" destOrd="0" presId="urn:microsoft.com/office/officeart/2005/8/layout/list1"/>
    <dgm:cxn modelId="{673D538E-1CD8-478A-BB30-D8E742648E2B}" type="presParOf" srcId="{1DD71804-2B1B-4525-AFDD-519EFD501620}" destId="{F3A258FD-7979-4A2F-8A75-17C28A08BCB7}" srcOrd="1" destOrd="0" presId="urn:microsoft.com/office/officeart/2005/8/layout/list1"/>
    <dgm:cxn modelId="{7E89770B-6B1F-439E-86EE-8F910E12918B}" type="presParOf" srcId="{CB5EA548-BC74-4DA0-ADC8-9139FF23A515}" destId="{B26290FF-0CF2-42BE-8580-C1691A08B9EE}" srcOrd="9" destOrd="0" presId="urn:microsoft.com/office/officeart/2005/8/layout/list1"/>
    <dgm:cxn modelId="{B949E3AD-7EB4-4273-8A25-77E7CCD8F119}" type="presParOf" srcId="{CB5EA548-BC74-4DA0-ADC8-9139FF23A515}" destId="{21AF7D7B-68A7-4CCD-AB08-4C7936483A44}" srcOrd="10" destOrd="0" presId="urn:microsoft.com/office/officeart/2005/8/layout/list1"/>
    <dgm:cxn modelId="{C3801641-5571-48B1-BF8C-3B42F8E3E520}" type="presParOf" srcId="{CB5EA548-BC74-4DA0-ADC8-9139FF23A515}" destId="{270A3B3A-C644-42FF-8AB9-CAE32CEFD3B1}" srcOrd="11" destOrd="0" presId="urn:microsoft.com/office/officeart/2005/8/layout/list1"/>
    <dgm:cxn modelId="{DEEB60BC-7398-4A29-9327-DB89470831C1}" type="presParOf" srcId="{CB5EA548-BC74-4DA0-ADC8-9139FF23A515}" destId="{38F290C3-4255-4255-A74D-8E730B24306E}" srcOrd="12" destOrd="0" presId="urn:microsoft.com/office/officeart/2005/8/layout/list1"/>
    <dgm:cxn modelId="{7D64A81F-9621-4E3F-9825-4EA6D78DFF88}" type="presParOf" srcId="{38F290C3-4255-4255-A74D-8E730B24306E}" destId="{31F605B6-2799-4C64-ABB3-39647FB8F57D}" srcOrd="0" destOrd="0" presId="urn:microsoft.com/office/officeart/2005/8/layout/list1"/>
    <dgm:cxn modelId="{C2555C20-CADD-475D-BDFC-6104662C46F8}" type="presParOf" srcId="{38F290C3-4255-4255-A74D-8E730B24306E}" destId="{A44EEBF0-2176-47C6-81A3-0136D8489767}" srcOrd="1" destOrd="0" presId="urn:microsoft.com/office/officeart/2005/8/layout/list1"/>
    <dgm:cxn modelId="{A5798610-998D-48A2-881F-1327D2FA7B59}" type="presParOf" srcId="{CB5EA548-BC74-4DA0-ADC8-9139FF23A515}" destId="{8A478D6A-9E97-43FB-809F-28817083A7CC}" srcOrd="13" destOrd="0" presId="urn:microsoft.com/office/officeart/2005/8/layout/list1"/>
    <dgm:cxn modelId="{BD654947-056D-48F9-9743-58FBD973F194}" type="presParOf" srcId="{CB5EA548-BC74-4DA0-ADC8-9139FF23A515}" destId="{E75A203F-0D69-48D3-8380-D64E4AD4D64A}" srcOrd="14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4B32E846-D6A4-4E56-8D87-71ADEC5640E2}" type="doc">
      <dgm:prSet loTypeId="urn:microsoft.com/office/officeart/2016/7/layout/RepeatingBendingProcessNew" loCatId="process" qsTypeId="urn:microsoft.com/office/officeart/2005/8/quickstyle/simple1" qsCatId="simple" csTypeId="urn:microsoft.com/office/officeart/2005/8/colors/ColorSchemeForSuggestions" csCatId="other" phldr="1"/>
      <dgm:spPr/>
      <dgm:t>
        <a:bodyPr/>
        <a:lstStyle/>
        <a:p>
          <a:endParaRPr lang="en-US"/>
        </a:p>
      </dgm:t>
    </dgm:pt>
    <dgm:pt modelId="{4FFDBCF6-077D-4C0D-9344-71E5129D0F76}">
      <dgm:prSet/>
      <dgm:spPr/>
      <dgm:t>
        <a:bodyPr/>
        <a:lstStyle/>
        <a:p>
          <a:r>
            <a:rPr lang="zh-TW" altLang="en-US" dirty="0"/>
            <a:t>安裝</a:t>
          </a:r>
          <a:r>
            <a:rPr lang="en-US" altLang="zh-TW" dirty="0"/>
            <a:t>APP</a:t>
          </a:r>
          <a:endParaRPr lang="en-US" dirty="0"/>
        </a:p>
      </dgm:t>
    </dgm:pt>
    <dgm:pt modelId="{5AD9C064-B9B3-4FDA-A462-283A50C8FCCF}" type="parTrans" cxnId="{865E2BF1-D50C-41E1-B7CB-ACA36FF61D54}">
      <dgm:prSet/>
      <dgm:spPr/>
      <dgm:t>
        <a:bodyPr/>
        <a:lstStyle/>
        <a:p>
          <a:endParaRPr lang="en-US"/>
        </a:p>
      </dgm:t>
    </dgm:pt>
    <dgm:pt modelId="{470B6F09-8ECC-41E4-B0A6-47405AAF0999}" type="sibTrans" cxnId="{865E2BF1-D50C-41E1-B7CB-ACA36FF61D54}">
      <dgm:prSet/>
      <dgm:spPr/>
      <dgm:t>
        <a:bodyPr/>
        <a:lstStyle/>
        <a:p>
          <a:endParaRPr lang="en-US"/>
        </a:p>
      </dgm:t>
    </dgm:pt>
    <dgm:pt modelId="{1B2F1D4E-A650-4137-AE86-F5AFBEE3C73A}">
      <dgm:prSet custT="1"/>
      <dgm:spPr/>
      <dgm:t>
        <a:bodyPr/>
        <a:lstStyle/>
        <a:p>
          <a:pPr marL="0" marR="0" lvl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zh-TW" altLang="en-US" dirty="0"/>
            <a:t>點名</a:t>
          </a:r>
          <a:endParaRPr lang="en-US" altLang="zh-TW" dirty="0"/>
        </a:p>
        <a:p>
          <a:pPr marL="0" lvl="0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dirty="0"/>
        </a:p>
      </dgm:t>
    </dgm:pt>
    <dgm:pt modelId="{E31B0ED3-71F8-45C4-85DD-29AE0B525C28}" type="parTrans" cxnId="{D85C33EF-AC8E-4D47-959D-021423E374CD}">
      <dgm:prSet/>
      <dgm:spPr/>
      <dgm:t>
        <a:bodyPr/>
        <a:lstStyle/>
        <a:p>
          <a:endParaRPr lang="en-US"/>
        </a:p>
      </dgm:t>
    </dgm:pt>
    <dgm:pt modelId="{81663449-F63D-445E-B2CC-3BE93C4819FF}" type="sibTrans" cxnId="{D85C33EF-AC8E-4D47-959D-021423E374CD}">
      <dgm:prSet/>
      <dgm:spPr/>
      <dgm:t>
        <a:bodyPr/>
        <a:lstStyle/>
        <a:p>
          <a:endParaRPr lang="en-US"/>
        </a:p>
      </dgm:t>
    </dgm:pt>
    <dgm:pt modelId="{E2A68918-192B-4FF6-B8AF-E549EB720C98}">
      <dgm:prSet custT="1"/>
      <dgm:spPr/>
      <dgm:t>
        <a:bodyPr/>
        <a:lstStyle/>
        <a:p>
          <a:pPr marL="0" marR="0" lvl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zh-TW" altLang="en-US" dirty="0"/>
            <a:t>分組學習</a:t>
          </a:r>
          <a:endParaRPr lang="en-US" altLang="zh-TW" dirty="0"/>
        </a:p>
        <a:p>
          <a:pPr marL="0" lvl="0" defTabSz="2266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dirty="0"/>
        </a:p>
      </dgm:t>
    </dgm:pt>
    <dgm:pt modelId="{FA47658E-3970-46DA-A88F-439EB7E96B2F}" type="parTrans" cxnId="{D87BBBBA-CD82-4646-B1F4-FBEA3FC58D4A}">
      <dgm:prSet/>
      <dgm:spPr/>
      <dgm:t>
        <a:bodyPr/>
        <a:lstStyle/>
        <a:p>
          <a:endParaRPr lang="en-US"/>
        </a:p>
      </dgm:t>
    </dgm:pt>
    <dgm:pt modelId="{90AB6D3A-A3D5-4AF4-85C4-B1080759FE37}" type="sibTrans" cxnId="{D87BBBBA-CD82-4646-B1F4-FBEA3FC58D4A}">
      <dgm:prSet/>
      <dgm:spPr/>
      <dgm:t>
        <a:bodyPr/>
        <a:lstStyle/>
        <a:p>
          <a:endParaRPr lang="en-US"/>
        </a:p>
      </dgm:t>
    </dgm:pt>
    <dgm:pt modelId="{4B6CE7F6-8E02-4D9A-9775-E388E757B7C2}">
      <dgm:prSet custT="1"/>
      <dgm:spPr/>
      <dgm:t>
        <a:bodyPr/>
        <a:lstStyle/>
        <a:p>
          <a:pPr marL="0" marR="0" lvl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zh-TW" altLang="en-US" dirty="0"/>
            <a:t>線上考試</a:t>
          </a:r>
          <a:endParaRPr lang="en-US" altLang="zh-TW" dirty="0"/>
        </a:p>
        <a:p>
          <a:pPr marL="0" lvl="0" defTabSz="2266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dirty="0"/>
        </a:p>
      </dgm:t>
    </dgm:pt>
    <dgm:pt modelId="{7BA5E81A-C277-482C-A468-CE6AF0765B91}" type="parTrans" cxnId="{071EC30B-604A-4508-A62A-6CFB4C3475B1}">
      <dgm:prSet/>
      <dgm:spPr/>
      <dgm:t>
        <a:bodyPr/>
        <a:lstStyle/>
        <a:p>
          <a:endParaRPr lang="en-US"/>
        </a:p>
      </dgm:t>
    </dgm:pt>
    <dgm:pt modelId="{C332382B-D753-4A0A-B11C-29BF845B6266}" type="sibTrans" cxnId="{071EC30B-604A-4508-A62A-6CFB4C3475B1}">
      <dgm:prSet/>
      <dgm:spPr/>
      <dgm:t>
        <a:bodyPr/>
        <a:lstStyle/>
        <a:p>
          <a:endParaRPr lang="en-US"/>
        </a:p>
      </dgm:t>
    </dgm:pt>
    <dgm:pt modelId="{8CB34802-8857-4C4B-8CFF-0A35B3E50405}" type="pres">
      <dgm:prSet presAssocID="{4B32E846-D6A4-4E56-8D87-71ADEC5640E2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65BA9275-85B2-4ABA-8CED-F4FAFD8F830C}" type="pres">
      <dgm:prSet presAssocID="{4FFDBCF6-077D-4C0D-9344-71E5129D0F76}" presName="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D3BEFB3F-5418-4836-9D8E-D451B724F12E}" type="pres">
      <dgm:prSet presAssocID="{470B6F09-8ECC-41E4-B0A6-47405AAF0999}" presName="sibTrans" presStyleLbl="sibTrans1D1" presStyleIdx="0" presStyleCnt="3"/>
      <dgm:spPr/>
      <dgm:t>
        <a:bodyPr/>
        <a:lstStyle/>
        <a:p>
          <a:endParaRPr lang="zh-TW" altLang="en-US"/>
        </a:p>
      </dgm:t>
    </dgm:pt>
    <dgm:pt modelId="{66A8794E-C306-43A6-A97C-80EA174C9000}" type="pres">
      <dgm:prSet presAssocID="{470B6F09-8ECC-41E4-B0A6-47405AAF0999}" presName="connectorText" presStyleLbl="sibTrans1D1" presStyleIdx="0" presStyleCnt="3"/>
      <dgm:spPr/>
      <dgm:t>
        <a:bodyPr/>
        <a:lstStyle/>
        <a:p>
          <a:endParaRPr lang="zh-TW" altLang="en-US"/>
        </a:p>
      </dgm:t>
    </dgm:pt>
    <dgm:pt modelId="{9025690A-35E8-48D4-839C-B9802CA26D09}" type="pres">
      <dgm:prSet presAssocID="{1B2F1D4E-A650-4137-AE86-F5AFBEE3C73A}" presName="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95367DAA-7801-4A66-84F6-E0DED20DEC28}" type="pres">
      <dgm:prSet presAssocID="{81663449-F63D-445E-B2CC-3BE93C4819FF}" presName="sibTrans" presStyleLbl="sibTrans1D1" presStyleIdx="1" presStyleCnt="3"/>
      <dgm:spPr/>
      <dgm:t>
        <a:bodyPr/>
        <a:lstStyle/>
        <a:p>
          <a:endParaRPr lang="zh-TW" altLang="en-US"/>
        </a:p>
      </dgm:t>
    </dgm:pt>
    <dgm:pt modelId="{4108CC7C-81B6-48F5-9331-E177E76EE266}" type="pres">
      <dgm:prSet presAssocID="{81663449-F63D-445E-B2CC-3BE93C4819FF}" presName="connectorText" presStyleLbl="sibTrans1D1" presStyleIdx="1" presStyleCnt="3"/>
      <dgm:spPr/>
      <dgm:t>
        <a:bodyPr/>
        <a:lstStyle/>
        <a:p>
          <a:endParaRPr lang="zh-TW" altLang="en-US"/>
        </a:p>
      </dgm:t>
    </dgm:pt>
    <dgm:pt modelId="{FEFF170F-7D1A-43DF-BE51-E9EDBFE4C264}" type="pres">
      <dgm:prSet presAssocID="{E2A68918-192B-4FF6-B8AF-E549EB720C98}" presName="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ED46B303-B622-4F66-9247-A8F2D825016E}" type="pres">
      <dgm:prSet presAssocID="{90AB6D3A-A3D5-4AF4-85C4-B1080759FE37}" presName="sibTrans" presStyleLbl="sibTrans1D1" presStyleIdx="2" presStyleCnt="3"/>
      <dgm:spPr/>
      <dgm:t>
        <a:bodyPr/>
        <a:lstStyle/>
        <a:p>
          <a:endParaRPr lang="zh-TW" altLang="en-US"/>
        </a:p>
      </dgm:t>
    </dgm:pt>
    <dgm:pt modelId="{0227A1A5-6FC1-46DA-9B8F-940E07290F64}" type="pres">
      <dgm:prSet presAssocID="{90AB6D3A-A3D5-4AF4-85C4-B1080759FE37}" presName="connectorText" presStyleLbl="sibTrans1D1" presStyleIdx="2" presStyleCnt="3"/>
      <dgm:spPr/>
      <dgm:t>
        <a:bodyPr/>
        <a:lstStyle/>
        <a:p>
          <a:endParaRPr lang="zh-TW" altLang="en-US"/>
        </a:p>
      </dgm:t>
    </dgm:pt>
    <dgm:pt modelId="{D843A3AB-96FA-4240-926E-E4C3A2EFCA12}" type="pres">
      <dgm:prSet presAssocID="{4B6CE7F6-8E02-4D9A-9775-E388E757B7C2}" presName="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6DFBDCA8-28D9-4374-9300-D9603ADB252F}" type="presOf" srcId="{90AB6D3A-A3D5-4AF4-85C4-B1080759FE37}" destId="{0227A1A5-6FC1-46DA-9B8F-940E07290F64}" srcOrd="1" destOrd="0" presId="urn:microsoft.com/office/officeart/2016/7/layout/RepeatingBendingProcessNew"/>
    <dgm:cxn modelId="{A1C63D4B-9B7A-4646-8C1D-5EA14E65E5C3}" type="presOf" srcId="{81663449-F63D-445E-B2CC-3BE93C4819FF}" destId="{4108CC7C-81B6-48F5-9331-E177E76EE266}" srcOrd="1" destOrd="0" presId="urn:microsoft.com/office/officeart/2016/7/layout/RepeatingBendingProcessNew"/>
    <dgm:cxn modelId="{428A1093-DEF6-4485-99BF-319B7ABCACBF}" type="presOf" srcId="{470B6F09-8ECC-41E4-B0A6-47405AAF0999}" destId="{66A8794E-C306-43A6-A97C-80EA174C9000}" srcOrd="1" destOrd="0" presId="urn:microsoft.com/office/officeart/2016/7/layout/RepeatingBendingProcessNew"/>
    <dgm:cxn modelId="{B02B6F74-B128-4056-9F6C-F3C8994DB1A0}" type="presOf" srcId="{81663449-F63D-445E-B2CC-3BE93C4819FF}" destId="{95367DAA-7801-4A66-84F6-E0DED20DEC28}" srcOrd="0" destOrd="0" presId="urn:microsoft.com/office/officeart/2016/7/layout/RepeatingBendingProcessNew"/>
    <dgm:cxn modelId="{D93FDF25-59A8-4B13-8B78-05F2FCD6B478}" type="presOf" srcId="{4B6CE7F6-8E02-4D9A-9775-E388E757B7C2}" destId="{D843A3AB-96FA-4240-926E-E4C3A2EFCA12}" srcOrd="0" destOrd="0" presId="urn:microsoft.com/office/officeart/2016/7/layout/RepeatingBendingProcessNew"/>
    <dgm:cxn modelId="{D85C33EF-AC8E-4D47-959D-021423E374CD}" srcId="{4B32E846-D6A4-4E56-8D87-71ADEC5640E2}" destId="{1B2F1D4E-A650-4137-AE86-F5AFBEE3C73A}" srcOrd="1" destOrd="0" parTransId="{E31B0ED3-71F8-45C4-85DD-29AE0B525C28}" sibTransId="{81663449-F63D-445E-B2CC-3BE93C4819FF}"/>
    <dgm:cxn modelId="{DA70F792-7B4B-43D3-A18B-98FE0047ECE9}" type="presOf" srcId="{E2A68918-192B-4FF6-B8AF-E549EB720C98}" destId="{FEFF170F-7D1A-43DF-BE51-E9EDBFE4C264}" srcOrd="0" destOrd="0" presId="urn:microsoft.com/office/officeart/2016/7/layout/RepeatingBendingProcessNew"/>
    <dgm:cxn modelId="{0884D074-354C-4CF7-94FD-BA6938676325}" type="presOf" srcId="{1B2F1D4E-A650-4137-AE86-F5AFBEE3C73A}" destId="{9025690A-35E8-48D4-839C-B9802CA26D09}" srcOrd="0" destOrd="0" presId="urn:microsoft.com/office/officeart/2016/7/layout/RepeatingBendingProcessNew"/>
    <dgm:cxn modelId="{CA8D41BF-68E3-47EA-B777-14A500795466}" type="presOf" srcId="{470B6F09-8ECC-41E4-B0A6-47405AAF0999}" destId="{D3BEFB3F-5418-4836-9D8E-D451B724F12E}" srcOrd="0" destOrd="0" presId="urn:microsoft.com/office/officeart/2016/7/layout/RepeatingBendingProcessNew"/>
    <dgm:cxn modelId="{9D6991E3-8485-4FC0-8E6A-123A022CC803}" type="presOf" srcId="{4B32E846-D6A4-4E56-8D87-71ADEC5640E2}" destId="{8CB34802-8857-4C4B-8CFF-0A35B3E50405}" srcOrd="0" destOrd="0" presId="urn:microsoft.com/office/officeart/2016/7/layout/RepeatingBendingProcessNew"/>
    <dgm:cxn modelId="{071EC30B-604A-4508-A62A-6CFB4C3475B1}" srcId="{4B32E846-D6A4-4E56-8D87-71ADEC5640E2}" destId="{4B6CE7F6-8E02-4D9A-9775-E388E757B7C2}" srcOrd="3" destOrd="0" parTransId="{7BA5E81A-C277-482C-A468-CE6AF0765B91}" sibTransId="{C332382B-D753-4A0A-B11C-29BF845B6266}"/>
    <dgm:cxn modelId="{D87BBBBA-CD82-4646-B1F4-FBEA3FC58D4A}" srcId="{4B32E846-D6A4-4E56-8D87-71ADEC5640E2}" destId="{E2A68918-192B-4FF6-B8AF-E549EB720C98}" srcOrd="2" destOrd="0" parTransId="{FA47658E-3970-46DA-A88F-439EB7E96B2F}" sibTransId="{90AB6D3A-A3D5-4AF4-85C4-B1080759FE37}"/>
    <dgm:cxn modelId="{865E2BF1-D50C-41E1-B7CB-ACA36FF61D54}" srcId="{4B32E846-D6A4-4E56-8D87-71ADEC5640E2}" destId="{4FFDBCF6-077D-4C0D-9344-71E5129D0F76}" srcOrd="0" destOrd="0" parTransId="{5AD9C064-B9B3-4FDA-A462-283A50C8FCCF}" sibTransId="{470B6F09-8ECC-41E4-B0A6-47405AAF0999}"/>
    <dgm:cxn modelId="{11AA3F84-5DC7-4760-AE86-71EEA5E80C92}" type="presOf" srcId="{90AB6D3A-A3D5-4AF4-85C4-B1080759FE37}" destId="{ED46B303-B622-4F66-9247-A8F2D825016E}" srcOrd="0" destOrd="0" presId="urn:microsoft.com/office/officeart/2016/7/layout/RepeatingBendingProcessNew"/>
    <dgm:cxn modelId="{59A8FA8D-04BB-4B96-83DA-112ECA0131D9}" type="presOf" srcId="{4FFDBCF6-077D-4C0D-9344-71E5129D0F76}" destId="{65BA9275-85B2-4ABA-8CED-F4FAFD8F830C}" srcOrd="0" destOrd="0" presId="urn:microsoft.com/office/officeart/2016/7/layout/RepeatingBendingProcessNew"/>
    <dgm:cxn modelId="{2A78140D-3093-4EDC-AC0D-F4BAE299037B}" type="presParOf" srcId="{8CB34802-8857-4C4B-8CFF-0A35B3E50405}" destId="{65BA9275-85B2-4ABA-8CED-F4FAFD8F830C}" srcOrd="0" destOrd="0" presId="urn:microsoft.com/office/officeart/2016/7/layout/RepeatingBendingProcessNew"/>
    <dgm:cxn modelId="{97B9A814-DAD4-42E9-B891-67C4B0CF5692}" type="presParOf" srcId="{8CB34802-8857-4C4B-8CFF-0A35B3E50405}" destId="{D3BEFB3F-5418-4836-9D8E-D451B724F12E}" srcOrd="1" destOrd="0" presId="urn:microsoft.com/office/officeart/2016/7/layout/RepeatingBendingProcessNew"/>
    <dgm:cxn modelId="{D5E9D504-DB26-4DE9-919E-009369A2D90F}" type="presParOf" srcId="{D3BEFB3F-5418-4836-9D8E-D451B724F12E}" destId="{66A8794E-C306-43A6-A97C-80EA174C9000}" srcOrd="0" destOrd="0" presId="urn:microsoft.com/office/officeart/2016/7/layout/RepeatingBendingProcessNew"/>
    <dgm:cxn modelId="{612B4079-DE86-436E-B0ED-444E3D089AE5}" type="presParOf" srcId="{8CB34802-8857-4C4B-8CFF-0A35B3E50405}" destId="{9025690A-35E8-48D4-839C-B9802CA26D09}" srcOrd="2" destOrd="0" presId="urn:microsoft.com/office/officeart/2016/7/layout/RepeatingBendingProcessNew"/>
    <dgm:cxn modelId="{F851244A-BDC7-43F1-8E86-ED4B30778F30}" type="presParOf" srcId="{8CB34802-8857-4C4B-8CFF-0A35B3E50405}" destId="{95367DAA-7801-4A66-84F6-E0DED20DEC28}" srcOrd="3" destOrd="0" presId="urn:microsoft.com/office/officeart/2016/7/layout/RepeatingBendingProcessNew"/>
    <dgm:cxn modelId="{015DDABE-E6C6-4C8A-8EA1-E2E9E7BD97C1}" type="presParOf" srcId="{95367DAA-7801-4A66-84F6-E0DED20DEC28}" destId="{4108CC7C-81B6-48F5-9331-E177E76EE266}" srcOrd="0" destOrd="0" presId="urn:microsoft.com/office/officeart/2016/7/layout/RepeatingBendingProcessNew"/>
    <dgm:cxn modelId="{A9794242-47C5-4559-9CB9-CFC878532A26}" type="presParOf" srcId="{8CB34802-8857-4C4B-8CFF-0A35B3E50405}" destId="{FEFF170F-7D1A-43DF-BE51-E9EDBFE4C264}" srcOrd="4" destOrd="0" presId="urn:microsoft.com/office/officeart/2016/7/layout/RepeatingBendingProcessNew"/>
    <dgm:cxn modelId="{828FB3AD-7F8A-4430-88F3-54FC170049D9}" type="presParOf" srcId="{8CB34802-8857-4C4B-8CFF-0A35B3E50405}" destId="{ED46B303-B622-4F66-9247-A8F2D825016E}" srcOrd="5" destOrd="0" presId="urn:microsoft.com/office/officeart/2016/7/layout/RepeatingBendingProcessNew"/>
    <dgm:cxn modelId="{7D584B97-E146-4929-905C-3E2FF9A833A5}" type="presParOf" srcId="{ED46B303-B622-4F66-9247-A8F2D825016E}" destId="{0227A1A5-6FC1-46DA-9B8F-940E07290F64}" srcOrd="0" destOrd="0" presId="urn:microsoft.com/office/officeart/2016/7/layout/RepeatingBendingProcessNew"/>
    <dgm:cxn modelId="{F8CF3FB0-2EF4-4DD9-9181-38B680E1A6F2}" type="presParOf" srcId="{8CB34802-8857-4C4B-8CFF-0A35B3E50405}" destId="{D843A3AB-96FA-4240-926E-E4C3A2EFCA12}" srcOrd="6" destOrd="0" presId="urn:microsoft.com/office/officeart/2016/7/layout/RepeatingBendingProcessNew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16/7/layout/RepeatingBendingProcessNew">
  <dgm:title val="Repeating Bending Process New"/>
  <dgm:desc val=""/>
  <dgm:catLst>
    <dgm:cat type="process" pri="5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self" func="var" arg="dir" op="equ" val="norm">
        <dgm:alg type="snake">
          <dgm:param type="grDir" val="tL"/>
          <dgm:param type="flowDir" val="row"/>
          <dgm:param type="contDir" val="sameDir"/>
          <dgm:param type="bkpt" val="endCnv"/>
        </dgm:alg>
      </dgm:if>
      <dgm:else name="Name3">
        <dgm:alg type="snake">
          <dgm:param type="grDir" val="tR"/>
          <dgm:param type="flowDir" val="row"/>
          <dgm:param type="contDir" val="same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23"/>
      <dgm:constr type="sp" refType="w" refFor="ch" refForName="sibTrans" op="equ"/>
      <dgm:constr type="userB" for="des" forName="connectorText" refType="sp"/>
      <dgm:constr type="primFontSz" for="ch" ptType="node" op="equ" val="65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h" refType="w" fact="0.6"/>
          <dgm:constr type="tMarg" refType="h" fact="0.243"/>
          <dgm:constr type="bMarg" refType="h" fact="0.243"/>
          <dgm:constr type="lMarg" refType="w" fact="0.1389"/>
          <dgm:constr type="rMarg" refType="w" fact="0.1389"/>
        </dgm:constrLst>
        <dgm:ruleLst>
          <dgm:rule type="primFontSz" val="12" fact="NaN" max="NaN"/>
        </dgm:ruleLst>
      </dgm:layoutNode>
      <dgm:forEach name="sibTransForEach" axis="followSib" ptType="sibTrans" cnt="1">
        <dgm:layoutNode name="sibTrans">
          <dgm:choose name="Name4">
            <dgm:if name="Name5" axis="self" func="var" arg="dir" op="equ" val="norm">
              <dgm:alg type="conn">
                <dgm:param type="connRout" val="bend"/>
                <dgm:param type="dim" val="1D"/>
                <dgm:param type="begPts" val="midR bCtr"/>
                <dgm:param type="endPts" val="midL tCtr"/>
              </dgm:alg>
            </dgm:if>
            <dgm:else name="Name6">
              <dgm:alg type="conn">
                <dgm:param type="connRout" val="bend"/>
                <dgm:param type="dim" val="1D"/>
                <dgm:param type="begPts" val="midL bCtr"/>
                <dgm:param type="endPts" val="midR tCtr"/>
              </dgm:alg>
            </dgm:else>
          </dgm:choose>
          <dgm:shape xmlns:r="http://schemas.openxmlformats.org/officeDocument/2006/relationships" type="conn" r:blip="" zOrderOff="-2">
            <dgm:adjLst/>
          </dgm:shape>
          <dgm:presOf axis="self"/>
          <dgm:constrLst>
            <dgm:constr type="begPad" val="-0.05"/>
            <dgm:constr type="endPad" val="0.9"/>
            <dgm:constr type="userA" for="ch" ref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userA"/>
              <dgm:constr type="userB"/>
              <dgm:constr type="w" refType="userA" fact="0.05"/>
              <dgm:constr type="h" refType="userB" fact="0.01"/>
              <dgm:constr type="lMarg" val="1"/>
              <dgm:constr type="rMarg" val="1"/>
              <dgm:constr type="tMarg"/>
              <dgm:constr type="bMarg"/>
            </dgm:constrLst>
            <dgm:ruleLst>
              <dgm:rule type="w" val="NaN" fact="0.6" max="NaN"/>
              <dgm:rule type="h" val="NaN" fact="0.6" max="NaN"/>
              <dgm:rule type="primFontSz" val="5" fact="NaN" max="NaN"/>
            </dgm:ruleLst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95045C6-AF42-4072-B9C0-6CFAF9D7C8A5}" type="datetimeFigureOut">
              <a:rPr lang="zh-TW" altLang="en-US" smtClean="0"/>
              <a:t>2018/2/1</a:t>
            </a:fld>
            <a:endParaRPr lang="zh-TW" altLang="en-US"/>
          </a:p>
        </p:txBody>
      </p:sp>
      <p:sp>
        <p:nvSpPr>
          <p:cNvPr id="4" name="投影片影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7229E1B-7DA1-4708-94E3-8D924E5FB39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90111111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229E1B-7DA1-4708-94E3-8D924E5FB39F}" type="slidenum">
              <a:rPr lang="zh-TW" altLang="en-US" smtClean="0"/>
              <a:t>23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97113296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Group 18"/>
          <p:cNvGrpSpPr/>
          <p:nvPr/>
        </p:nvGrpSpPr>
        <p:grpSpPr>
          <a:xfrm>
            <a:off x="546100" y="-4763"/>
            <a:ext cx="5014912" cy="6862763"/>
            <a:chOff x="2928938" y="-4763"/>
            <a:chExt cx="5014912" cy="6862763"/>
          </a:xfrm>
        </p:grpSpPr>
        <p:sp>
          <p:nvSpPr>
            <p:cNvPr id="22" name="Freeform 6"/>
            <p:cNvSpPr/>
            <p:nvPr/>
          </p:nvSpPr>
          <p:spPr bwMode="auto">
            <a:xfrm>
              <a:off x="3367088" y="-4763"/>
              <a:ext cx="1063625" cy="2782888"/>
            </a:xfrm>
            <a:custGeom>
              <a:avLst/>
              <a:gdLst/>
              <a:ahLst/>
              <a:cxnLst/>
              <a:rect l="0" t="0" r="r" b="b"/>
              <a:pathLst>
                <a:path w="670" h="1753">
                  <a:moveTo>
                    <a:pt x="0" y="1696"/>
                  </a:moveTo>
                  <a:lnTo>
                    <a:pt x="225" y="1753"/>
                  </a:lnTo>
                  <a:lnTo>
                    <a:pt x="670" y="0"/>
                  </a:lnTo>
                  <a:lnTo>
                    <a:pt x="430" y="0"/>
                  </a:lnTo>
                  <a:lnTo>
                    <a:pt x="0" y="169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23" name="Freeform 7"/>
            <p:cNvSpPr/>
            <p:nvPr/>
          </p:nvSpPr>
          <p:spPr bwMode="auto">
            <a:xfrm>
              <a:off x="2928938" y="-4763"/>
              <a:ext cx="1035050" cy="2673350"/>
            </a:xfrm>
            <a:custGeom>
              <a:avLst/>
              <a:gdLst/>
              <a:ahLst/>
              <a:cxnLst/>
              <a:rect l="0" t="0" r="r" b="b"/>
              <a:pathLst>
                <a:path w="652" h="1684">
                  <a:moveTo>
                    <a:pt x="225" y="1684"/>
                  </a:moveTo>
                  <a:lnTo>
                    <a:pt x="652" y="0"/>
                  </a:lnTo>
                  <a:lnTo>
                    <a:pt x="411" y="0"/>
                  </a:lnTo>
                  <a:lnTo>
                    <a:pt x="0" y="1627"/>
                  </a:lnTo>
                  <a:lnTo>
                    <a:pt x="219" y="1681"/>
                  </a:lnTo>
                  <a:lnTo>
                    <a:pt x="225" y="1684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24" name="Freeform 9"/>
            <p:cNvSpPr/>
            <p:nvPr/>
          </p:nvSpPr>
          <p:spPr bwMode="auto">
            <a:xfrm>
              <a:off x="2928938" y="2582862"/>
              <a:ext cx="2693987" cy="4275138"/>
            </a:xfrm>
            <a:custGeom>
              <a:avLst/>
              <a:gdLst/>
              <a:ahLst/>
              <a:cxnLst/>
              <a:rect l="0" t="0" r="r" b="b"/>
              <a:pathLst>
                <a:path w="1697" h="2693">
                  <a:moveTo>
                    <a:pt x="0" y="0"/>
                  </a:moveTo>
                  <a:lnTo>
                    <a:pt x="1622" y="2693"/>
                  </a:lnTo>
                  <a:lnTo>
                    <a:pt x="1697" y="269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25" name="Freeform 10"/>
            <p:cNvSpPr/>
            <p:nvPr/>
          </p:nvSpPr>
          <p:spPr bwMode="auto">
            <a:xfrm>
              <a:off x="3371850" y="2692400"/>
              <a:ext cx="3332162" cy="4165600"/>
            </a:xfrm>
            <a:custGeom>
              <a:avLst/>
              <a:gdLst/>
              <a:ahLst/>
              <a:cxnLst/>
              <a:rect l="0" t="0" r="r" b="b"/>
              <a:pathLst>
                <a:path w="2099" h="2624">
                  <a:moveTo>
                    <a:pt x="2099" y="2624"/>
                  </a:moveTo>
                  <a:lnTo>
                    <a:pt x="0" y="0"/>
                  </a:lnTo>
                  <a:lnTo>
                    <a:pt x="2021" y="2624"/>
                  </a:lnTo>
                  <a:lnTo>
                    <a:pt x="2099" y="2624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26" name="Freeform 11"/>
            <p:cNvSpPr/>
            <p:nvPr/>
          </p:nvSpPr>
          <p:spPr bwMode="auto">
            <a:xfrm>
              <a:off x="3367088" y="2687637"/>
              <a:ext cx="4576762" cy="4170363"/>
            </a:xfrm>
            <a:custGeom>
              <a:avLst/>
              <a:gdLst/>
              <a:ahLst/>
              <a:cxnLst/>
              <a:rect l="0" t="0" r="r" b="b"/>
              <a:pathLst>
                <a:path w="2883" h="2627">
                  <a:moveTo>
                    <a:pt x="0" y="0"/>
                  </a:moveTo>
                  <a:lnTo>
                    <a:pt x="3" y="3"/>
                  </a:lnTo>
                  <a:lnTo>
                    <a:pt x="2102" y="2627"/>
                  </a:lnTo>
                  <a:lnTo>
                    <a:pt x="2883" y="2627"/>
                  </a:lnTo>
                  <a:lnTo>
                    <a:pt x="225" y="5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27" name="Freeform 12"/>
            <p:cNvSpPr/>
            <p:nvPr/>
          </p:nvSpPr>
          <p:spPr bwMode="auto">
            <a:xfrm>
              <a:off x="2928938" y="2578100"/>
              <a:ext cx="3584575" cy="4279900"/>
            </a:xfrm>
            <a:custGeom>
              <a:avLst/>
              <a:gdLst/>
              <a:ahLst/>
              <a:cxnLst/>
              <a:rect l="0" t="0" r="r" b="b"/>
              <a:pathLst>
                <a:path w="2258" h="2696">
                  <a:moveTo>
                    <a:pt x="2258" y="2696"/>
                  </a:moveTo>
                  <a:lnTo>
                    <a:pt x="264" y="111"/>
                  </a:lnTo>
                  <a:lnTo>
                    <a:pt x="228" y="60"/>
                  </a:lnTo>
                  <a:lnTo>
                    <a:pt x="225" y="57"/>
                  </a:lnTo>
                  <a:lnTo>
                    <a:pt x="0" y="0"/>
                  </a:lnTo>
                  <a:lnTo>
                    <a:pt x="0" y="3"/>
                  </a:lnTo>
                  <a:lnTo>
                    <a:pt x="1697" y="2696"/>
                  </a:lnTo>
                  <a:lnTo>
                    <a:pt x="2258" y="2696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928401" y="1380068"/>
            <a:ext cx="8574622" cy="2616199"/>
          </a:xfrm>
        </p:spPr>
        <p:txBody>
          <a:bodyPr anchor="b">
            <a:normAutofit/>
          </a:bodyPr>
          <a:lstStyle>
            <a:lvl1pPr algn="r">
              <a:defRPr sz="6000">
                <a:effectLst/>
              </a:defRPr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15377" y="3996267"/>
            <a:ext cx="6987645" cy="1388534"/>
          </a:xfrm>
        </p:spPr>
        <p:txBody>
          <a:bodyPr anchor="t">
            <a:normAutofit/>
          </a:bodyPr>
          <a:lstStyle>
            <a:lvl1pPr marL="0" indent="0" algn="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/>
              <a:t>按一下以編輯母片副標題樣式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B2D242-EB9B-4145-B7C8-6914F929C231}" type="datetimeFigureOut">
              <a:rPr lang="zh-TW" altLang="en-US" smtClean="0"/>
              <a:t>2018/2/1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32412" y="5883275"/>
            <a:ext cx="4324044" cy="365125"/>
          </a:xfrm>
        </p:spPr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D0CC1E-ECEA-4B8B-AB61-CCA30D98812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8618244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B2D242-EB9B-4145-B7C8-6914F929C231}" type="datetimeFigureOut">
              <a:rPr lang="zh-TW" altLang="en-US" smtClean="0"/>
              <a:t>2018/2/1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951856" y="5867131"/>
            <a:ext cx="551167" cy="365125"/>
          </a:xfrm>
        </p:spPr>
        <p:txBody>
          <a:bodyPr/>
          <a:lstStyle/>
          <a:p>
            <a:fld id="{22D0CC1E-ECEA-4B8B-AB61-CCA30D98812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848303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2279" y="2666999"/>
            <a:ext cx="8930747" cy="2110382"/>
          </a:xfrm>
        </p:spPr>
        <p:txBody>
          <a:bodyPr anchor="b"/>
          <a:lstStyle>
            <a:lvl1pPr algn="r">
              <a:defRPr sz="4000" b="0" cap="none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2278" y="4777381"/>
            <a:ext cx="893074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B2D242-EB9B-4145-B7C8-6914F929C231}" type="datetimeFigureOut">
              <a:rPr lang="zh-TW" altLang="en-US" smtClean="0"/>
              <a:t>2018/2/1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D0CC1E-ECEA-4B8B-AB61-CCA30D98812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820989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個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1" y="685800"/>
            <a:ext cx="10018713" cy="1752599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84312" y="2666999"/>
            <a:ext cx="4895055" cy="3124201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07967" y="2667000"/>
            <a:ext cx="4895056" cy="3124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B2D242-EB9B-4145-B7C8-6914F929C231}" type="datetimeFigureOut">
              <a:rPr lang="zh-TW" altLang="en-US" smtClean="0"/>
              <a:t>2018/2/1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D0CC1E-ECEA-4B8B-AB61-CCA30D98812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783259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72179" y="2658533"/>
            <a:ext cx="4607188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84311" y="3335337"/>
            <a:ext cx="4895056" cy="2455862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880487" y="2667000"/>
            <a:ext cx="462253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07967" y="3335337"/>
            <a:ext cx="4895056" cy="2455862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B2D242-EB9B-4145-B7C8-6914F929C231}" type="datetimeFigureOut">
              <a:rPr lang="zh-TW" altLang="en-US" smtClean="0"/>
              <a:t>2018/2/1</a:t>
            </a:fld>
            <a:endParaRPr lang="zh-TW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D0CC1E-ECEA-4B8B-AB61-CCA30D98812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5441501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B2D242-EB9B-4145-B7C8-6914F929C231}" type="datetimeFigureOut">
              <a:rPr lang="zh-TW" altLang="en-US" smtClean="0"/>
              <a:t>2018/2/1</a:t>
            </a:fld>
            <a:endParaRPr lang="zh-TW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D0CC1E-ECEA-4B8B-AB61-CCA30D98812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9462582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B2D242-EB9B-4145-B7C8-6914F929C231}" type="datetimeFigureOut">
              <a:rPr lang="zh-TW" altLang="en-US" smtClean="0"/>
              <a:t>2018/2/1</a:t>
            </a:fld>
            <a:endParaRPr lang="zh-TW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D0CC1E-ECEA-4B8B-AB61-CCA30D98812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195922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2" y="1600200"/>
            <a:ext cx="3549121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262033" y="685799"/>
            <a:ext cx="6240990" cy="5105401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4312" y="2971800"/>
            <a:ext cx="3549121" cy="18288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B2D242-EB9B-4145-B7C8-6914F929C231}" type="datetimeFigureOut">
              <a:rPr lang="zh-TW" altLang="en-US" smtClean="0"/>
              <a:t>2018/2/1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D0CC1E-ECEA-4B8B-AB61-CCA30D98812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955957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2724" y="1752599"/>
            <a:ext cx="5426158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94682" y="914400"/>
            <a:ext cx="3280974" cy="4572000"/>
          </a:xfrm>
          <a:prstGeom prst="roundRect">
            <a:avLst>
              <a:gd name="adj" fmla="val 42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TW" altLang="en-US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2724" y="3124199"/>
            <a:ext cx="5426158" cy="18288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B2D242-EB9B-4145-B7C8-6914F929C231}" type="datetimeFigureOut">
              <a:rPr lang="zh-TW" altLang="en-US" smtClean="0"/>
              <a:t>2018/2/1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D0CC1E-ECEA-4B8B-AB61-CCA30D98812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503189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全景圖片 (含標題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1" y="4732865"/>
            <a:ext cx="10018711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386012" y="932112"/>
            <a:ext cx="8225944" cy="3164976"/>
          </a:xfrm>
          <a:prstGeom prst="roundRect">
            <a:avLst>
              <a:gd name="adj" fmla="val 43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TW" altLang="en-US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4311" y="5299603"/>
            <a:ext cx="10018711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B2D242-EB9B-4145-B7C8-6914F929C231}" type="datetimeFigureOut">
              <a:rPr lang="zh-TW" altLang="en-US" smtClean="0"/>
              <a:t>2018/2/1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D0CC1E-ECEA-4B8B-AB61-CCA30D98812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9740047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標題與說明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2" y="685800"/>
            <a:ext cx="10018711" cy="3048000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343400"/>
            <a:ext cx="10018713" cy="14478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B2D242-EB9B-4145-B7C8-6914F929C231}" type="datetimeFigureOut">
              <a:rPr lang="zh-TW" altLang="en-US" smtClean="0"/>
              <a:t>2018/2/1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D0CC1E-ECEA-4B8B-AB61-CCA30D98812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18854637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引述 (含標題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1598612" y="86302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893425" y="2819399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8212" y="685800"/>
            <a:ext cx="8990012" cy="2743199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436811" y="3428999"/>
            <a:ext cx="8532815" cy="381000"/>
          </a:xfrm>
        </p:spPr>
        <p:txBody>
          <a:bodyPr anchor="ctr">
            <a:normAutofit/>
          </a:bodyPr>
          <a:lstStyle>
            <a:lvl1pPr marL="0" indent="0">
              <a:buFontTx/>
              <a:buNone/>
              <a:defRPr sz="18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1" y="4343400"/>
            <a:ext cx="10018711" cy="14478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B2D242-EB9B-4145-B7C8-6914F929C231}" type="datetimeFigureOut">
              <a:rPr lang="zh-TW" altLang="en-US" smtClean="0"/>
              <a:t>2018/2/1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D0CC1E-ECEA-4B8B-AB61-CCA30D98812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3381649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3" y="3308581"/>
            <a:ext cx="10018709" cy="1468800"/>
          </a:xfrm>
        </p:spPr>
        <p:txBody>
          <a:bodyPr anchor="b">
            <a:normAutofit/>
          </a:bodyPr>
          <a:lstStyle>
            <a:lvl1pPr algn="r">
              <a:defRPr sz="3200" b="0" cap="none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777381"/>
            <a:ext cx="10018710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B2D242-EB9B-4145-B7C8-6914F929C231}" type="datetimeFigureOut">
              <a:rPr lang="zh-TW" altLang="en-US" smtClean="0"/>
              <a:t>2018/2/1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D0CC1E-ECEA-4B8B-AB61-CCA30D98812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06105458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引述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1598612" y="86302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893425" y="2819399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8212" y="685800"/>
            <a:ext cx="8990012" cy="2743199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84313" y="3886200"/>
            <a:ext cx="10018710" cy="889000"/>
          </a:xfrm>
        </p:spPr>
        <p:txBody>
          <a:bodyPr vert="horz" lIns="91440" tIns="45720" rIns="91440" bIns="45720" rtlCol="0" anchor="b">
            <a:normAutofit/>
          </a:bodyPr>
          <a:lstStyle>
            <a:lvl1pPr algn="r">
              <a:buNone/>
              <a:defRPr lang="en-US" sz="24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zh-TW" altLang="en-US"/>
              <a:t>編輯母片文字樣式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775200"/>
            <a:ext cx="10018710" cy="10160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B2D242-EB9B-4145-B7C8-6914F929C231}" type="datetimeFigureOut">
              <a:rPr lang="zh-TW" altLang="en-US" smtClean="0"/>
              <a:t>2018/2/1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D0CC1E-ECEA-4B8B-AB61-CCA30D98812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5057036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是非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3" y="685800"/>
            <a:ext cx="10018712" cy="2727325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84312" y="3505200"/>
            <a:ext cx="10018713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zh-TW" altLang="en-US"/>
              <a:t>編輯母片文字樣式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1" y="4343400"/>
            <a:ext cx="10018713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B2D242-EB9B-4145-B7C8-6914F929C231}" type="datetimeFigureOut">
              <a:rPr lang="zh-TW" altLang="en-US" smtClean="0"/>
              <a:t>2018/2/1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D0CC1E-ECEA-4B8B-AB61-CCA30D98812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42261130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B2D242-EB9B-4145-B7C8-6914F929C231}" type="datetimeFigureOut">
              <a:rPr lang="zh-TW" altLang="en-US" smtClean="0"/>
              <a:t>2018/2/1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D0CC1E-ECEA-4B8B-AB61-CCA30D98812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64502419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732655" y="685800"/>
            <a:ext cx="1770369" cy="5105400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84312" y="685800"/>
            <a:ext cx="8019742" cy="5105400"/>
          </a:xfrm>
        </p:spPr>
        <p:txBody>
          <a:bodyPr vert="eaVert" anchor="t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B2D242-EB9B-4145-B7C8-6914F929C231}" type="datetimeFigureOut">
              <a:rPr lang="zh-TW" altLang="en-US" smtClean="0"/>
              <a:t>2018/2/1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D0CC1E-ECEA-4B8B-AB61-CCA30D98812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823568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150812" y="0"/>
            <a:ext cx="2436813" cy="6858001"/>
            <a:chOff x="1320800" y="0"/>
            <a:chExt cx="2436813" cy="6858001"/>
          </a:xfrm>
        </p:grpSpPr>
        <p:sp>
          <p:nvSpPr>
            <p:cNvPr id="8" name="Freeform 6"/>
            <p:cNvSpPr/>
            <p:nvPr/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9" name="Freeform 7"/>
            <p:cNvSpPr/>
            <p:nvPr/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10" name="Freeform 8"/>
            <p:cNvSpPr/>
            <p:nvPr/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11" name="Freeform 9"/>
            <p:cNvSpPr/>
            <p:nvPr/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12" name="Freeform 10"/>
            <p:cNvSpPr/>
            <p:nvPr/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13" name="Freeform 11"/>
            <p:cNvSpPr/>
            <p:nvPr/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84311" y="685800"/>
            <a:ext cx="10018713" cy="1752599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0" y="2666999"/>
            <a:ext cx="10018713" cy="312420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732656" y="5883275"/>
            <a:ext cx="1143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9B2D242-EB9B-4145-B7C8-6914F929C231}" type="datetimeFigureOut">
              <a:rPr lang="zh-TW" altLang="en-US" smtClean="0"/>
              <a:t>2018/2/1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72279" y="5883275"/>
            <a:ext cx="708417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951856" y="5883275"/>
            <a:ext cx="5511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22D0CC1E-ECEA-4B8B-AB61-CCA30D98812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222885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3" r:id="rId1"/>
    <p:sldLayoutId id="2147483704" r:id="rId2"/>
    <p:sldLayoutId id="2147483705" r:id="rId3"/>
    <p:sldLayoutId id="2147483706" r:id="rId4"/>
    <p:sldLayoutId id="2147483707" r:id="rId5"/>
    <p:sldLayoutId id="2147483708" r:id="rId6"/>
    <p:sldLayoutId id="2147483709" r:id="rId7"/>
    <p:sldLayoutId id="2147483710" r:id="rId8"/>
    <p:sldLayoutId id="2147483711" r:id="rId9"/>
    <p:sldLayoutId id="2147483712" r:id="rId10"/>
    <p:sldLayoutId id="2147483713" r:id="rId11"/>
    <p:sldLayoutId id="2147483714" r:id="rId12"/>
    <p:sldLayoutId id="2147483715" r:id="rId13"/>
    <p:sldLayoutId id="2147483716" r:id="rId14"/>
    <p:sldLayoutId id="2147483717" r:id="rId15"/>
    <p:sldLayoutId id="2147483718" r:id="rId16"/>
    <p:sldLayoutId id="2147483719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000" kern="1200" cap="none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2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20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emf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e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emf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29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png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facebook.com/groups/491114321249484/" TargetMode="External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zh-TW" dirty="0" err="1"/>
              <a:t>iClass</a:t>
            </a:r>
            <a:r>
              <a:rPr lang="en-US" altLang="zh-TW" dirty="0"/>
              <a:t> 101</a:t>
            </a:r>
            <a:endParaRPr lang="zh-TW" altLang="en-US" dirty="0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zh-TW" altLang="en-US" dirty="0"/>
              <a:t>淡江大學 教育科技學系 助理教授 鍾志鴻</a:t>
            </a:r>
          </a:p>
        </p:txBody>
      </p:sp>
      <p:pic>
        <p:nvPicPr>
          <p:cNvPr id="4" name="圖片 3"/>
          <p:cNvPicPr/>
          <p:nvPr/>
        </p:nvPicPr>
        <p:blipFill rotWithShape="1">
          <a:blip r:embed="rId2"/>
          <a:srcRect l="6622" t="13318" r="87238" b="80136"/>
          <a:stretch/>
        </p:blipFill>
        <p:spPr bwMode="auto">
          <a:xfrm>
            <a:off x="9421128" y="63356"/>
            <a:ext cx="2708728" cy="1536316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804382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Brainstorm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zh-TW" altLang="zh-TW" sz="3600" dirty="0"/>
              <a:t>教學過程所遇到的困難</a:t>
            </a:r>
            <a:r>
              <a:rPr lang="en-US" altLang="zh-TW" sz="3600" dirty="0"/>
              <a:t>?</a:t>
            </a:r>
            <a:endParaRPr lang="zh-TW" altLang="en-US" sz="3600" dirty="0"/>
          </a:p>
        </p:txBody>
      </p:sp>
    </p:spTree>
    <p:extLst>
      <p:ext uri="{BB962C8B-B14F-4D97-AF65-F5344CB8AC3E}">
        <p14:creationId xmlns:p14="http://schemas.microsoft.com/office/powerpoint/2010/main" val="43937120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err="1"/>
              <a:t>iClass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TW" altLang="en-US" sz="2400" dirty="0"/>
              <a:t>整合</a:t>
            </a:r>
            <a:r>
              <a:rPr lang="en-US" altLang="zh-TW" sz="2400" dirty="0"/>
              <a:t>IRS</a:t>
            </a:r>
            <a:r>
              <a:rPr lang="zh-TW" altLang="en-US" sz="2400" dirty="0"/>
              <a:t>與</a:t>
            </a:r>
            <a:r>
              <a:rPr lang="en-US" altLang="zh-TW" sz="2400" dirty="0"/>
              <a:t>LMS</a:t>
            </a:r>
            <a:r>
              <a:rPr lang="zh-TW" altLang="en-US" sz="2400" dirty="0"/>
              <a:t>來實現行動學習</a:t>
            </a:r>
            <a:endParaRPr lang="en-US" altLang="zh-TW" sz="2400" dirty="0"/>
          </a:p>
          <a:p>
            <a:endParaRPr lang="en-US" altLang="zh-TW" dirty="0"/>
          </a:p>
          <a:p>
            <a:r>
              <a:rPr lang="zh-TW" altLang="en-US" sz="2400" dirty="0"/>
              <a:t>便於跟學生互動</a:t>
            </a:r>
            <a:endParaRPr lang="en-US" altLang="zh-TW" sz="2400" dirty="0"/>
          </a:p>
          <a:p>
            <a:endParaRPr lang="en-US" altLang="zh-TW" sz="2400" dirty="0"/>
          </a:p>
          <a:p>
            <a:r>
              <a:rPr lang="zh-TW" altLang="en-US" sz="2400" dirty="0"/>
              <a:t>直覺式來管理課堂與學生活時進度</a:t>
            </a:r>
          </a:p>
        </p:txBody>
      </p:sp>
    </p:spTree>
    <p:extLst>
      <p:ext uri="{BB962C8B-B14F-4D97-AF65-F5344CB8AC3E}">
        <p14:creationId xmlns:p14="http://schemas.microsoft.com/office/powerpoint/2010/main" val="150505988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IRS</a:t>
            </a:r>
            <a:r>
              <a:rPr lang="zh-TW" altLang="en-US" dirty="0"/>
              <a:t> </a:t>
            </a:r>
            <a:r>
              <a:rPr lang="en-US" altLang="zh-TW" dirty="0"/>
              <a:t>V.S. LMS</a:t>
            </a:r>
            <a:endParaRPr lang="zh-TW" altLang="en-US" dirty="0"/>
          </a:p>
        </p:txBody>
      </p:sp>
      <p:sp>
        <p:nvSpPr>
          <p:cNvPr id="4" name="文字版面配置區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TW" dirty="0"/>
              <a:t>IRS</a:t>
            </a:r>
            <a:endParaRPr lang="zh-TW" altLang="en-US" dirty="0"/>
          </a:p>
        </p:txBody>
      </p:sp>
      <p:sp>
        <p:nvSpPr>
          <p:cNvPr id="5" name="內容版面配置區 4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zh-TW" altLang="en-US" dirty="0"/>
              <a:t>注重即時的互動</a:t>
            </a:r>
            <a:endParaRPr lang="en-US" altLang="zh-TW" dirty="0"/>
          </a:p>
          <a:p>
            <a:r>
              <a:rPr lang="zh-TW" altLang="en-US" dirty="0"/>
              <a:t>課堂間隨時掌握學生理解度</a:t>
            </a:r>
            <a:endParaRPr lang="en-US" altLang="zh-TW" dirty="0"/>
          </a:p>
          <a:p>
            <a:r>
              <a:rPr lang="zh-TW" altLang="en-US" dirty="0"/>
              <a:t>了解預習狀態 </a:t>
            </a:r>
            <a:endParaRPr lang="en-US" altLang="zh-TW" dirty="0"/>
          </a:p>
          <a:p>
            <a:r>
              <a:rPr lang="zh-TW" altLang="en-US" dirty="0"/>
              <a:t>評估前次學習成效</a:t>
            </a:r>
            <a:endParaRPr lang="en-US" altLang="zh-TW" dirty="0"/>
          </a:p>
          <a:p>
            <a:r>
              <a:rPr lang="zh-TW" altLang="en-US" dirty="0"/>
              <a:t>提升學生學習動機</a:t>
            </a:r>
          </a:p>
          <a:p>
            <a:endParaRPr lang="en-US" altLang="zh-TW" dirty="0"/>
          </a:p>
          <a:p>
            <a:endParaRPr lang="zh-TW" altLang="en-US" dirty="0"/>
          </a:p>
        </p:txBody>
      </p:sp>
      <p:sp>
        <p:nvSpPr>
          <p:cNvPr id="6" name="文字版面配置區 5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 altLang="zh-TW" dirty="0"/>
              <a:t>LMS</a:t>
            </a:r>
            <a:endParaRPr lang="zh-TW" altLang="en-US" dirty="0"/>
          </a:p>
        </p:txBody>
      </p:sp>
      <p:sp>
        <p:nvSpPr>
          <p:cNvPr id="7" name="內容版面配置區 6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zh-TW" altLang="en-US" dirty="0"/>
              <a:t>課後的輔導</a:t>
            </a:r>
            <a:endParaRPr lang="en-US" altLang="zh-TW" dirty="0"/>
          </a:p>
          <a:p>
            <a:r>
              <a:rPr lang="zh-TW" altLang="en-US" dirty="0"/>
              <a:t>非課間的學習活動</a:t>
            </a:r>
            <a:endParaRPr lang="en-US" altLang="zh-TW" dirty="0"/>
          </a:p>
          <a:p>
            <a:r>
              <a:rPr lang="zh-TW" altLang="en-US" dirty="0"/>
              <a:t>隨時隨地的跨平台學習</a:t>
            </a:r>
            <a:endParaRPr lang="en-US" altLang="zh-TW" dirty="0"/>
          </a:p>
          <a:p>
            <a:r>
              <a:rPr lang="zh-TW" altLang="en-US" dirty="0"/>
              <a:t>學員可以彈性的自主學習</a:t>
            </a:r>
            <a:endParaRPr lang="en-US" altLang="zh-TW" dirty="0"/>
          </a:p>
          <a:p>
            <a:endParaRPr lang="en-US" altLang="zh-TW" dirty="0"/>
          </a:p>
          <a:p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74750971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451580" y="804519"/>
            <a:ext cx="2020963" cy="1049235"/>
          </a:xfrm>
        </p:spPr>
        <p:txBody>
          <a:bodyPr>
            <a:normAutofit fontScale="90000"/>
          </a:bodyPr>
          <a:lstStyle/>
          <a:p>
            <a:r>
              <a:rPr lang="zh-TW" altLang="en-US" dirty="0"/>
              <a:t>應用時機</a:t>
            </a:r>
          </a:p>
        </p:txBody>
      </p:sp>
      <p:graphicFrame>
        <p:nvGraphicFramePr>
          <p:cNvPr id="12" name="內容版面配置區 11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09086276"/>
              </p:ext>
            </p:extLst>
          </p:nvPr>
        </p:nvGraphicFramePr>
        <p:xfrm>
          <a:off x="4103913" y="104106"/>
          <a:ext cx="7968343" cy="705671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10348">
                  <a:extLst>
                    <a:ext uri="{9D8B030D-6E8A-4147-A177-3AD203B41FA5}">
                      <a16:colId xmlns="" xmlns:a16="http://schemas.microsoft.com/office/drawing/2014/main" val="1264397614"/>
                    </a:ext>
                  </a:extLst>
                </a:gridCol>
                <a:gridCol w="1939020">
                  <a:extLst>
                    <a:ext uri="{9D8B030D-6E8A-4147-A177-3AD203B41FA5}">
                      <a16:colId xmlns="" xmlns:a16="http://schemas.microsoft.com/office/drawing/2014/main" val="177261784"/>
                    </a:ext>
                  </a:extLst>
                </a:gridCol>
                <a:gridCol w="4318975">
                  <a:extLst>
                    <a:ext uri="{9D8B030D-6E8A-4147-A177-3AD203B41FA5}">
                      <a16:colId xmlns="" xmlns:a16="http://schemas.microsoft.com/office/drawing/2014/main" val="167468899"/>
                    </a:ext>
                  </a:extLst>
                </a:gridCol>
              </a:tblGrid>
              <a:tr h="521011"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zh-TW" sz="2000" kern="100" dirty="0">
                          <a:effectLst/>
                        </a:rPr>
                        <a:t>方式</a:t>
                      </a:r>
                      <a:endParaRPr lang="zh-TW" sz="2000" kern="100" dirty="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70222" marR="70222" marT="35111" marB="35111"/>
                </a:tc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zh-TW" sz="2000" kern="100">
                          <a:effectLst/>
                        </a:rPr>
                        <a:t>說明</a:t>
                      </a:r>
                      <a:endParaRPr lang="zh-TW" sz="2000" kern="10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70222" marR="70222" marT="35111" marB="35111"/>
                </a:tc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zh-TW" sz="2000" kern="100">
                          <a:effectLst/>
                        </a:rPr>
                        <a:t>主要目的</a:t>
                      </a:r>
                      <a:endParaRPr lang="zh-TW" sz="2000" kern="10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70222" marR="70222" marT="35111" marB="35111"/>
                </a:tc>
                <a:extLst>
                  <a:ext uri="{0D108BD9-81ED-4DB2-BD59-A6C34878D82A}">
                    <a16:rowId xmlns="" xmlns:a16="http://schemas.microsoft.com/office/drawing/2014/main" val="320896887"/>
                  </a:ext>
                </a:extLst>
              </a:tr>
              <a:tr h="1455398"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zh-TW" sz="2000" kern="100">
                          <a:effectLst/>
                        </a:rPr>
                        <a:t>課堂解凍</a:t>
                      </a:r>
                      <a:endParaRPr lang="zh-TW" sz="2000" kern="10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70222" marR="70222" marT="35111" marB="35111"/>
                </a:tc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en-US" sz="2000" kern="100" dirty="0">
                          <a:effectLst/>
                        </a:rPr>
                        <a:t>Brainstorming</a:t>
                      </a:r>
                      <a:endParaRPr lang="zh-TW" sz="2000" kern="100" dirty="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70222" marR="70222" marT="35111" marB="35111"/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200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457200" algn="l"/>
                        </a:tabLst>
                      </a:pPr>
                      <a:r>
                        <a:rPr lang="zh-TW" sz="2000" kern="100" dirty="0">
                          <a:effectLst/>
                        </a:rPr>
                        <a:t>了解預習狀態 </a:t>
                      </a:r>
                    </a:p>
                    <a:p>
                      <a:pPr marL="342900" lvl="0" indent="-342900">
                        <a:lnSpc>
                          <a:spcPct val="200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457200" algn="l"/>
                        </a:tabLst>
                      </a:pPr>
                      <a:r>
                        <a:rPr lang="zh-TW" sz="2000" kern="100" dirty="0">
                          <a:effectLst/>
                        </a:rPr>
                        <a:t>評估前次學習成效</a:t>
                      </a:r>
                    </a:p>
                    <a:p>
                      <a:pPr marL="342900" lvl="0" indent="-342900">
                        <a:lnSpc>
                          <a:spcPct val="200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457200" algn="l"/>
                        </a:tabLst>
                      </a:pPr>
                      <a:r>
                        <a:rPr lang="zh-TW" sz="2000" kern="100" dirty="0">
                          <a:effectLst/>
                        </a:rPr>
                        <a:t>提升學生學習動機</a:t>
                      </a:r>
                      <a:endParaRPr lang="zh-TW" sz="2000" kern="100" dirty="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70222" marR="70222" marT="35111" marB="35111"/>
                </a:tc>
                <a:extLst>
                  <a:ext uri="{0D108BD9-81ED-4DB2-BD59-A6C34878D82A}">
                    <a16:rowId xmlns="" xmlns:a16="http://schemas.microsoft.com/office/drawing/2014/main" val="1987031479"/>
                  </a:ext>
                </a:extLst>
              </a:tr>
              <a:tr h="1455398"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zh-TW" sz="2000" kern="100" dirty="0">
                          <a:effectLst/>
                        </a:rPr>
                        <a:t>課堂中</a:t>
                      </a:r>
                      <a:endParaRPr lang="zh-TW" sz="2000" kern="100" dirty="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70222" marR="70222" marT="35111" marB="35111"/>
                </a:tc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en-US" sz="2000" kern="100" dirty="0">
                          <a:effectLst/>
                        </a:rPr>
                        <a:t>Activities</a:t>
                      </a:r>
                      <a:endParaRPr lang="zh-TW" sz="2000" kern="100" dirty="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70222" marR="70222" marT="35111" marB="35111"/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200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457200" algn="l"/>
                        </a:tabLst>
                      </a:pPr>
                      <a:r>
                        <a:rPr lang="zh-TW" sz="2000" kern="100" dirty="0">
                          <a:effectLst/>
                        </a:rPr>
                        <a:t>隨時掌握學生理解度</a:t>
                      </a:r>
                    </a:p>
                    <a:p>
                      <a:pPr marL="342900" lvl="0" indent="-342900">
                        <a:lnSpc>
                          <a:spcPct val="200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457200" algn="l"/>
                        </a:tabLst>
                      </a:pPr>
                      <a:r>
                        <a:rPr lang="zh-TW" sz="2000" kern="100" dirty="0">
                          <a:effectLst/>
                        </a:rPr>
                        <a:t>鼓勵學員思考與討論 </a:t>
                      </a:r>
                    </a:p>
                    <a:p>
                      <a:pPr marL="342900" lvl="0" indent="-342900">
                        <a:lnSpc>
                          <a:spcPct val="200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457200" algn="l"/>
                        </a:tabLst>
                      </a:pPr>
                      <a:r>
                        <a:rPr lang="zh-TW" sz="2000" kern="100" dirty="0">
                          <a:effectLst/>
                        </a:rPr>
                        <a:t>幫助學員融入於學習環境</a:t>
                      </a:r>
                      <a:endParaRPr lang="zh-TW" sz="2000" kern="100" dirty="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70222" marR="70222" marT="35111" marB="35111"/>
                </a:tc>
                <a:extLst>
                  <a:ext uri="{0D108BD9-81ED-4DB2-BD59-A6C34878D82A}">
                    <a16:rowId xmlns="" xmlns:a16="http://schemas.microsoft.com/office/drawing/2014/main" val="4056254540"/>
                  </a:ext>
                </a:extLst>
              </a:tr>
              <a:tr h="988205"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zh-TW" sz="2000" kern="100">
                          <a:effectLst/>
                        </a:rPr>
                        <a:t>課堂結束前</a:t>
                      </a:r>
                      <a:endParaRPr lang="zh-TW" sz="2000" kern="10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70222" marR="70222" marT="35111" marB="35111"/>
                </a:tc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en-US" sz="2000" kern="100" dirty="0">
                          <a:effectLst/>
                        </a:rPr>
                        <a:t>Reflection</a:t>
                      </a:r>
                      <a:endParaRPr lang="zh-TW" sz="2000" kern="100" dirty="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70222" marR="70222" marT="35111" marB="35111"/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200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457200" algn="l"/>
                        </a:tabLst>
                      </a:pPr>
                      <a:r>
                        <a:rPr lang="zh-TW" sz="2000" kern="100">
                          <a:effectLst/>
                        </a:rPr>
                        <a:t>評估本次學習成效 </a:t>
                      </a:r>
                    </a:p>
                    <a:p>
                      <a:pPr marL="342900" lvl="0" indent="-342900">
                        <a:lnSpc>
                          <a:spcPct val="200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457200" algn="l"/>
                        </a:tabLst>
                      </a:pPr>
                      <a:r>
                        <a:rPr lang="zh-TW" sz="2000" kern="100">
                          <a:effectLst/>
                        </a:rPr>
                        <a:t>引導課堂教學內容，並提升專注力</a:t>
                      </a:r>
                      <a:endParaRPr lang="zh-TW" sz="2000" kern="10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70222" marR="70222" marT="35111" marB="35111"/>
                </a:tc>
                <a:extLst>
                  <a:ext uri="{0D108BD9-81ED-4DB2-BD59-A6C34878D82A}">
                    <a16:rowId xmlns="" xmlns:a16="http://schemas.microsoft.com/office/drawing/2014/main" val="3809937236"/>
                  </a:ext>
                </a:extLst>
              </a:tr>
              <a:tr h="988205"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zh-TW" sz="2000" kern="100">
                          <a:effectLst/>
                        </a:rPr>
                        <a:t>離開課堂之後</a:t>
                      </a:r>
                      <a:endParaRPr lang="zh-TW" sz="2000" kern="10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70222" marR="70222" marT="35111" marB="35111"/>
                </a:tc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en-US" sz="2000" kern="100" dirty="0">
                          <a:effectLst/>
                        </a:rPr>
                        <a:t>Continuing</a:t>
                      </a:r>
                      <a:endParaRPr lang="zh-TW" sz="2000" kern="100" dirty="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70222" marR="70222" marT="35111" marB="35111"/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200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457200" algn="l"/>
                        </a:tabLst>
                      </a:pPr>
                      <a:r>
                        <a:rPr lang="zh-TW" sz="2000" kern="100" dirty="0">
                          <a:effectLst/>
                        </a:rPr>
                        <a:t>加入課後教學活動</a:t>
                      </a:r>
                    </a:p>
                    <a:p>
                      <a:pPr marL="342900" lvl="0" indent="-342900">
                        <a:lnSpc>
                          <a:spcPct val="200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457200" algn="l"/>
                        </a:tabLst>
                      </a:pPr>
                      <a:r>
                        <a:rPr lang="zh-TW" sz="2000" kern="100" dirty="0">
                          <a:effectLst/>
                        </a:rPr>
                        <a:t>幫助學員持續學習</a:t>
                      </a:r>
                      <a:endParaRPr lang="zh-TW" sz="2000" kern="100" dirty="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70222" marR="70222" marT="35111" marB="35111"/>
                </a:tc>
                <a:extLst>
                  <a:ext uri="{0D108BD9-81ED-4DB2-BD59-A6C34878D82A}">
                    <a16:rowId xmlns="" xmlns:a16="http://schemas.microsoft.com/office/drawing/2014/main" val="379591987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3869079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水可載舟，亦能覆舟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zh-TW" altLang="en-US" sz="4800" dirty="0"/>
              <a:t>手機是課堂上的魔鬼，既然無法避免， 那就接受他吧！</a:t>
            </a:r>
            <a:endParaRPr lang="en-US" altLang="zh-TW" sz="4800" dirty="0"/>
          </a:p>
          <a:p>
            <a:pPr marL="0" indent="0">
              <a:buNone/>
            </a:pP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73225389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圖片 2" descr="... 素材] バックグラウンド, 火 / 炎, 火花 ID:201309032200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166"/>
          <a:stretch/>
        </p:blipFill>
        <p:spPr>
          <a:xfrm>
            <a:off x="6277257" y="2174242"/>
            <a:ext cx="4613872" cy="3124351"/>
          </a:xfrm>
          <a:prstGeom prst="rect">
            <a:avLst/>
          </a:prstGeom>
        </p:spPr>
      </p:pic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dirty="0"/>
              <a:t>當</a:t>
            </a:r>
            <a:r>
              <a:rPr lang="en-US" altLang="zh-TW" dirty="0"/>
              <a:t>IRS</a:t>
            </a:r>
            <a:r>
              <a:rPr lang="zh-TW" altLang="en-US" dirty="0"/>
              <a:t>遇到手機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idx="1"/>
          </p:nvPr>
        </p:nvSpPr>
        <p:spPr>
          <a:xfrm>
            <a:off x="1451579" y="2015734"/>
            <a:ext cx="4158849" cy="3450613"/>
          </a:xfrm>
        </p:spPr>
        <p:txBody>
          <a:bodyPr>
            <a:normAutofit/>
          </a:bodyPr>
          <a:lstStyle/>
          <a:p>
            <a:r>
              <a:rPr lang="en-US" altLang="zh-TW" sz="2400" dirty="0"/>
              <a:t>LMS</a:t>
            </a:r>
            <a:r>
              <a:rPr lang="zh-TW" altLang="en-US" sz="2400" dirty="0"/>
              <a:t> 和 </a:t>
            </a:r>
            <a:r>
              <a:rPr lang="en-US" altLang="zh-TW" sz="2400" dirty="0"/>
              <a:t>IRS</a:t>
            </a:r>
            <a:r>
              <a:rPr lang="zh-TW" altLang="en-US" sz="2400" dirty="0"/>
              <a:t> 傻傻分不清楚</a:t>
            </a:r>
            <a:endParaRPr lang="en-US" altLang="zh-TW" sz="2400" dirty="0"/>
          </a:p>
          <a:p>
            <a:endParaRPr lang="en-US" altLang="zh-TW" sz="2400" dirty="0"/>
          </a:p>
          <a:p>
            <a:r>
              <a:rPr lang="zh-TW" altLang="en-US" sz="2400" dirty="0"/>
              <a:t>天雷勾動地火</a:t>
            </a:r>
            <a:endParaRPr lang="en-US" altLang="zh-TW" sz="2400" dirty="0"/>
          </a:p>
          <a:p>
            <a:endParaRPr lang="en-US" altLang="zh-TW" sz="2400" dirty="0"/>
          </a:p>
          <a:p>
            <a:r>
              <a:rPr lang="zh-TW" altLang="en-US" sz="2400" dirty="0"/>
              <a:t>加強學生與老師的互動性</a:t>
            </a:r>
            <a:endParaRPr lang="en-US" altLang="zh-TW" sz="2400" dirty="0"/>
          </a:p>
        </p:txBody>
      </p:sp>
    </p:spTree>
    <p:extLst>
      <p:ext uri="{BB962C8B-B14F-4D97-AF65-F5344CB8AC3E}">
        <p14:creationId xmlns:p14="http://schemas.microsoft.com/office/powerpoint/2010/main" val="401744068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err="1"/>
              <a:t>iClass</a:t>
            </a:r>
            <a:endParaRPr lang="zh-TW" altLang="en-US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555" t="15135" r="21376" b="25922"/>
          <a:stretch/>
        </p:blipFill>
        <p:spPr bwMode="auto">
          <a:xfrm>
            <a:off x="2525486" y="2055692"/>
            <a:ext cx="7236823" cy="3890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3229881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內容版面配置區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699" y="0"/>
            <a:ext cx="12188301" cy="6123841"/>
          </a:xfrm>
          <a:prstGeom prst="rect">
            <a:avLst/>
          </a:prstGeom>
        </p:spPr>
      </p:pic>
      <p:sp>
        <p:nvSpPr>
          <p:cNvPr id="6" name="文字方塊 5"/>
          <p:cNvSpPr txBox="1"/>
          <p:nvPr/>
        </p:nvSpPr>
        <p:spPr>
          <a:xfrm>
            <a:off x="2752078" y="4643021"/>
            <a:ext cx="169563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dirty="0">
                <a:solidFill>
                  <a:schemeClr val="bg1">
                    <a:lumMod val="95000"/>
                  </a:schemeClr>
                </a:solidFill>
              </a:rPr>
              <a:t>查看學習分析</a:t>
            </a:r>
          </a:p>
          <a:p>
            <a:r>
              <a:rPr lang="zh-TW" altLang="en-US" dirty="0">
                <a:solidFill>
                  <a:schemeClr val="bg1">
                    <a:lumMod val="95000"/>
                  </a:schemeClr>
                </a:solidFill>
              </a:rPr>
              <a:t>出缺點名</a:t>
            </a:r>
          </a:p>
          <a:p>
            <a:r>
              <a:rPr lang="zh-TW" altLang="en-US" dirty="0">
                <a:solidFill>
                  <a:schemeClr val="bg1">
                    <a:lumMod val="95000"/>
                  </a:schemeClr>
                </a:solidFill>
              </a:rPr>
              <a:t>批改作業</a:t>
            </a:r>
          </a:p>
          <a:p>
            <a:r>
              <a:rPr lang="zh-TW" altLang="en-US" dirty="0">
                <a:solidFill>
                  <a:schemeClr val="bg1">
                    <a:lumMod val="95000"/>
                  </a:schemeClr>
                </a:solidFill>
              </a:rPr>
              <a:t>成績管理</a:t>
            </a:r>
          </a:p>
        </p:txBody>
      </p:sp>
      <p:sp>
        <p:nvSpPr>
          <p:cNvPr id="7" name="矩形: 圓角 6"/>
          <p:cNvSpPr/>
          <p:nvPr/>
        </p:nvSpPr>
        <p:spPr>
          <a:xfrm>
            <a:off x="1740024" y="4038495"/>
            <a:ext cx="1038687" cy="64807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dirty="0"/>
              <a:t>管理</a:t>
            </a:r>
          </a:p>
        </p:txBody>
      </p:sp>
      <p:sp>
        <p:nvSpPr>
          <p:cNvPr id="8" name="矩形: 圓角 7"/>
          <p:cNvSpPr/>
          <p:nvPr/>
        </p:nvSpPr>
        <p:spPr>
          <a:xfrm>
            <a:off x="1868380" y="866087"/>
            <a:ext cx="1038687" cy="64807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dirty="0"/>
              <a:t>提醒</a:t>
            </a:r>
          </a:p>
        </p:txBody>
      </p:sp>
      <p:sp>
        <p:nvSpPr>
          <p:cNvPr id="9" name="矩形: 圓角 8"/>
          <p:cNvSpPr/>
          <p:nvPr/>
        </p:nvSpPr>
        <p:spPr>
          <a:xfrm>
            <a:off x="6368988" y="719726"/>
            <a:ext cx="1038687" cy="64807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dirty="0"/>
              <a:t>學習</a:t>
            </a:r>
          </a:p>
        </p:txBody>
      </p:sp>
      <p:sp>
        <p:nvSpPr>
          <p:cNvPr id="10" name="矩形: 圓角 9"/>
          <p:cNvSpPr/>
          <p:nvPr/>
        </p:nvSpPr>
        <p:spPr>
          <a:xfrm>
            <a:off x="9555331" y="1790286"/>
            <a:ext cx="1038687" cy="64807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dirty="0"/>
              <a:t>互動</a:t>
            </a:r>
          </a:p>
        </p:txBody>
      </p:sp>
      <p:sp>
        <p:nvSpPr>
          <p:cNvPr id="11" name="矩形 10"/>
          <p:cNvSpPr/>
          <p:nvPr/>
        </p:nvSpPr>
        <p:spPr>
          <a:xfrm>
            <a:off x="2907067" y="1391331"/>
            <a:ext cx="151512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dirty="0">
                <a:solidFill>
                  <a:srgbClr val="F3F3F3"/>
                </a:solidFill>
                <a:latin typeface="敺株?甇??擃?"/>
              </a:rPr>
              <a:t>通知公告</a:t>
            </a:r>
          </a:p>
          <a:p>
            <a:r>
              <a:rPr lang="zh-TW" altLang="en-US" dirty="0">
                <a:solidFill>
                  <a:srgbClr val="F3F3F3"/>
                </a:solidFill>
                <a:latin typeface="敺株?甇??擃?"/>
              </a:rPr>
              <a:t>學習進度</a:t>
            </a:r>
          </a:p>
          <a:p>
            <a:r>
              <a:rPr lang="zh-TW" altLang="en-US" dirty="0">
                <a:solidFill>
                  <a:srgbClr val="F3F3F3"/>
                </a:solidFill>
                <a:latin typeface="敺株?甇??擃?"/>
              </a:rPr>
              <a:t>任務提醒</a:t>
            </a:r>
            <a:endParaRPr lang="zh-TW" altLang="en-US" dirty="0"/>
          </a:p>
        </p:txBody>
      </p:sp>
      <p:sp>
        <p:nvSpPr>
          <p:cNvPr id="12" name="矩形 11"/>
          <p:cNvSpPr/>
          <p:nvPr/>
        </p:nvSpPr>
        <p:spPr>
          <a:xfrm>
            <a:off x="7608532" y="1190122"/>
            <a:ext cx="174594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dirty="0">
                <a:solidFill>
                  <a:srgbClr val="FFFFFF"/>
                </a:solidFill>
                <a:latin typeface="敺株?甇??擃?"/>
              </a:rPr>
              <a:t>查看學習資料</a:t>
            </a:r>
          </a:p>
          <a:p>
            <a:r>
              <a:rPr lang="zh-TW" altLang="en-US" dirty="0">
                <a:solidFill>
                  <a:srgbClr val="FFFFFF"/>
                </a:solidFill>
                <a:latin typeface="敺株?甇??擃?"/>
              </a:rPr>
              <a:t>觀看微課影片</a:t>
            </a:r>
          </a:p>
          <a:p>
            <a:r>
              <a:rPr lang="zh-TW" altLang="en-US" dirty="0">
                <a:solidFill>
                  <a:srgbClr val="FFFFFF"/>
                </a:solidFill>
                <a:latin typeface="敺株?甇??擃?"/>
              </a:rPr>
              <a:t>繳交作業</a:t>
            </a:r>
          </a:p>
          <a:p>
            <a:r>
              <a:rPr lang="zh-TW" altLang="en-US" dirty="0">
                <a:solidFill>
                  <a:srgbClr val="FFFFFF"/>
                </a:solidFill>
                <a:latin typeface="敺株?甇??擃?"/>
              </a:rPr>
              <a:t>隨堂測驗</a:t>
            </a:r>
            <a:endParaRPr lang="zh-TW" altLang="en-US" dirty="0"/>
          </a:p>
        </p:txBody>
      </p:sp>
      <p:sp>
        <p:nvSpPr>
          <p:cNvPr id="13" name="矩形 12"/>
          <p:cNvSpPr/>
          <p:nvPr/>
        </p:nvSpPr>
        <p:spPr>
          <a:xfrm>
            <a:off x="10594018" y="2390451"/>
            <a:ext cx="1648287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dirty="0">
                <a:solidFill>
                  <a:srgbClr val="FFFFFF"/>
                </a:solidFill>
                <a:latin typeface="敺株?甇??擃?"/>
              </a:rPr>
              <a:t>教學反饋</a:t>
            </a:r>
          </a:p>
          <a:p>
            <a:r>
              <a:rPr lang="zh-TW" altLang="en-US" dirty="0">
                <a:solidFill>
                  <a:srgbClr val="FFFFFF"/>
                </a:solidFill>
                <a:latin typeface="敺株?甇??擃?"/>
              </a:rPr>
              <a:t>課程答疑</a:t>
            </a:r>
          </a:p>
          <a:p>
            <a:r>
              <a:rPr lang="zh-TW" altLang="en-US" dirty="0">
                <a:solidFill>
                  <a:srgbClr val="FFFFFF"/>
                </a:solidFill>
                <a:latin typeface="敺株?甇??擃?"/>
              </a:rPr>
              <a:t>分組互動</a:t>
            </a:r>
          </a:p>
          <a:p>
            <a:r>
              <a:rPr lang="zh-TW" altLang="en-US" dirty="0">
                <a:solidFill>
                  <a:srgbClr val="FFFFFF"/>
                </a:solidFill>
                <a:latin typeface="敺株?甇??擃?"/>
              </a:rPr>
              <a:t>討論交流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87455281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內容版面配置區 3"/>
          <p:cNvPicPr>
            <a:picLocks noChangeAspect="1"/>
          </p:cNvPicPr>
          <p:nvPr/>
        </p:nvPicPr>
        <p:blipFill rotWithShape="1">
          <a:blip r:embed="rId2"/>
          <a:srcRect l="15320" r="17022" b="-3"/>
          <a:stretch/>
        </p:blipFill>
        <p:spPr>
          <a:xfrm>
            <a:off x="6093926" y="1116345"/>
            <a:ext cx="4821551" cy="3866172"/>
          </a:xfrm>
          <a:prstGeom prst="rect">
            <a:avLst/>
          </a:prstGeom>
        </p:spPr>
      </p:pic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451580" y="804520"/>
            <a:ext cx="3530157" cy="1049235"/>
          </a:xfrm>
        </p:spPr>
        <p:txBody>
          <a:bodyPr>
            <a:normAutofit/>
          </a:bodyPr>
          <a:lstStyle/>
          <a:p>
            <a:r>
              <a:rPr lang="zh-TW" altLang="en-US" dirty="0"/>
              <a:t>課堂工具箱</a:t>
            </a:r>
          </a:p>
        </p:txBody>
      </p:sp>
      <p:sp>
        <p:nvSpPr>
          <p:cNvPr id="27" name="Content Placeholder 7"/>
          <p:cNvSpPr>
            <a:spLocks noGrp="1"/>
          </p:cNvSpPr>
          <p:nvPr>
            <p:ph idx="1"/>
          </p:nvPr>
        </p:nvSpPr>
        <p:spPr>
          <a:xfrm>
            <a:off x="1451581" y="2015732"/>
            <a:ext cx="3526523" cy="3450613"/>
          </a:xfrm>
        </p:spPr>
        <p:txBody>
          <a:bodyPr>
            <a:normAutofit/>
          </a:bodyPr>
          <a:lstStyle/>
          <a:p>
            <a:r>
              <a:rPr lang="zh-TW" altLang="en-US" dirty="0"/>
              <a:t>公告</a:t>
            </a:r>
            <a:endParaRPr lang="en-US" altLang="zh-TW" dirty="0"/>
          </a:p>
          <a:p>
            <a:r>
              <a:rPr lang="zh-TW" altLang="en-US" dirty="0"/>
              <a:t>即時教學回饋</a:t>
            </a:r>
            <a:endParaRPr lang="en-US" altLang="zh-TW" dirty="0"/>
          </a:p>
          <a:p>
            <a:r>
              <a:rPr lang="zh-TW" altLang="en-US" dirty="0"/>
              <a:t>同儕互評</a:t>
            </a:r>
            <a:endParaRPr lang="en-US" altLang="zh-TW" dirty="0"/>
          </a:p>
          <a:p>
            <a:r>
              <a:rPr lang="zh-TW" altLang="en-US" dirty="0"/>
              <a:t>隨堂測推送</a:t>
            </a:r>
            <a:endParaRPr lang="en-US" altLang="zh-TW" dirty="0"/>
          </a:p>
          <a:p>
            <a:r>
              <a:rPr lang="zh-TW" altLang="en-US" dirty="0"/>
              <a:t>點名出勤</a:t>
            </a:r>
            <a:endParaRPr lang="en-US" altLang="zh-TW" dirty="0"/>
          </a:p>
          <a:p>
            <a:r>
              <a:rPr lang="zh-TW" altLang="en-US" dirty="0"/>
              <a:t>分組學習</a:t>
            </a:r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383346378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內容版面配置區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25100" y="1283402"/>
            <a:ext cx="1980590" cy="3536769"/>
          </a:xfrm>
          <a:prstGeom prst="rect">
            <a:avLst/>
          </a:prstGeom>
        </p:spPr>
      </p:pic>
      <p:pic>
        <p:nvPicPr>
          <p:cNvPr id="6" name="圖片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43970" y="1291261"/>
            <a:ext cx="1980590" cy="3521049"/>
          </a:xfrm>
          <a:prstGeom prst="rect">
            <a:avLst/>
          </a:prstGeom>
        </p:spPr>
      </p:pic>
      <p:pic>
        <p:nvPicPr>
          <p:cNvPr id="5" name="圖片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2840" y="1283402"/>
            <a:ext cx="1980590" cy="3521047"/>
          </a:xfrm>
          <a:prstGeom prst="rect">
            <a:avLst/>
          </a:prstGeom>
        </p:spPr>
      </p:pic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669417" y="804520"/>
            <a:ext cx="2864819" cy="1049235"/>
          </a:xfrm>
        </p:spPr>
        <p:txBody>
          <a:bodyPr>
            <a:normAutofit/>
          </a:bodyPr>
          <a:lstStyle/>
          <a:p>
            <a:r>
              <a:rPr lang="zh-TW" altLang="en-US" dirty="0"/>
              <a:t>公告</a:t>
            </a:r>
          </a:p>
        </p:txBody>
      </p:sp>
      <p:sp>
        <p:nvSpPr>
          <p:cNvPr id="10" name="Content Placeholder 9"/>
          <p:cNvSpPr>
            <a:spLocks noGrp="1"/>
          </p:cNvSpPr>
          <p:nvPr>
            <p:ph idx="1"/>
          </p:nvPr>
        </p:nvSpPr>
        <p:spPr>
          <a:xfrm>
            <a:off x="8669416" y="2015732"/>
            <a:ext cx="2864820" cy="3287567"/>
          </a:xfrm>
        </p:spPr>
        <p:txBody>
          <a:bodyPr>
            <a:normAutofit/>
          </a:bodyPr>
          <a:lstStyle/>
          <a:p>
            <a:r>
              <a:rPr lang="zh-TW" altLang="en-US" sz="2400" dirty="0"/>
              <a:t>快速通知活提醒學生重要事項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55357793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35739" y="2484904"/>
            <a:ext cx="5418162" cy="2939351"/>
          </a:xfrm>
          <a:prstGeom prst="rect">
            <a:avLst/>
          </a:prstGeom>
        </p:spPr>
      </p:pic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dirty="0"/>
              <a:t>支援各種裝置線上閱讀教材，直接觀看</a:t>
            </a:r>
            <a:r>
              <a:rPr lang="en-US" altLang="zh-TW" dirty="0"/>
              <a:t>Word</a:t>
            </a:r>
            <a:r>
              <a:rPr lang="zh-TW" altLang="en-US" dirty="0"/>
              <a:t>、</a:t>
            </a:r>
            <a:r>
              <a:rPr lang="en-US" altLang="zh-TW" dirty="0"/>
              <a:t>Excel</a:t>
            </a:r>
            <a:r>
              <a:rPr lang="zh-TW" altLang="en-US" dirty="0"/>
              <a:t>、</a:t>
            </a:r>
            <a:r>
              <a:rPr lang="en-US" altLang="zh-TW" dirty="0"/>
              <a:t>PowerPoint</a:t>
            </a:r>
            <a:r>
              <a:rPr lang="zh-TW" altLang="en-US" dirty="0"/>
              <a:t>、</a:t>
            </a:r>
            <a:r>
              <a:rPr lang="en-US" altLang="zh-TW" dirty="0"/>
              <a:t>PDF </a:t>
            </a:r>
            <a:r>
              <a:rPr lang="zh-TW" altLang="en-US" dirty="0"/>
              <a:t>等教材內容</a:t>
            </a:r>
          </a:p>
        </p:txBody>
      </p:sp>
      <p:pic>
        <p:nvPicPr>
          <p:cNvPr id="5" name="內容版面配置區 4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8766" y="2484905"/>
            <a:ext cx="2196772" cy="3907993"/>
          </a:xfrm>
        </p:spPr>
      </p:pic>
    </p:spTree>
    <p:extLst>
      <p:ext uri="{BB962C8B-B14F-4D97-AF65-F5344CB8AC3E}">
        <p14:creationId xmlns:p14="http://schemas.microsoft.com/office/powerpoint/2010/main" val="414533712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64080" y="1116345"/>
            <a:ext cx="2174122" cy="3865108"/>
          </a:xfrm>
          <a:prstGeom prst="rect">
            <a:avLst/>
          </a:prstGeom>
        </p:spPr>
      </p:pic>
      <p:pic>
        <p:nvPicPr>
          <p:cNvPr id="5" name="圖片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1684" y="1116346"/>
            <a:ext cx="2174122" cy="3865108"/>
          </a:xfrm>
          <a:prstGeom prst="rect">
            <a:avLst/>
          </a:prstGeom>
        </p:spPr>
      </p:pic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451580" y="804519"/>
            <a:ext cx="3525184" cy="1049235"/>
          </a:xfrm>
        </p:spPr>
        <p:txBody>
          <a:bodyPr>
            <a:normAutofit fontScale="90000"/>
          </a:bodyPr>
          <a:lstStyle/>
          <a:p>
            <a:r>
              <a:rPr lang="zh-TW" altLang="en-US" dirty="0"/>
              <a:t>隨時隨地，查看課程內容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451580" y="2015732"/>
            <a:ext cx="3525184" cy="3450613"/>
          </a:xfrm>
        </p:spPr>
        <p:txBody>
          <a:bodyPr>
            <a:normAutofit/>
          </a:bodyPr>
          <a:lstStyle/>
          <a:p>
            <a:r>
              <a:rPr lang="zh-TW" altLang="en-US" dirty="0"/>
              <a:t>支援視頻、音訊上傳格式</a:t>
            </a:r>
            <a:r>
              <a:rPr lang="en-US" altLang="zh-TW" dirty="0"/>
              <a:t>( mp4</a:t>
            </a:r>
            <a:r>
              <a:rPr lang="zh-TW" altLang="en-US" dirty="0"/>
              <a:t>，</a:t>
            </a:r>
            <a:r>
              <a:rPr lang="en-US" altLang="zh-TW" dirty="0" err="1"/>
              <a:t>avi</a:t>
            </a:r>
            <a:r>
              <a:rPr lang="zh-TW" altLang="en-US" dirty="0"/>
              <a:t>，</a:t>
            </a:r>
            <a:r>
              <a:rPr lang="en-US" altLang="zh-TW" dirty="0" err="1"/>
              <a:t>rmvb</a:t>
            </a:r>
            <a:r>
              <a:rPr lang="zh-TW" altLang="en-US" dirty="0"/>
              <a:t>等</a:t>
            </a:r>
            <a:r>
              <a:rPr lang="en-US" altLang="zh-TW" dirty="0"/>
              <a:t>)</a:t>
            </a:r>
            <a:r>
              <a:rPr lang="zh-TW" altLang="en-US" dirty="0"/>
              <a:t>，並</a:t>
            </a:r>
          </a:p>
          <a:p>
            <a:r>
              <a:rPr lang="zh-TW" altLang="en-US" dirty="0"/>
              <a:t>自動編碼轉出各種不同載具皆可觀看的</a:t>
            </a:r>
            <a:r>
              <a:rPr lang="zh-TW" altLang="en-US" b="1" dirty="0"/>
              <a:t>影片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58236557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內容版面配置區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72061" y="1623840"/>
            <a:ext cx="1980590" cy="3385624"/>
          </a:xfrm>
          <a:prstGeom prst="rect">
            <a:avLst/>
          </a:prstGeom>
        </p:spPr>
      </p:pic>
      <p:pic>
        <p:nvPicPr>
          <p:cNvPr id="5" name="圖片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99883" y="1623840"/>
            <a:ext cx="1980590" cy="3376631"/>
          </a:xfrm>
          <a:prstGeom prst="rect">
            <a:avLst/>
          </a:prstGeom>
        </p:spPr>
      </p:pic>
      <p:pic>
        <p:nvPicPr>
          <p:cNvPr id="6" name="圖片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23729" y="1623840"/>
            <a:ext cx="1980590" cy="3376631"/>
          </a:xfrm>
          <a:prstGeom prst="rect">
            <a:avLst/>
          </a:prstGeom>
        </p:spPr>
      </p:pic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669417" y="804520"/>
            <a:ext cx="2864819" cy="1049235"/>
          </a:xfrm>
        </p:spPr>
        <p:txBody>
          <a:bodyPr>
            <a:normAutofit/>
          </a:bodyPr>
          <a:lstStyle/>
          <a:p>
            <a:r>
              <a:rPr lang="zh-TW" altLang="en-US" sz="3000" dirty="0"/>
              <a:t>教學反饋、蒐集問題、隨堂測驗</a:t>
            </a:r>
          </a:p>
        </p:txBody>
      </p:sp>
      <p:sp>
        <p:nvSpPr>
          <p:cNvPr id="10" name="Content Placeholder 9"/>
          <p:cNvSpPr>
            <a:spLocks noGrp="1"/>
          </p:cNvSpPr>
          <p:nvPr>
            <p:ph idx="1"/>
          </p:nvPr>
        </p:nvSpPr>
        <p:spPr>
          <a:xfrm>
            <a:off x="8669416" y="2015732"/>
            <a:ext cx="2864820" cy="3287567"/>
          </a:xfrm>
        </p:spPr>
        <p:txBody>
          <a:bodyPr>
            <a:normAutofit/>
          </a:bodyPr>
          <a:lstStyle/>
          <a:p>
            <a:r>
              <a:rPr lang="zh-TW" altLang="en-US" dirty="0"/>
              <a:t>教學反饋互動</a:t>
            </a:r>
            <a:endParaRPr lang="en-US" altLang="zh-TW" dirty="0"/>
          </a:p>
          <a:p>
            <a:endParaRPr lang="en-US" dirty="0"/>
          </a:p>
          <a:p>
            <a:r>
              <a:rPr lang="zh-TW" altLang="en-US" dirty="0"/>
              <a:t>隨堂小考</a:t>
            </a:r>
            <a:endParaRPr lang="en-US" altLang="zh-TW" dirty="0"/>
          </a:p>
          <a:p>
            <a:endParaRPr lang="en-US" dirty="0"/>
          </a:p>
          <a:p>
            <a:r>
              <a:rPr lang="zh-TW" altLang="en-US" dirty="0"/>
              <a:t>答題正確率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9593563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圖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47437" y="1381621"/>
            <a:ext cx="2751401" cy="4869739"/>
          </a:xfrm>
          <a:prstGeom prst="rect">
            <a:avLst/>
          </a:prstGeom>
        </p:spPr>
      </p:pic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173592" y="129467"/>
            <a:ext cx="10018713" cy="1752599"/>
          </a:xfrm>
        </p:spPr>
        <p:txBody>
          <a:bodyPr>
            <a:normAutofit/>
          </a:bodyPr>
          <a:lstStyle/>
          <a:p>
            <a:r>
              <a:rPr lang="zh-TW" altLang="en-US" dirty="0"/>
              <a:t>點名</a:t>
            </a:r>
          </a:p>
        </p:txBody>
      </p:sp>
      <p:sp>
        <p:nvSpPr>
          <p:cNvPr id="10" name="Content Placeholder 9"/>
          <p:cNvSpPr>
            <a:spLocks noGrp="1"/>
          </p:cNvSpPr>
          <p:nvPr>
            <p:ph idx="1"/>
          </p:nvPr>
        </p:nvSpPr>
        <p:spPr>
          <a:xfrm>
            <a:off x="9218644" y="1882066"/>
            <a:ext cx="2214791" cy="3450613"/>
          </a:xfrm>
        </p:spPr>
        <p:txBody>
          <a:bodyPr>
            <a:normAutofit/>
          </a:bodyPr>
          <a:lstStyle/>
          <a:p>
            <a:r>
              <a:rPr lang="zh-TW" altLang="en-US" sz="2400" dirty="0"/>
              <a:t>增加效率</a:t>
            </a:r>
            <a:endParaRPr lang="en-US" altLang="zh-TW" sz="2400" dirty="0"/>
          </a:p>
          <a:p>
            <a:endParaRPr lang="en-US" sz="2400" dirty="0"/>
          </a:p>
          <a:p>
            <a:r>
              <a:rPr lang="zh-TW" altLang="en-US" sz="2400" dirty="0"/>
              <a:t>自動、手動加入</a:t>
            </a:r>
            <a:endParaRPr lang="en-US" sz="2400" dirty="0"/>
          </a:p>
        </p:txBody>
      </p:sp>
      <p:pic>
        <p:nvPicPr>
          <p:cNvPr id="4" name="圖片 3" descr="一張含有 螢幕擷取畫面 的圖片&#10;&#10;描述是以高可信度產生">
            <a:extLst>
              <a:ext uri="{FF2B5EF4-FFF2-40B4-BE49-F238E27FC236}">
                <a16:creationId xmlns="" xmlns:a16="http://schemas.microsoft.com/office/drawing/2014/main" id="{D6D3DBFC-D56A-45BE-B27E-E9DF2BE71E1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7809" y="1381621"/>
            <a:ext cx="2737859" cy="48697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121614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8"/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 bwMode="white">
          <a:xfrm>
            <a:off x="0" y="0"/>
            <a:ext cx="12192000" cy="6858000"/>
          </a:xfrm>
          <a:prstGeom prst="rect">
            <a:avLst/>
          </a:prstGeom>
          <a:blipFill rotWithShape="1">
            <a:blip r:embed="rId2">
              <a:duotone>
                <a:schemeClr val="bg2">
                  <a:shade val="76000"/>
                  <a:satMod val="180000"/>
                </a:schemeClr>
                <a:schemeClr val="bg2">
                  <a:tint val="80000"/>
                  <a:satMod val="120000"/>
                  <a:lumMod val="180000"/>
                </a:schemeClr>
              </a:duotone>
            </a:blip>
            <a:stretch/>
          </a:blipFill>
          <a:ln>
            <a:noFill/>
          </a:ln>
          <a:effectLst/>
        </p:spPr>
      </p:sp>
      <p:grpSp>
        <p:nvGrpSpPr>
          <p:cNvPr id="28" name="Group 10"/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GrpSpPr>
        <p:grpSpPr>
          <a:xfrm>
            <a:off x="546100" y="-4763"/>
            <a:ext cx="5014912" cy="6862763"/>
            <a:chOff x="2928938" y="-4763"/>
            <a:chExt cx="5014912" cy="6862763"/>
          </a:xfrm>
        </p:grpSpPr>
        <p:sp>
          <p:nvSpPr>
            <p:cNvPr id="12" name="Freeform 6"/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3367088" y="-4763"/>
              <a:ext cx="1063625" cy="2782888"/>
            </a:xfrm>
            <a:custGeom>
              <a:avLst/>
              <a:gdLst/>
              <a:ahLst/>
              <a:cxnLst/>
              <a:rect l="0" t="0" r="r" b="b"/>
              <a:pathLst>
                <a:path w="670" h="1753">
                  <a:moveTo>
                    <a:pt x="0" y="1696"/>
                  </a:moveTo>
                  <a:lnTo>
                    <a:pt x="225" y="1753"/>
                  </a:lnTo>
                  <a:lnTo>
                    <a:pt x="670" y="0"/>
                  </a:lnTo>
                  <a:lnTo>
                    <a:pt x="430" y="0"/>
                  </a:lnTo>
                  <a:lnTo>
                    <a:pt x="0" y="169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13" name="Freeform 7"/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2928938" y="-4763"/>
              <a:ext cx="1035050" cy="2673350"/>
            </a:xfrm>
            <a:custGeom>
              <a:avLst/>
              <a:gdLst/>
              <a:ahLst/>
              <a:cxnLst/>
              <a:rect l="0" t="0" r="r" b="b"/>
              <a:pathLst>
                <a:path w="652" h="1684">
                  <a:moveTo>
                    <a:pt x="225" y="1684"/>
                  </a:moveTo>
                  <a:lnTo>
                    <a:pt x="652" y="0"/>
                  </a:lnTo>
                  <a:lnTo>
                    <a:pt x="411" y="0"/>
                  </a:lnTo>
                  <a:lnTo>
                    <a:pt x="0" y="1627"/>
                  </a:lnTo>
                  <a:lnTo>
                    <a:pt x="219" y="1681"/>
                  </a:lnTo>
                  <a:lnTo>
                    <a:pt x="225" y="1684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14" name="Freeform 9"/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2928938" y="2582862"/>
              <a:ext cx="2693987" cy="4275138"/>
            </a:xfrm>
            <a:custGeom>
              <a:avLst/>
              <a:gdLst/>
              <a:ahLst/>
              <a:cxnLst/>
              <a:rect l="0" t="0" r="r" b="b"/>
              <a:pathLst>
                <a:path w="1697" h="2693">
                  <a:moveTo>
                    <a:pt x="0" y="0"/>
                  </a:moveTo>
                  <a:lnTo>
                    <a:pt x="1622" y="2693"/>
                  </a:lnTo>
                  <a:lnTo>
                    <a:pt x="1697" y="269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15" name="Freeform 10"/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3371850" y="2692400"/>
              <a:ext cx="3332162" cy="4165600"/>
            </a:xfrm>
            <a:custGeom>
              <a:avLst/>
              <a:gdLst/>
              <a:ahLst/>
              <a:cxnLst/>
              <a:rect l="0" t="0" r="r" b="b"/>
              <a:pathLst>
                <a:path w="2099" h="2624">
                  <a:moveTo>
                    <a:pt x="2099" y="2624"/>
                  </a:moveTo>
                  <a:lnTo>
                    <a:pt x="0" y="0"/>
                  </a:lnTo>
                  <a:lnTo>
                    <a:pt x="2021" y="2624"/>
                  </a:lnTo>
                  <a:lnTo>
                    <a:pt x="2099" y="2624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16" name="Freeform 11"/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3367088" y="2687637"/>
              <a:ext cx="4576762" cy="4170363"/>
            </a:xfrm>
            <a:custGeom>
              <a:avLst/>
              <a:gdLst/>
              <a:ahLst/>
              <a:cxnLst/>
              <a:rect l="0" t="0" r="r" b="b"/>
              <a:pathLst>
                <a:path w="2883" h="2627">
                  <a:moveTo>
                    <a:pt x="0" y="0"/>
                  </a:moveTo>
                  <a:lnTo>
                    <a:pt x="3" y="3"/>
                  </a:lnTo>
                  <a:lnTo>
                    <a:pt x="2102" y="2627"/>
                  </a:lnTo>
                  <a:lnTo>
                    <a:pt x="2883" y="2627"/>
                  </a:lnTo>
                  <a:lnTo>
                    <a:pt x="225" y="5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17" name="Freeform 12"/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2928938" y="2578100"/>
              <a:ext cx="3584575" cy="4279900"/>
            </a:xfrm>
            <a:custGeom>
              <a:avLst/>
              <a:gdLst/>
              <a:ahLst/>
              <a:cxnLst/>
              <a:rect l="0" t="0" r="r" b="b"/>
              <a:pathLst>
                <a:path w="2258" h="2696">
                  <a:moveTo>
                    <a:pt x="2258" y="2696"/>
                  </a:moveTo>
                  <a:lnTo>
                    <a:pt x="264" y="111"/>
                  </a:lnTo>
                  <a:lnTo>
                    <a:pt x="228" y="60"/>
                  </a:lnTo>
                  <a:lnTo>
                    <a:pt x="225" y="57"/>
                  </a:lnTo>
                  <a:lnTo>
                    <a:pt x="0" y="0"/>
                  </a:lnTo>
                  <a:lnTo>
                    <a:pt x="0" y="3"/>
                  </a:lnTo>
                  <a:lnTo>
                    <a:pt x="1697" y="2696"/>
                  </a:lnTo>
                  <a:lnTo>
                    <a:pt x="2258" y="2696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 useBgFill="1">
        <p:nvSpPr>
          <p:cNvPr id="19" name="Rectangle 18"/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1" name="Group 20"/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GrpSpPr>
        <p:grpSpPr>
          <a:xfrm>
            <a:off x="886714" y="-4763"/>
            <a:ext cx="5014912" cy="6862763"/>
            <a:chOff x="2928938" y="-4763"/>
            <a:chExt cx="5014912" cy="6862763"/>
          </a:xfrm>
        </p:grpSpPr>
        <p:sp>
          <p:nvSpPr>
            <p:cNvPr id="22" name="Freeform 6"/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3367088" y="-4763"/>
              <a:ext cx="1063625" cy="2782888"/>
            </a:xfrm>
            <a:custGeom>
              <a:avLst/>
              <a:gdLst/>
              <a:ahLst/>
              <a:cxnLst/>
              <a:rect l="0" t="0" r="r" b="b"/>
              <a:pathLst>
                <a:path w="670" h="1753">
                  <a:moveTo>
                    <a:pt x="0" y="1696"/>
                  </a:moveTo>
                  <a:lnTo>
                    <a:pt x="225" y="1753"/>
                  </a:lnTo>
                  <a:lnTo>
                    <a:pt x="670" y="0"/>
                  </a:lnTo>
                  <a:lnTo>
                    <a:pt x="430" y="0"/>
                  </a:lnTo>
                  <a:lnTo>
                    <a:pt x="0" y="169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23" name="Freeform 7"/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2928938" y="-4763"/>
              <a:ext cx="1035050" cy="2673350"/>
            </a:xfrm>
            <a:custGeom>
              <a:avLst/>
              <a:gdLst/>
              <a:ahLst/>
              <a:cxnLst/>
              <a:rect l="0" t="0" r="r" b="b"/>
              <a:pathLst>
                <a:path w="652" h="1684">
                  <a:moveTo>
                    <a:pt x="225" y="1684"/>
                  </a:moveTo>
                  <a:lnTo>
                    <a:pt x="652" y="0"/>
                  </a:lnTo>
                  <a:lnTo>
                    <a:pt x="411" y="0"/>
                  </a:lnTo>
                  <a:lnTo>
                    <a:pt x="0" y="1627"/>
                  </a:lnTo>
                  <a:lnTo>
                    <a:pt x="219" y="1681"/>
                  </a:lnTo>
                  <a:lnTo>
                    <a:pt x="225" y="1684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24" name="Freeform 25"/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2928938" y="2582862"/>
              <a:ext cx="2693987" cy="4275138"/>
            </a:xfrm>
            <a:custGeom>
              <a:avLst/>
              <a:gdLst/>
              <a:ahLst/>
              <a:cxnLst/>
              <a:rect l="0" t="0" r="r" b="b"/>
              <a:pathLst>
                <a:path w="1697" h="2693">
                  <a:moveTo>
                    <a:pt x="0" y="0"/>
                  </a:moveTo>
                  <a:lnTo>
                    <a:pt x="1622" y="2693"/>
                  </a:lnTo>
                  <a:lnTo>
                    <a:pt x="1697" y="269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25" name="Freeform 26"/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3371850" y="2692400"/>
              <a:ext cx="3332162" cy="4165600"/>
            </a:xfrm>
            <a:custGeom>
              <a:avLst/>
              <a:gdLst/>
              <a:ahLst/>
              <a:cxnLst/>
              <a:rect l="0" t="0" r="r" b="b"/>
              <a:pathLst>
                <a:path w="2099" h="2624">
                  <a:moveTo>
                    <a:pt x="2099" y="2624"/>
                  </a:moveTo>
                  <a:lnTo>
                    <a:pt x="0" y="0"/>
                  </a:lnTo>
                  <a:lnTo>
                    <a:pt x="2021" y="2624"/>
                  </a:lnTo>
                  <a:lnTo>
                    <a:pt x="2099" y="2624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26" name="Freeform 27"/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3367088" y="2687637"/>
              <a:ext cx="4576762" cy="4170363"/>
            </a:xfrm>
            <a:custGeom>
              <a:avLst/>
              <a:gdLst/>
              <a:ahLst/>
              <a:cxnLst/>
              <a:rect l="0" t="0" r="r" b="b"/>
              <a:pathLst>
                <a:path w="2883" h="2627">
                  <a:moveTo>
                    <a:pt x="0" y="0"/>
                  </a:moveTo>
                  <a:lnTo>
                    <a:pt x="3" y="3"/>
                  </a:lnTo>
                  <a:lnTo>
                    <a:pt x="2102" y="2627"/>
                  </a:lnTo>
                  <a:lnTo>
                    <a:pt x="2883" y="2627"/>
                  </a:lnTo>
                  <a:lnTo>
                    <a:pt x="225" y="5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27" name="Freeform 28"/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2928938" y="2578100"/>
              <a:ext cx="3584575" cy="4279900"/>
            </a:xfrm>
            <a:custGeom>
              <a:avLst/>
              <a:gdLst/>
              <a:ahLst/>
              <a:cxnLst/>
              <a:rect l="0" t="0" r="r" b="b"/>
              <a:pathLst>
                <a:path w="2258" h="2696">
                  <a:moveTo>
                    <a:pt x="2258" y="2696"/>
                  </a:moveTo>
                  <a:lnTo>
                    <a:pt x="264" y="111"/>
                  </a:lnTo>
                  <a:lnTo>
                    <a:pt x="228" y="60"/>
                  </a:lnTo>
                  <a:lnTo>
                    <a:pt x="225" y="57"/>
                  </a:lnTo>
                  <a:lnTo>
                    <a:pt x="0" y="0"/>
                  </a:lnTo>
                  <a:lnTo>
                    <a:pt x="0" y="3"/>
                  </a:lnTo>
                  <a:lnTo>
                    <a:pt x="1697" y="2696"/>
                  </a:lnTo>
                  <a:lnTo>
                    <a:pt x="2258" y="2696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9" name="Rounded Rectangle 16"/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656693" y="648931"/>
            <a:ext cx="6854433" cy="5231964"/>
          </a:xfrm>
          <a:prstGeom prst="roundRect">
            <a:avLst>
              <a:gd name="adj" fmla="val 4834"/>
            </a:avLst>
          </a:prstGeom>
          <a:solidFill>
            <a:schemeClr val="bg1"/>
          </a:solidFill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內容版面配置區 3" descr="一張含有 螢幕擷取畫面, 牆, 監視器 的圖片&#10;&#10;描述是以高可信度產生"/>
          <p:cNvPicPr>
            <a:picLocks noGrp="1" noChangeAspect="1"/>
          </p:cNvPicPr>
          <p:nvPr>
            <p:ph idx="1"/>
          </p:nvPr>
        </p:nvPicPr>
        <p:blipFill rotWithShape="1">
          <a:blip r:embed="rId3"/>
          <a:srcRect l="2692" t="31626" r="16456" b="6608"/>
          <a:stretch/>
        </p:blipFill>
        <p:spPr>
          <a:xfrm>
            <a:off x="760289" y="1569933"/>
            <a:ext cx="6647239" cy="3246898"/>
          </a:xfrm>
          <a:prstGeom prst="rect">
            <a:avLst/>
          </a:prstGeom>
        </p:spPr>
      </p:pic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041742" y="648930"/>
            <a:ext cx="3461281" cy="3347337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r"/>
            <a:r>
              <a:rPr lang="zh-TW" altLang="en-US" sz="4400"/>
              <a:t>交作業、改作業、</a:t>
            </a:r>
            <a:r>
              <a:rPr lang="en-US" altLang="zh-TW" sz="4400"/>
              <a:t>Rubric</a:t>
            </a:r>
            <a:r>
              <a:rPr lang="zh-TW" altLang="en-US" sz="4400"/>
              <a:t>評分、討論交流</a:t>
            </a:r>
          </a:p>
        </p:txBody>
      </p:sp>
    </p:spTree>
    <p:extLst>
      <p:ext uri="{BB962C8B-B14F-4D97-AF65-F5344CB8AC3E}">
        <p14:creationId xmlns:p14="http://schemas.microsoft.com/office/powerpoint/2010/main" val="114956179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" name="Group 35"/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GrpSpPr>
        <p:grpSpPr>
          <a:xfrm>
            <a:off x="150812" y="0"/>
            <a:ext cx="2436813" cy="6858001"/>
            <a:chOff x="1320800" y="0"/>
            <a:chExt cx="2436813" cy="6858001"/>
          </a:xfrm>
        </p:grpSpPr>
        <p:sp>
          <p:nvSpPr>
            <p:cNvPr id="37" name="Freeform 6"/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38" name="Freeform 7"/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39" name="Freeform 8"/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40" name="Freeform 9"/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41" name="Freeform 10"/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42" name="Freeform 11"/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44" name="Rounded Rectangle 16"/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4621162" y="648931"/>
            <a:ext cx="6881862" cy="5231964"/>
          </a:xfrm>
          <a:prstGeom prst="roundRect">
            <a:avLst>
              <a:gd name="adj" fmla="val 4834"/>
            </a:avLst>
          </a:prstGeom>
          <a:solidFill>
            <a:schemeClr val="bg1"/>
          </a:solidFill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0" name="內容版面配置區 5" descr="一張含有 螢幕擷取畫面, 電腦, 膝上型電腦, 監視器 的圖片&#10;&#10;產生非常高可信度的描述"/>
          <p:cNvPicPr>
            <a:picLocks noChangeAspect="1"/>
          </p:cNvPicPr>
          <p:nvPr/>
        </p:nvPicPr>
        <p:blipFill rotWithShape="1">
          <a:blip r:embed="rId2"/>
          <a:srcRect t="6761"/>
          <a:stretch/>
        </p:blipFill>
        <p:spPr>
          <a:xfrm>
            <a:off x="4941202" y="1707624"/>
            <a:ext cx="6237359" cy="3154990"/>
          </a:xfrm>
          <a:prstGeom prst="rect">
            <a:avLst/>
          </a:prstGeom>
        </p:spPr>
      </p:pic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484312" y="685800"/>
            <a:ext cx="2812385" cy="1752599"/>
          </a:xfrm>
        </p:spPr>
        <p:txBody>
          <a:bodyPr>
            <a:normAutofit/>
          </a:bodyPr>
          <a:lstStyle/>
          <a:p>
            <a:r>
              <a:rPr lang="en-US" altLang="zh-TW" sz="3200"/>
              <a:t>Rubrics </a:t>
            </a:r>
            <a:r>
              <a:rPr lang="zh-TW" altLang="en-US" sz="3200"/>
              <a:t>評量指標</a:t>
            </a:r>
          </a:p>
        </p:txBody>
      </p:sp>
      <p:sp>
        <p:nvSpPr>
          <p:cNvPr id="31" name="Content Placeholder 9"/>
          <p:cNvSpPr>
            <a:spLocks noGrp="1"/>
          </p:cNvSpPr>
          <p:nvPr>
            <p:ph idx="1"/>
          </p:nvPr>
        </p:nvSpPr>
        <p:spPr>
          <a:xfrm>
            <a:off x="1484310" y="2666999"/>
            <a:ext cx="2812387" cy="3124201"/>
          </a:xfrm>
        </p:spPr>
        <p:txBody>
          <a:bodyPr>
            <a:normAutofit/>
          </a:bodyPr>
          <a:lstStyle/>
          <a:p>
            <a:r>
              <a:rPr lang="en-US" altLang="zh-TW" sz="1800"/>
              <a:t>Rubric</a:t>
            </a:r>
          </a:p>
          <a:p>
            <a:pPr lvl="1"/>
            <a:r>
              <a:rPr lang="zh-TW" altLang="en-US" sz="1800"/>
              <a:t>讓學生清楚瞭解評分依據</a:t>
            </a:r>
            <a:endParaRPr lang="en-US" altLang="zh-TW" sz="1800"/>
          </a:p>
          <a:p>
            <a:pPr lvl="1"/>
            <a:r>
              <a:rPr lang="zh-TW" altLang="en-US" sz="1800"/>
              <a:t>為何獲得此分數</a:t>
            </a:r>
            <a:endParaRPr lang="en-US" altLang="zh-TW" sz="1800"/>
          </a:p>
          <a:p>
            <a:pPr lvl="1"/>
            <a:r>
              <a:rPr lang="zh-TW" altLang="en-US" sz="1800"/>
              <a:t>並且在事前就讓學生瞭解評分標準，幫助學生進行準備並提升表現</a:t>
            </a:r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215536002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內容版面配置區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45519" y="685799"/>
            <a:ext cx="5074017" cy="5053050"/>
          </a:xfrm>
          <a:prstGeom prst="roundRect">
            <a:avLst>
              <a:gd name="adj" fmla="val 43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</p:pic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484311" y="1081548"/>
            <a:ext cx="3333495" cy="1504335"/>
          </a:xfrm>
        </p:spPr>
        <p:txBody>
          <a:bodyPr>
            <a:normAutofit/>
          </a:bodyPr>
          <a:lstStyle/>
          <a:p>
            <a:r>
              <a:rPr lang="zh-TW" altLang="en-US" sz="2400"/>
              <a:t>成績管理</a:t>
            </a:r>
          </a:p>
        </p:txBody>
      </p:sp>
      <p:sp>
        <p:nvSpPr>
          <p:cNvPr id="10" name="Content Placeholder 9"/>
          <p:cNvSpPr>
            <a:spLocks noGrp="1"/>
          </p:cNvSpPr>
          <p:nvPr>
            <p:ph idx="1"/>
          </p:nvPr>
        </p:nvSpPr>
        <p:spPr>
          <a:xfrm>
            <a:off x="1484311" y="2666999"/>
            <a:ext cx="3333496" cy="3124201"/>
          </a:xfrm>
        </p:spPr>
        <p:txBody>
          <a:bodyPr anchor="t">
            <a:normAutofit/>
          </a:bodyPr>
          <a:lstStyle/>
          <a:p>
            <a:r>
              <a:rPr lang="zh-TW" altLang="en-US" sz="1600"/>
              <a:t>作業、考勤、分組學習表現納入成績考量</a:t>
            </a:r>
          </a:p>
          <a:p>
            <a:r>
              <a:rPr lang="zh-TW" altLang="en-US" sz="1600"/>
              <a:t>自動化成績統計</a:t>
            </a:r>
          </a:p>
          <a:p>
            <a:r>
              <a:rPr lang="zh-TW" altLang="en-US" sz="1600"/>
              <a:t>控制各次評價所占總成績比重</a:t>
            </a:r>
          </a:p>
          <a:p>
            <a:r>
              <a:rPr lang="zh-TW" altLang="en-US" sz="1600"/>
              <a:t>多維度成績分析</a:t>
            </a:r>
            <a:endParaRPr lang="en-US" sz="1600"/>
          </a:p>
        </p:txBody>
      </p:sp>
    </p:spTree>
    <p:extLst>
      <p:ext uri="{BB962C8B-B14F-4D97-AF65-F5344CB8AC3E}">
        <p14:creationId xmlns:p14="http://schemas.microsoft.com/office/powerpoint/2010/main" val="170646491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內容版面配置區 3" descr="一張含有 螢幕擷取畫面, 電腦, 監視器, 室內 的圖片&#10;&#10;產生非常高可信度的描述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62033" y="1519456"/>
            <a:ext cx="6240990" cy="3385736"/>
          </a:xfrm>
          <a:prstGeom prst="roundRect">
            <a:avLst>
              <a:gd name="adj" fmla="val 43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</p:pic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484311" y="1081548"/>
            <a:ext cx="3333495" cy="1504335"/>
          </a:xfrm>
        </p:spPr>
        <p:txBody>
          <a:bodyPr>
            <a:normAutofit/>
          </a:bodyPr>
          <a:lstStyle/>
          <a:p>
            <a:r>
              <a:rPr lang="zh-TW" altLang="en-US" sz="2400"/>
              <a:t>數據分析</a:t>
            </a:r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1484311" y="2666999"/>
            <a:ext cx="3333496" cy="3124201"/>
          </a:xfrm>
        </p:spPr>
        <p:txBody>
          <a:bodyPr anchor="t">
            <a:normAutofit/>
          </a:bodyPr>
          <a:lstStyle/>
          <a:p>
            <a:r>
              <a:rPr lang="zh-TW" altLang="en-US" sz="1600"/>
              <a:t>成績統計和分析</a:t>
            </a:r>
          </a:p>
          <a:p>
            <a:r>
              <a:rPr lang="zh-TW" altLang="en-US" sz="1600"/>
              <a:t>學生學習預警統計</a:t>
            </a:r>
          </a:p>
          <a:p>
            <a:r>
              <a:rPr lang="zh-TW" altLang="en-US" sz="1600"/>
              <a:t>學習參與度統計</a:t>
            </a:r>
            <a:endParaRPr lang="en-US" sz="1600"/>
          </a:p>
        </p:txBody>
      </p:sp>
    </p:spTree>
    <p:extLst>
      <p:ext uri="{BB962C8B-B14F-4D97-AF65-F5344CB8AC3E}">
        <p14:creationId xmlns:p14="http://schemas.microsoft.com/office/powerpoint/2010/main" val="115223805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/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Freeform: Shape 11"/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 flipV="1">
            <a:off x="-1" y="-1"/>
            <a:ext cx="4403709" cy="6858001"/>
          </a:xfrm>
          <a:custGeom>
            <a:avLst/>
            <a:gdLst>
              <a:gd name="connsiteX0" fmla="*/ 3223890 w 4403709"/>
              <a:gd name="connsiteY0" fmla="*/ 6858001 h 6858001"/>
              <a:gd name="connsiteX1" fmla="*/ 4101908 w 4403709"/>
              <a:gd name="connsiteY1" fmla="*/ 6858001 h 6858001"/>
              <a:gd name="connsiteX2" fmla="*/ 3254950 w 4403709"/>
              <a:gd name="connsiteY2" fmla="*/ 1599356 h 6858001"/>
              <a:gd name="connsiteX3" fmla="*/ 3254950 w 4403709"/>
              <a:gd name="connsiteY3" fmla="*/ 1594062 h 6858001"/>
              <a:gd name="connsiteX4" fmla="*/ 4403709 w 4403709"/>
              <a:gd name="connsiteY4" fmla="*/ 0 h 6858001"/>
              <a:gd name="connsiteX5" fmla="*/ 3254950 w 4403709"/>
              <a:gd name="connsiteY5" fmla="*/ 0 h 6858001"/>
              <a:gd name="connsiteX6" fmla="*/ 2903520 w 4403709"/>
              <a:gd name="connsiteY6" fmla="*/ 0 h 6858001"/>
              <a:gd name="connsiteX7" fmla="*/ 0 w 4403709"/>
              <a:gd name="connsiteY7" fmla="*/ 0 h 6858001"/>
              <a:gd name="connsiteX8" fmla="*/ 0 w 4403709"/>
              <a:gd name="connsiteY8" fmla="*/ 6858000 h 6858001"/>
              <a:gd name="connsiteX9" fmla="*/ 3223890 w 4403709"/>
              <a:gd name="connsiteY9" fmla="*/ 6858000 h 68580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4403709" h="6858001">
                <a:moveTo>
                  <a:pt x="3223890" y="6858001"/>
                </a:moveTo>
                <a:lnTo>
                  <a:pt x="4101908" y="6858001"/>
                </a:lnTo>
                <a:lnTo>
                  <a:pt x="3254950" y="1599356"/>
                </a:lnTo>
                <a:lnTo>
                  <a:pt x="3254950" y="1594062"/>
                </a:lnTo>
                <a:lnTo>
                  <a:pt x="4403709" y="0"/>
                </a:lnTo>
                <a:lnTo>
                  <a:pt x="3254950" y="0"/>
                </a:lnTo>
                <a:lnTo>
                  <a:pt x="2903520" y="0"/>
                </a:lnTo>
                <a:lnTo>
                  <a:pt x="0" y="0"/>
                </a:lnTo>
                <a:lnTo>
                  <a:pt x="0" y="6858000"/>
                </a:lnTo>
                <a:lnTo>
                  <a:pt x="3223890" y="685800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2">
            <a:schemeClr val="dk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grpSp>
        <p:nvGrpSpPr>
          <p:cNvPr id="14" name="Group 13"/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GrpSpPr>
        <p:grpSpPr>
          <a:xfrm>
            <a:off x="3315292" y="0"/>
            <a:ext cx="2436813" cy="6858001"/>
            <a:chOff x="1320800" y="0"/>
            <a:chExt cx="2436813" cy="6858001"/>
          </a:xfrm>
        </p:grpSpPr>
        <p:sp>
          <p:nvSpPr>
            <p:cNvPr id="15" name="Freeform 6"/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16" name="Freeform 7"/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17" name="Freeform 8"/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18" name="Freeform 9"/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19" name="Freeform 10"/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20" name="Freeform 11"/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535021" y="685800"/>
            <a:ext cx="2639962" cy="5105400"/>
          </a:xfrm>
        </p:spPr>
        <p:txBody>
          <a:bodyPr>
            <a:normAutofit/>
          </a:bodyPr>
          <a:lstStyle/>
          <a:p>
            <a:r>
              <a:rPr lang="zh-TW" altLang="en-US">
                <a:solidFill>
                  <a:srgbClr val="FFFFFF"/>
                </a:solidFill>
              </a:rPr>
              <a:t>備課</a:t>
            </a:r>
          </a:p>
        </p:txBody>
      </p:sp>
      <p:graphicFrame>
        <p:nvGraphicFramePr>
          <p:cNvPr id="5" name="內容版面配置區 2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90550411"/>
              </p:ext>
            </p:extLst>
          </p:nvPr>
        </p:nvGraphicFramePr>
        <p:xfrm>
          <a:off x="5010150" y="685800"/>
          <a:ext cx="6492875" cy="5105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8047801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6"/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6736146" y="648931"/>
            <a:ext cx="4798884" cy="5231964"/>
          </a:xfrm>
          <a:prstGeom prst="roundRect">
            <a:avLst>
              <a:gd name="adj" fmla="val 4834"/>
            </a:avLst>
          </a:prstGeom>
          <a:solidFill>
            <a:schemeClr val="bg1"/>
          </a:solidFill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圖片 4" descr="一張含有 螢幕擷取畫面, 電腦, 室內, 監視器 的圖片&#10;&#10;產生非常高可信度的描述"/>
          <p:cNvPicPr>
            <a:picLocks noChangeAspect="1"/>
          </p:cNvPicPr>
          <p:nvPr/>
        </p:nvPicPr>
        <p:blipFill rotWithShape="1">
          <a:blip r:embed="rId2"/>
          <a:srcRect l="13449" r="21751" b="4"/>
          <a:stretch/>
        </p:blipFill>
        <p:spPr>
          <a:xfrm>
            <a:off x="9218381" y="1011765"/>
            <a:ext cx="1996610" cy="1733100"/>
          </a:xfrm>
          <a:prstGeom prst="rect">
            <a:avLst/>
          </a:prstGeom>
        </p:spPr>
      </p:pic>
      <p:pic>
        <p:nvPicPr>
          <p:cNvPr id="6" name="圖片 5" descr="一張含有 螢幕擷取畫面, 室內 的圖片&#10;&#10;產生非常高可信度的描述"/>
          <p:cNvPicPr>
            <a:picLocks noChangeAspect="1"/>
          </p:cNvPicPr>
          <p:nvPr/>
        </p:nvPicPr>
        <p:blipFill rotWithShape="1">
          <a:blip r:embed="rId3"/>
          <a:srcRect l="15477" r="23179" b="5"/>
          <a:stretch/>
        </p:blipFill>
        <p:spPr>
          <a:xfrm>
            <a:off x="7058045" y="1014145"/>
            <a:ext cx="1996610" cy="1733100"/>
          </a:xfrm>
          <a:prstGeom prst="rect">
            <a:avLst/>
          </a:prstGeom>
        </p:spPr>
      </p:pic>
      <p:pic>
        <p:nvPicPr>
          <p:cNvPr id="8" name="內容版面配置區 3" descr="一張含有 螢幕擷取畫面, 電腦, 室內, 貨車 的圖片&#10;&#10;產生非常高可信度的描述"/>
          <p:cNvPicPr>
            <a:picLocks noChangeAspect="1"/>
          </p:cNvPicPr>
          <p:nvPr/>
        </p:nvPicPr>
        <p:blipFill rotWithShape="1">
          <a:blip r:embed="rId4"/>
          <a:srcRect l="550" r="15553" b="-3"/>
          <a:stretch/>
        </p:blipFill>
        <p:spPr>
          <a:xfrm>
            <a:off x="7058045" y="2919954"/>
            <a:ext cx="4156946" cy="2638519"/>
          </a:xfrm>
          <a:prstGeom prst="rect">
            <a:avLst/>
          </a:prstGeom>
        </p:spPr>
      </p:pic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484312" y="685800"/>
            <a:ext cx="4611297" cy="1752599"/>
          </a:xfrm>
        </p:spPr>
        <p:txBody>
          <a:bodyPr>
            <a:normAutofit/>
          </a:bodyPr>
          <a:lstStyle/>
          <a:p>
            <a:r>
              <a:rPr lang="zh-TW" altLang="en-US" dirty="0"/>
              <a:t>複製課程</a:t>
            </a:r>
          </a:p>
        </p:txBody>
      </p:sp>
      <p:sp>
        <p:nvSpPr>
          <p:cNvPr id="10" name="Content Placeholder 9"/>
          <p:cNvSpPr>
            <a:spLocks noGrp="1"/>
          </p:cNvSpPr>
          <p:nvPr>
            <p:ph idx="1"/>
          </p:nvPr>
        </p:nvSpPr>
        <p:spPr>
          <a:xfrm>
            <a:off x="1484311" y="2666999"/>
            <a:ext cx="4611297" cy="3124201"/>
          </a:xfrm>
        </p:spPr>
        <p:txBody>
          <a:bodyPr>
            <a:normAutofit/>
          </a:bodyPr>
          <a:lstStyle/>
          <a:p>
            <a:r>
              <a:rPr lang="zh-TW" altLang="en-US" dirty="0"/>
              <a:t>資源再利用</a:t>
            </a:r>
            <a:endParaRPr lang="en-US" altLang="zh-TW" dirty="0"/>
          </a:p>
          <a:p>
            <a:r>
              <a:rPr lang="zh-TW" altLang="en-US" dirty="0"/>
              <a:t>可以設定開課時間，系統自動順延日期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6502874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/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Freeform: Shape 11"/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 flipV="1">
            <a:off x="-1" y="-1"/>
            <a:ext cx="4403709" cy="6858001"/>
          </a:xfrm>
          <a:custGeom>
            <a:avLst/>
            <a:gdLst>
              <a:gd name="connsiteX0" fmla="*/ 3223890 w 4403709"/>
              <a:gd name="connsiteY0" fmla="*/ 6858001 h 6858001"/>
              <a:gd name="connsiteX1" fmla="*/ 4101908 w 4403709"/>
              <a:gd name="connsiteY1" fmla="*/ 6858001 h 6858001"/>
              <a:gd name="connsiteX2" fmla="*/ 3254950 w 4403709"/>
              <a:gd name="connsiteY2" fmla="*/ 1599356 h 6858001"/>
              <a:gd name="connsiteX3" fmla="*/ 3254950 w 4403709"/>
              <a:gd name="connsiteY3" fmla="*/ 1594062 h 6858001"/>
              <a:gd name="connsiteX4" fmla="*/ 4403709 w 4403709"/>
              <a:gd name="connsiteY4" fmla="*/ 0 h 6858001"/>
              <a:gd name="connsiteX5" fmla="*/ 3254950 w 4403709"/>
              <a:gd name="connsiteY5" fmla="*/ 0 h 6858001"/>
              <a:gd name="connsiteX6" fmla="*/ 2903520 w 4403709"/>
              <a:gd name="connsiteY6" fmla="*/ 0 h 6858001"/>
              <a:gd name="connsiteX7" fmla="*/ 0 w 4403709"/>
              <a:gd name="connsiteY7" fmla="*/ 0 h 6858001"/>
              <a:gd name="connsiteX8" fmla="*/ 0 w 4403709"/>
              <a:gd name="connsiteY8" fmla="*/ 6858000 h 6858001"/>
              <a:gd name="connsiteX9" fmla="*/ 3223890 w 4403709"/>
              <a:gd name="connsiteY9" fmla="*/ 6858000 h 68580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4403709" h="6858001">
                <a:moveTo>
                  <a:pt x="3223890" y="6858001"/>
                </a:moveTo>
                <a:lnTo>
                  <a:pt x="4101908" y="6858001"/>
                </a:lnTo>
                <a:lnTo>
                  <a:pt x="3254950" y="1599356"/>
                </a:lnTo>
                <a:lnTo>
                  <a:pt x="3254950" y="1594062"/>
                </a:lnTo>
                <a:lnTo>
                  <a:pt x="4403709" y="0"/>
                </a:lnTo>
                <a:lnTo>
                  <a:pt x="3254950" y="0"/>
                </a:lnTo>
                <a:lnTo>
                  <a:pt x="2903520" y="0"/>
                </a:lnTo>
                <a:lnTo>
                  <a:pt x="0" y="0"/>
                </a:lnTo>
                <a:lnTo>
                  <a:pt x="0" y="6858000"/>
                </a:lnTo>
                <a:lnTo>
                  <a:pt x="3223890" y="685800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2">
            <a:schemeClr val="dk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grpSp>
        <p:nvGrpSpPr>
          <p:cNvPr id="14" name="Group 13"/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GrpSpPr>
        <p:grpSpPr>
          <a:xfrm>
            <a:off x="3315292" y="0"/>
            <a:ext cx="2436813" cy="6858001"/>
            <a:chOff x="1320800" y="0"/>
            <a:chExt cx="2436813" cy="6858001"/>
          </a:xfrm>
        </p:grpSpPr>
        <p:sp>
          <p:nvSpPr>
            <p:cNvPr id="15" name="Freeform 6"/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16" name="Freeform 7"/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17" name="Freeform 8"/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18" name="Freeform 9"/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19" name="Freeform 10"/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20" name="Freeform 11"/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535021" y="685800"/>
            <a:ext cx="2639962" cy="5105400"/>
          </a:xfrm>
        </p:spPr>
        <p:txBody>
          <a:bodyPr>
            <a:normAutofit/>
          </a:bodyPr>
          <a:lstStyle/>
          <a:p>
            <a:r>
              <a:rPr lang="en-US" altLang="zh-TW">
                <a:solidFill>
                  <a:srgbClr val="FFFFFF"/>
                </a:solidFill>
              </a:rPr>
              <a:t>Learning by Doing</a:t>
            </a:r>
            <a:endParaRPr lang="zh-TW" altLang="en-US">
              <a:solidFill>
                <a:srgbClr val="FFFFFF"/>
              </a:solidFill>
            </a:endParaRPr>
          </a:p>
        </p:txBody>
      </p:sp>
      <p:graphicFrame>
        <p:nvGraphicFramePr>
          <p:cNvPr id="5" name="內容版面配置區 2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03052995"/>
              </p:ext>
            </p:extLst>
          </p:nvPr>
        </p:nvGraphicFramePr>
        <p:xfrm>
          <a:off x="5010150" y="685800"/>
          <a:ext cx="6492875" cy="5105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1668057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Rectangle 26"/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 bwMode="white">
          <a:xfrm>
            <a:off x="0" y="0"/>
            <a:ext cx="12192000" cy="6858000"/>
          </a:xfrm>
          <a:prstGeom prst="rect">
            <a:avLst/>
          </a:prstGeom>
          <a:blipFill rotWithShape="1">
            <a:blip r:embed="rId3">
              <a:duotone>
                <a:schemeClr val="bg2">
                  <a:shade val="76000"/>
                  <a:satMod val="180000"/>
                </a:schemeClr>
                <a:schemeClr val="bg2">
                  <a:tint val="80000"/>
                  <a:satMod val="120000"/>
                  <a:lumMod val="180000"/>
                </a:schemeClr>
              </a:duotone>
            </a:blip>
            <a:stretch/>
          </a:blipFill>
          <a:ln>
            <a:noFill/>
          </a:ln>
          <a:effectLst/>
        </p:spPr>
      </p:sp>
      <p:grpSp>
        <p:nvGrpSpPr>
          <p:cNvPr id="29" name="Group 28">
            <a:extLst>
              <a:ext uri="{FF2B5EF4-FFF2-40B4-BE49-F238E27FC236}">
                <a16:creationId xmlns="" xmlns:a16="http://schemas.microsoft.com/office/drawing/2014/main" id="{DE831112-FBC4-43D2-9D35-A250B9B5DFE6}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GrpSpPr>
        <p:grpSpPr>
          <a:xfrm>
            <a:off x="546100" y="-4763"/>
            <a:ext cx="5014912" cy="6862763"/>
            <a:chOff x="2928938" y="-4763"/>
            <a:chExt cx="5014912" cy="6862763"/>
          </a:xfrm>
        </p:grpSpPr>
        <p:sp>
          <p:nvSpPr>
            <p:cNvPr id="30" name="Freeform 6">
              <a:extLst/>
            </p:cNvPr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3367088" y="-4763"/>
              <a:ext cx="1063625" cy="2782888"/>
            </a:xfrm>
            <a:custGeom>
              <a:avLst/>
              <a:gdLst/>
              <a:ahLst/>
              <a:cxnLst/>
              <a:rect l="0" t="0" r="r" b="b"/>
              <a:pathLst>
                <a:path w="670" h="1753">
                  <a:moveTo>
                    <a:pt x="0" y="1696"/>
                  </a:moveTo>
                  <a:lnTo>
                    <a:pt x="225" y="1753"/>
                  </a:lnTo>
                  <a:lnTo>
                    <a:pt x="670" y="0"/>
                  </a:lnTo>
                  <a:lnTo>
                    <a:pt x="430" y="0"/>
                  </a:lnTo>
                  <a:lnTo>
                    <a:pt x="0" y="169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31" name="Freeform 7">
              <a:extLst/>
            </p:cNvPr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2928938" y="-4763"/>
              <a:ext cx="1035050" cy="2673350"/>
            </a:xfrm>
            <a:custGeom>
              <a:avLst/>
              <a:gdLst/>
              <a:ahLst/>
              <a:cxnLst/>
              <a:rect l="0" t="0" r="r" b="b"/>
              <a:pathLst>
                <a:path w="652" h="1684">
                  <a:moveTo>
                    <a:pt x="225" y="1684"/>
                  </a:moveTo>
                  <a:lnTo>
                    <a:pt x="652" y="0"/>
                  </a:lnTo>
                  <a:lnTo>
                    <a:pt x="411" y="0"/>
                  </a:lnTo>
                  <a:lnTo>
                    <a:pt x="0" y="1627"/>
                  </a:lnTo>
                  <a:lnTo>
                    <a:pt x="219" y="1681"/>
                  </a:lnTo>
                  <a:lnTo>
                    <a:pt x="225" y="1684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32" name="Freeform 9">
              <a:extLst/>
            </p:cNvPr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2928938" y="2582862"/>
              <a:ext cx="2693987" cy="4275138"/>
            </a:xfrm>
            <a:custGeom>
              <a:avLst/>
              <a:gdLst/>
              <a:ahLst/>
              <a:cxnLst/>
              <a:rect l="0" t="0" r="r" b="b"/>
              <a:pathLst>
                <a:path w="1697" h="2693">
                  <a:moveTo>
                    <a:pt x="0" y="0"/>
                  </a:moveTo>
                  <a:lnTo>
                    <a:pt x="1622" y="2693"/>
                  </a:lnTo>
                  <a:lnTo>
                    <a:pt x="1697" y="269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33" name="Freeform 10">
              <a:extLst/>
            </p:cNvPr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3371850" y="2692400"/>
              <a:ext cx="3332162" cy="4165600"/>
            </a:xfrm>
            <a:custGeom>
              <a:avLst/>
              <a:gdLst/>
              <a:ahLst/>
              <a:cxnLst/>
              <a:rect l="0" t="0" r="r" b="b"/>
              <a:pathLst>
                <a:path w="2099" h="2624">
                  <a:moveTo>
                    <a:pt x="2099" y="2624"/>
                  </a:moveTo>
                  <a:lnTo>
                    <a:pt x="0" y="0"/>
                  </a:lnTo>
                  <a:lnTo>
                    <a:pt x="2021" y="2624"/>
                  </a:lnTo>
                  <a:lnTo>
                    <a:pt x="2099" y="2624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34" name="Freeform 11">
              <a:extLst/>
            </p:cNvPr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3367088" y="2687637"/>
              <a:ext cx="4576762" cy="4170363"/>
            </a:xfrm>
            <a:custGeom>
              <a:avLst/>
              <a:gdLst/>
              <a:ahLst/>
              <a:cxnLst/>
              <a:rect l="0" t="0" r="r" b="b"/>
              <a:pathLst>
                <a:path w="2883" h="2627">
                  <a:moveTo>
                    <a:pt x="0" y="0"/>
                  </a:moveTo>
                  <a:lnTo>
                    <a:pt x="3" y="3"/>
                  </a:lnTo>
                  <a:lnTo>
                    <a:pt x="2102" y="2627"/>
                  </a:lnTo>
                  <a:lnTo>
                    <a:pt x="2883" y="2627"/>
                  </a:lnTo>
                  <a:lnTo>
                    <a:pt x="225" y="5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35" name="Freeform 12">
              <a:extLst/>
            </p:cNvPr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2928938" y="2578100"/>
              <a:ext cx="3584575" cy="4279900"/>
            </a:xfrm>
            <a:custGeom>
              <a:avLst/>
              <a:gdLst/>
              <a:ahLst/>
              <a:cxnLst/>
              <a:rect l="0" t="0" r="r" b="b"/>
              <a:pathLst>
                <a:path w="2258" h="2696">
                  <a:moveTo>
                    <a:pt x="2258" y="2696"/>
                  </a:moveTo>
                  <a:lnTo>
                    <a:pt x="264" y="111"/>
                  </a:lnTo>
                  <a:lnTo>
                    <a:pt x="228" y="60"/>
                  </a:lnTo>
                  <a:lnTo>
                    <a:pt x="225" y="57"/>
                  </a:lnTo>
                  <a:lnTo>
                    <a:pt x="0" y="0"/>
                  </a:lnTo>
                  <a:lnTo>
                    <a:pt x="0" y="3"/>
                  </a:lnTo>
                  <a:lnTo>
                    <a:pt x="1697" y="2696"/>
                  </a:lnTo>
                  <a:lnTo>
                    <a:pt x="2258" y="2696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41" name="Rounded Rectangle 9">
            <a:extLst>
              <a:ext uri="{FF2B5EF4-FFF2-40B4-BE49-F238E27FC236}">
                <a16:creationId xmlns="" xmlns:a16="http://schemas.microsoft.com/office/drawing/2014/main" id="{8DB0897F-25FA-4FE4-B099-16A36EC229D3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3718560" y="609600"/>
            <a:ext cx="7833360" cy="3633216"/>
          </a:xfrm>
          <a:prstGeom prst="roundRect">
            <a:avLst>
              <a:gd name="adj" fmla="val 4834"/>
            </a:avLst>
          </a:prstGeom>
          <a:solidFill>
            <a:schemeClr val="bg1"/>
          </a:solidFill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圖片 9" descr="一張含有 螢幕擷取畫面 的圖片&#10;&#10;產生非常高可信度的描述">
            <a:extLst>
              <a:ext uri="{FF2B5EF4-FFF2-40B4-BE49-F238E27FC236}">
                <a16:creationId xmlns="" xmlns:a16="http://schemas.microsoft.com/office/drawing/2014/main" id="{EBBB5355-5449-4130-9D85-CA796E44C3F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08066" y="975360"/>
            <a:ext cx="1657921" cy="2947416"/>
          </a:xfrm>
          <a:prstGeom prst="rect">
            <a:avLst/>
          </a:prstGeom>
        </p:spPr>
      </p:pic>
      <p:pic>
        <p:nvPicPr>
          <p:cNvPr id="6" name="圖片 5" descr="一張含有 螢幕擷取畫面 的圖片&#10;&#10;產生非常高可信度的描述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9406" y="975360"/>
            <a:ext cx="1657921" cy="2947416"/>
          </a:xfrm>
          <a:prstGeom prst="rect">
            <a:avLst/>
          </a:prstGeom>
          <a:ln w="53975">
            <a:noFill/>
          </a:ln>
        </p:spPr>
      </p:pic>
      <p:pic>
        <p:nvPicPr>
          <p:cNvPr id="7" name="圖片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6883" y="975360"/>
            <a:ext cx="1657921" cy="2947416"/>
          </a:xfrm>
          <a:prstGeom prst="rect">
            <a:avLst/>
          </a:prstGeom>
          <a:ln w="53975">
            <a:noFill/>
          </a:ln>
        </p:spPr>
      </p:pic>
      <p:pic>
        <p:nvPicPr>
          <p:cNvPr id="5" name="圖片 4" descr="一張含有 電子用品, iPod 的圖片&#10;&#10;描述是以高可信度產生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51584" y="975360"/>
            <a:ext cx="1657921" cy="2947416"/>
          </a:xfrm>
          <a:prstGeom prst="rect">
            <a:avLst/>
          </a:prstGeom>
          <a:ln w="53975">
            <a:noFill/>
          </a:ln>
        </p:spPr>
      </p:pic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3967843" y="4690533"/>
            <a:ext cx="7535180" cy="770472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r">
              <a:lnSpc>
                <a:spcPct val="90000"/>
              </a:lnSpc>
            </a:pPr>
            <a:r>
              <a:rPr lang="zh-TW" altLang="en-US" sz="4800"/>
              <a:t>點名功能</a:t>
            </a:r>
          </a:p>
        </p:txBody>
      </p:sp>
      <p:sp>
        <p:nvSpPr>
          <p:cNvPr id="11" name="橢圓 10">
            <a:extLst>
              <a:ext uri="{FF2B5EF4-FFF2-40B4-BE49-F238E27FC236}">
                <a16:creationId xmlns="" xmlns:a16="http://schemas.microsoft.com/office/drawing/2014/main" id="{AC0CB21A-0793-433C-A32D-03EFC3415205}"/>
              </a:ext>
            </a:extLst>
          </p:cNvPr>
          <p:cNvSpPr/>
          <p:nvPr/>
        </p:nvSpPr>
        <p:spPr>
          <a:xfrm>
            <a:off x="4057656" y="3197297"/>
            <a:ext cx="396937" cy="408373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36" name="橢圓 35">
            <a:extLst>
              <a:ext uri="{FF2B5EF4-FFF2-40B4-BE49-F238E27FC236}">
                <a16:creationId xmlns="" xmlns:a16="http://schemas.microsoft.com/office/drawing/2014/main" id="{14794023-EAF4-49DC-B83D-0A877D91A7FD}"/>
              </a:ext>
            </a:extLst>
          </p:cNvPr>
          <p:cNvSpPr/>
          <p:nvPr/>
        </p:nvSpPr>
        <p:spPr>
          <a:xfrm>
            <a:off x="6737026" y="1253043"/>
            <a:ext cx="828961" cy="408373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177691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GrpSpPr>
        <p:grpSpPr>
          <a:xfrm>
            <a:off x="150812" y="0"/>
            <a:ext cx="2436813" cy="6858001"/>
            <a:chOff x="1320800" y="0"/>
            <a:chExt cx="2436813" cy="6858001"/>
          </a:xfrm>
        </p:grpSpPr>
        <p:sp>
          <p:nvSpPr>
            <p:cNvPr id="17" name="Freeform 6"/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18" name="Freeform 7"/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19" name="Freeform 8"/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20" name="Freeform 9"/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21" name="Freeform 10"/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22" name="Freeform 11"/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4" name="Rounded Rectangle 16"/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4621162" y="648931"/>
            <a:ext cx="6881862" cy="5231964"/>
          </a:xfrm>
          <a:prstGeom prst="roundRect">
            <a:avLst>
              <a:gd name="adj" fmla="val 4834"/>
            </a:avLst>
          </a:prstGeom>
          <a:solidFill>
            <a:schemeClr val="bg1"/>
          </a:solidFill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內容版面配置區 3" descr="一張含有 螢幕擷取畫面, 室內, 電腦 的圖片&#10;&#10;描述是以高可信度產生"/>
          <p:cNvPicPr>
            <a:picLocks noChangeAspect="1"/>
          </p:cNvPicPr>
          <p:nvPr/>
        </p:nvPicPr>
        <p:blipFill rotWithShape="1">
          <a:blip r:embed="rId2"/>
          <a:srcRect l="5965" r="20985"/>
          <a:stretch/>
        </p:blipFill>
        <p:spPr>
          <a:xfrm>
            <a:off x="4941202" y="1011765"/>
            <a:ext cx="6237359" cy="4546708"/>
          </a:xfrm>
          <a:prstGeom prst="rect">
            <a:avLst/>
          </a:prstGeom>
        </p:spPr>
      </p:pic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484312" y="685800"/>
            <a:ext cx="2812385" cy="1752599"/>
          </a:xfrm>
        </p:spPr>
        <p:txBody>
          <a:bodyPr>
            <a:normAutofit/>
          </a:bodyPr>
          <a:lstStyle/>
          <a:p>
            <a:r>
              <a:rPr lang="zh-TW" altLang="en-US" sz="3200"/>
              <a:t>暖身操</a:t>
            </a:r>
          </a:p>
        </p:txBody>
      </p:sp>
      <p:sp>
        <p:nvSpPr>
          <p:cNvPr id="11" name="Content Placeholder 7"/>
          <p:cNvSpPr>
            <a:spLocks noGrp="1"/>
          </p:cNvSpPr>
          <p:nvPr>
            <p:ph idx="1"/>
          </p:nvPr>
        </p:nvSpPr>
        <p:spPr>
          <a:xfrm>
            <a:off x="1484310" y="2666999"/>
            <a:ext cx="2812387" cy="3124201"/>
          </a:xfrm>
        </p:spPr>
        <p:txBody>
          <a:bodyPr>
            <a:normAutofit/>
          </a:bodyPr>
          <a:lstStyle/>
          <a:p>
            <a:r>
              <a:rPr lang="zh-TW" altLang="en-US" sz="1800"/>
              <a:t>讓我們一步一步完成</a:t>
            </a:r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314508835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0" name="Rectangle 7">
            <a:extLst/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0" y="0"/>
            <a:ext cx="1218882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Freeform 47"/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 bwMode="white">
          <a:xfrm flipH="1">
            <a:off x="4062127" y="-15832"/>
            <a:ext cx="8129873" cy="6889518"/>
          </a:xfrm>
          <a:custGeom>
            <a:avLst/>
            <a:gdLst>
              <a:gd name="connsiteX0" fmla="*/ 0 w 8129873"/>
              <a:gd name="connsiteY0" fmla="*/ 0 h 6889518"/>
              <a:gd name="connsiteX1" fmla="*/ 0 w 8129873"/>
              <a:gd name="connsiteY1" fmla="*/ 6889518 h 6889518"/>
              <a:gd name="connsiteX2" fmla="*/ 6207942 w 8129873"/>
              <a:gd name="connsiteY2" fmla="*/ 6882299 h 6889518"/>
              <a:gd name="connsiteX3" fmla="*/ 8129873 w 8129873"/>
              <a:gd name="connsiteY3" fmla="*/ 5349831 h 6889518"/>
              <a:gd name="connsiteX4" fmla="*/ 7291674 w 8129873"/>
              <a:gd name="connsiteY4" fmla="*/ 7365 h 68895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129873" h="6889518">
                <a:moveTo>
                  <a:pt x="0" y="0"/>
                </a:moveTo>
                <a:lnTo>
                  <a:pt x="0" y="6889518"/>
                </a:lnTo>
                <a:lnTo>
                  <a:pt x="6207942" y="6882299"/>
                </a:lnTo>
                <a:lnTo>
                  <a:pt x="8129873" y="5349831"/>
                </a:lnTo>
                <a:lnTo>
                  <a:pt x="7291674" y="7365"/>
                </a:lnTo>
                <a:close/>
              </a:path>
            </a:pathLst>
          </a:custGeom>
          <a:solidFill>
            <a:schemeClr val="tx1">
              <a:lumMod val="95000"/>
              <a:lumOff val="5000"/>
              <a:alpha val="8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grpSp>
        <p:nvGrpSpPr>
          <p:cNvPr id="22" name="Group 11"/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GrpSpPr>
        <p:grpSpPr>
          <a:xfrm>
            <a:off x="3413893" y="0"/>
            <a:ext cx="2436813" cy="6858001"/>
            <a:chOff x="1320800" y="0"/>
            <a:chExt cx="2436813" cy="6858001"/>
          </a:xfrm>
        </p:grpSpPr>
        <p:sp>
          <p:nvSpPr>
            <p:cNvPr id="13" name="Freeform 6"/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14" name="Freeform 7"/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15" name="Freeform 8"/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16" name="Freeform 9"/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17" name="Freeform 10"/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18" name="Freeform 11"/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12025" y="1072609"/>
            <a:ext cx="3041557" cy="4522647"/>
          </a:xfrm>
          <a:effectLst/>
        </p:spPr>
        <p:txBody>
          <a:bodyPr anchor="ctr">
            <a:normAutofit/>
          </a:bodyPr>
          <a:lstStyle/>
          <a:p>
            <a:pPr algn="l"/>
            <a:r>
              <a:rPr lang="en-US" altLang="zh-TW" sz="3200" dirty="0" err="1"/>
              <a:t>iCLass</a:t>
            </a:r>
            <a:r>
              <a:rPr lang="en-US" altLang="zh-TW" sz="3200" dirty="0"/>
              <a:t> 201 – </a:t>
            </a:r>
            <a:r>
              <a:rPr lang="zh-TW" altLang="en-US" sz="3200" dirty="0"/>
              <a:t>進階課程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5149032" y="1072609"/>
            <a:ext cx="6652441" cy="4522647"/>
          </a:xfrm>
        </p:spPr>
        <p:txBody>
          <a:bodyPr anchor="ctr">
            <a:normAutofit/>
          </a:bodyPr>
          <a:lstStyle/>
          <a:p>
            <a:r>
              <a:rPr lang="zh-TW" altLang="en-US" dirty="0">
                <a:solidFill>
                  <a:schemeClr val="bg1"/>
                </a:solidFill>
              </a:rPr>
              <a:t>主題引導</a:t>
            </a:r>
            <a:endParaRPr lang="en-US" altLang="zh-TW" dirty="0">
              <a:solidFill>
                <a:schemeClr val="bg1"/>
              </a:solidFill>
            </a:endParaRPr>
          </a:p>
          <a:p>
            <a:pPr lvl="1"/>
            <a:r>
              <a:rPr lang="zh-TW" altLang="en-US" sz="2400" dirty="0">
                <a:solidFill>
                  <a:schemeClr val="bg1"/>
                </a:solidFill>
              </a:rPr>
              <a:t>學生管理</a:t>
            </a:r>
            <a:endParaRPr lang="en-US" altLang="zh-TW" sz="2400" dirty="0">
              <a:solidFill>
                <a:schemeClr val="bg1"/>
              </a:solidFill>
            </a:endParaRPr>
          </a:p>
          <a:p>
            <a:pPr lvl="1"/>
            <a:r>
              <a:rPr lang="zh-TW" altLang="en-US" sz="2400" dirty="0">
                <a:solidFill>
                  <a:schemeClr val="bg1"/>
                </a:solidFill>
              </a:rPr>
              <a:t>課程管理</a:t>
            </a:r>
          </a:p>
        </p:txBody>
      </p:sp>
    </p:spTree>
    <p:extLst>
      <p:ext uri="{BB962C8B-B14F-4D97-AF65-F5344CB8AC3E}">
        <p14:creationId xmlns:p14="http://schemas.microsoft.com/office/powerpoint/2010/main" val="289468505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內容版面配置區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62033" y="1519455"/>
            <a:ext cx="6240990" cy="3385737"/>
          </a:xfrm>
          <a:prstGeom prst="roundRect">
            <a:avLst>
              <a:gd name="adj" fmla="val 43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</p:pic>
      <p:sp>
        <p:nvSpPr>
          <p:cNvPr id="2" name="標題 1">
            <a:extLst>
              <a:ext uri="{FF2B5EF4-FFF2-40B4-BE49-F238E27FC236}">
                <a16:creationId xmlns="" xmlns:a16="http://schemas.microsoft.com/office/drawing/2014/main" id="{057958B4-A5BA-4F75-BBED-B7305C3D4F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84311" y="1081548"/>
            <a:ext cx="3333495" cy="1504335"/>
          </a:xfrm>
        </p:spPr>
        <p:txBody>
          <a:bodyPr>
            <a:normAutofit/>
          </a:bodyPr>
          <a:lstStyle/>
          <a:p>
            <a:r>
              <a:rPr lang="en-US" altLang="zh-TW" sz="2400" dirty="0" err="1"/>
              <a:t>iClass</a:t>
            </a:r>
            <a:r>
              <a:rPr lang="en-US" altLang="zh-TW" sz="2400" dirty="0"/>
              <a:t> </a:t>
            </a:r>
            <a:r>
              <a:rPr lang="zh-TW" altLang="en-US" sz="2400" dirty="0"/>
              <a:t>服務團</a:t>
            </a:r>
            <a:r>
              <a:rPr lang="en-US" altLang="zh-TW" sz="2400" dirty="0"/>
              <a:t>Facebook</a:t>
            </a:r>
            <a:r>
              <a:rPr lang="zh-TW" altLang="en-US" sz="2400" dirty="0"/>
              <a:t>社團</a:t>
            </a:r>
          </a:p>
        </p:txBody>
      </p:sp>
      <p:sp>
        <p:nvSpPr>
          <p:cNvPr id="10" name="Content Placeholder 9"/>
          <p:cNvSpPr>
            <a:spLocks noGrp="1"/>
          </p:cNvSpPr>
          <p:nvPr>
            <p:ph idx="1"/>
          </p:nvPr>
        </p:nvSpPr>
        <p:spPr>
          <a:xfrm>
            <a:off x="1484311" y="2666999"/>
            <a:ext cx="3333496" cy="3124201"/>
          </a:xfrm>
        </p:spPr>
        <p:txBody>
          <a:bodyPr anchor="t">
            <a:normAutofit/>
          </a:bodyPr>
          <a:lstStyle/>
          <a:p>
            <a:r>
              <a:rPr lang="en-US" sz="1600" dirty="0">
                <a:hlinkClick r:id="rId3"/>
              </a:rPr>
              <a:t>https://www.facebook.com/groups/491114321249484/</a:t>
            </a:r>
            <a:endParaRPr lang="en-US" sz="1600" dirty="0"/>
          </a:p>
          <a:p>
            <a:endParaRPr lang="en-US" sz="1600" dirty="0"/>
          </a:p>
          <a:p>
            <a:r>
              <a:rPr lang="zh-TW" altLang="en-US" sz="1600" dirty="0"/>
              <a:t>歡迎各位老師加入，我們定期分享</a:t>
            </a:r>
            <a:r>
              <a:rPr lang="en-US" altLang="zh-TW" sz="1600" dirty="0" err="1"/>
              <a:t>iClass</a:t>
            </a:r>
            <a:r>
              <a:rPr lang="zh-TW" altLang="en-US" sz="1600" dirty="0"/>
              <a:t>應用於課堂的文章，還有一些常會用的相關功能介紹</a:t>
            </a:r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339820046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討論時間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TW" dirty="0"/>
              <a:t>Q&amp;A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633523758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視差">
  <a:themeElements>
    <a:clrScheme name="視差">
      <a:dk1>
        <a:sysClr val="windowText" lastClr="000000"/>
      </a:dk1>
      <a:lt1>
        <a:sysClr val="window" lastClr="FFFFFF"/>
      </a:lt1>
      <a:dk2>
        <a:srgbClr val="212121"/>
      </a:dk2>
      <a:lt2>
        <a:srgbClr val="CDD0D1"/>
      </a:lt2>
      <a:accent1>
        <a:srgbClr val="30ACEC"/>
      </a:accent1>
      <a:accent2>
        <a:srgbClr val="80C34F"/>
      </a:accent2>
      <a:accent3>
        <a:srgbClr val="E29D3E"/>
      </a:accent3>
      <a:accent4>
        <a:srgbClr val="D64A3B"/>
      </a:accent4>
      <a:accent5>
        <a:srgbClr val="D64787"/>
      </a:accent5>
      <a:accent6>
        <a:srgbClr val="A666E1"/>
      </a:accent6>
      <a:hlink>
        <a:srgbClr val="3085ED"/>
      </a:hlink>
      <a:folHlink>
        <a:srgbClr val="82B6F4"/>
      </a:folHlink>
    </a:clrScheme>
    <a:fontScheme name="視差">
      <a:maj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視差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04000"/>
              </a:schemeClr>
            </a:gs>
            <a:gs pos="100000">
              <a:schemeClr val="phClr">
                <a:tint val="8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2000"/>
              </a:schemeClr>
            </a:gs>
            <a:gs pos="100000">
              <a:schemeClr val="phClr">
                <a:shade val="88000"/>
                <a:lumMod val="94000"/>
              </a:schemeClr>
            </a:gs>
          </a:gsLst>
          <a:path path="circle">
            <a:fillToRect l="50000" t="100000" r="100000" b="50000"/>
          </a:path>
        </a:gradFill>
      </a:fillStyleLst>
      <a:lnStyleLst>
        <a:ln w="9525" cap="rnd" cmpd="sng" algn="ctr">
          <a:solidFill>
            <a:schemeClr val="phClr">
              <a:tint val="6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reflection blurRad="12700" stA="26000" endPos="32000" dist="12700" dir="5400000" sy="-100000" rotWithShape="0"/>
          </a:effectLst>
        </a:effectStyle>
        <a:effectStyle>
          <a:effectLst>
            <a:outerShdw blurRad="38100" dist="25400" dir="5400000" rotWithShape="0">
              <a:srgbClr val="000000">
                <a:alpha val="6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254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98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76000"/>
                <a:satMod val="180000"/>
              </a:schemeClr>
              <a:schemeClr val="phClr">
                <a:tint val="80000"/>
                <a:satMod val="120000"/>
                <a:lumMod val="18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Parallax" id="{3388167B-A2EB-4685-9635-1831D9AEF8C4}" vid="{4F7A876A-7598-49CA-AFC8-8EDA2551E4A7}"/>
    </a:ext>
  </a:extLst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TM03457496[[fn=視差]]</Template>
  <TotalTime>476</TotalTime>
  <Words>554</Words>
  <Application>Microsoft Office PowerPoint</Application>
  <PresentationFormat>自訂</PresentationFormat>
  <Paragraphs>137</Paragraphs>
  <Slides>27</Slides>
  <Notes>1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27</vt:i4>
      </vt:variant>
    </vt:vector>
  </HeadingPairs>
  <TitlesOfParts>
    <vt:vector size="28" baseType="lpstr">
      <vt:lpstr>視差</vt:lpstr>
      <vt:lpstr>iClass 101</vt:lpstr>
      <vt:lpstr>Brainstorm</vt:lpstr>
      <vt:lpstr>iClass</vt:lpstr>
      <vt:lpstr>IRS V.S. LMS</vt:lpstr>
      <vt:lpstr>應用時機</vt:lpstr>
      <vt:lpstr>水可載舟，亦能覆舟</vt:lpstr>
      <vt:lpstr>當IRS遇到手機</vt:lpstr>
      <vt:lpstr>iClass</vt:lpstr>
      <vt:lpstr>PowerPoint 簡報</vt:lpstr>
      <vt:lpstr>課堂工具箱</vt:lpstr>
      <vt:lpstr>公告</vt:lpstr>
      <vt:lpstr>支援各種裝置線上閱讀教材，直接觀看Word、Excel、PowerPoint、PDF 等教材內容</vt:lpstr>
      <vt:lpstr>隨時隨地，查看課程內容</vt:lpstr>
      <vt:lpstr>教學反饋、蒐集問題、隨堂測驗</vt:lpstr>
      <vt:lpstr>點名</vt:lpstr>
      <vt:lpstr>交作業、改作業、Rubric評分、討論交流</vt:lpstr>
      <vt:lpstr>Rubrics 評量指標</vt:lpstr>
      <vt:lpstr>成績管理</vt:lpstr>
      <vt:lpstr>數據分析</vt:lpstr>
      <vt:lpstr>備課</vt:lpstr>
      <vt:lpstr>複製課程</vt:lpstr>
      <vt:lpstr>Learning by Doing</vt:lpstr>
      <vt:lpstr>點名功能</vt:lpstr>
      <vt:lpstr>暖身操</vt:lpstr>
      <vt:lpstr>iCLass 201 – 進階課程</vt:lpstr>
      <vt:lpstr>iClass 服務團Facebook社團</vt:lpstr>
      <vt:lpstr>討論時間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課程及時互動系統</dc:title>
  <dc:creator>Hans chung</dc:creator>
  <cp:lastModifiedBy>frances</cp:lastModifiedBy>
  <cp:revision>47</cp:revision>
  <dcterms:created xsi:type="dcterms:W3CDTF">2016-08-28T02:12:51Z</dcterms:created>
  <dcterms:modified xsi:type="dcterms:W3CDTF">2018-02-01T08:39:23Z</dcterms:modified>
</cp:coreProperties>
</file>