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1"/>
  </p:notesMasterIdLst>
  <p:handoutMasterIdLst>
    <p:handoutMasterId r:id="rId22"/>
  </p:handoutMasterIdLst>
  <p:sldIdLst>
    <p:sldId id="3086" r:id="rId2"/>
    <p:sldId id="3164" r:id="rId3"/>
    <p:sldId id="3194" r:id="rId4"/>
    <p:sldId id="3193" r:id="rId5"/>
    <p:sldId id="3178" r:id="rId6"/>
    <p:sldId id="3142" r:id="rId7"/>
    <p:sldId id="3185" r:id="rId8"/>
    <p:sldId id="3186" r:id="rId9"/>
    <p:sldId id="3201" r:id="rId10"/>
    <p:sldId id="3216" r:id="rId11"/>
    <p:sldId id="3217" r:id="rId12"/>
    <p:sldId id="3202" r:id="rId13"/>
    <p:sldId id="3218" r:id="rId14"/>
    <p:sldId id="3220" r:id="rId15"/>
    <p:sldId id="3228" r:id="rId16"/>
    <p:sldId id="3223" r:id="rId17"/>
    <p:sldId id="3204" r:id="rId18"/>
    <p:sldId id="3170" r:id="rId19"/>
    <p:sldId id="3214" r:id="rId20"/>
  </p:sldIdLst>
  <p:sldSz cx="12858750" cy="7232650"/>
  <p:notesSz cx="6797675" cy="9928225"/>
  <p:custDataLst>
    <p:tags r:id="rId2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5CCC"/>
    <a:srgbClr val="FFFFFF"/>
    <a:srgbClr val="00B369"/>
    <a:srgbClr val="1A8CE1"/>
    <a:srgbClr val="A78357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41" autoAdjust="0"/>
    <p:restoredTop sz="92961" autoAdjust="0"/>
  </p:normalViewPr>
  <p:slideViewPr>
    <p:cSldViewPr>
      <p:cViewPr varScale="1">
        <p:scale>
          <a:sx n="77" d="100"/>
          <a:sy n="77" d="100"/>
        </p:scale>
        <p:origin x="878" y="43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2019/10/23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B2B7EC-5352-448B-930A-3A43B76C117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526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8862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8862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B2B7EC-5352-448B-930A-3A43B76C117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52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2CA35-3062-407C-A83C-49F792045B16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2659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6059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 - TemplatesWise.co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986493" y="289642"/>
            <a:ext cx="9229320" cy="1205442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986493" y="1687620"/>
            <a:ext cx="9229320" cy="4773214"/>
          </a:xfrm>
        </p:spPr>
        <p:txBody>
          <a:bodyPr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adipisicing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do </a:t>
            </a:r>
            <a:r>
              <a:rPr lang="en-US" dirty="0" err="1" smtClean="0"/>
              <a:t>eiusmod</a:t>
            </a:r>
            <a:r>
              <a:rPr lang="en-US" dirty="0" smtClean="0"/>
              <a:t> </a:t>
            </a:r>
            <a:r>
              <a:rPr lang="en-US" dirty="0" err="1" smtClean="0"/>
              <a:t>tempor</a:t>
            </a:r>
            <a:r>
              <a:rPr lang="en-US" dirty="0" smtClean="0"/>
              <a:t> </a:t>
            </a:r>
            <a:r>
              <a:rPr lang="en-US" dirty="0" err="1" smtClean="0"/>
              <a:t>incididunt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labore</a:t>
            </a:r>
            <a:r>
              <a:rPr lang="en-US" dirty="0" smtClean="0"/>
              <a:t> et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ADDBC-36A0-4F35-94B6-88DB398E3C1C}" type="datetimeFigureOut">
              <a:rPr lang="en-US" smtClean="0"/>
              <a:pPr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F3F81-B14A-46F6-8DE3-A694209316C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933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2019/10/23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8" r:id="rId2"/>
    <p:sldLayoutId id="2147483969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6.jpe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108895" y="2968253"/>
            <a:ext cx="878497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TW" altLang="zh-TW" sz="4000" dirty="0" smtClean="0">
                <a:solidFill>
                  <a:srgbClr val="FFFFFF"/>
                </a:solidFill>
                <a:latin typeface="標楷體" pitchFamily="65" charset="-120"/>
                <a:ea typeface="標楷體" pitchFamily="65" charset="-120"/>
              </a:rPr>
              <a:t>我的學習由我作主</a:t>
            </a:r>
            <a:r>
              <a:rPr lang="en-US" altLang="zh-TW" sz="4000" dirty="0" smtClean="0">
                <a:solidFill>
                  <a:srgbClr val="FFFFFF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zh-TW" sz="4000" dirty="0" smtClean="0">
                <a:solidFill>
                  <a:srgbClr val="FFFFFF"/>
                </a:solidFill>
                <a:latin typeface="標楷體" pitchFamily="65" charset="-120"/>
                <a:ea typeface="標楷體" pitchFamily="65" charset="-120"/>
              </a:rPr>
              <a:t>服務學習導入課程</a:t>
            </a:r>
            <a:endParaRPr lang="zh-TW" altLang="zh-TW" sz="4000" dirty="0">
              <a:solidFill>
                <a:srgbClr val="FFFF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650470" y="591989"/>
            <a:ext cx="115932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TW" altLang="en-US" sz="4800" dirty="0" smtClean="0">
                <a:solidFill>
                  <a:srgbClr val="FFFFFF"/>
                </a:solidFill>
                <a:latin typeface="微軟正黑體 Light" pitchFamily="34" charset="-120"/>
                <a:ea typeface="微軟正黑體 Light" pitchFamily="34" charset="-120"/>
              </a:rPr>
              <a:t>商管學院「多元與創新」教學研習活動</a:t>
            </a:r>
            <a:endParaRPr lang="zh-CN" altLang="en-US" sz="4800" dirty="0">
              <a:solidFill>
                <a:srgbClr val="FFFFFF"/>
              </a:solidFill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4341143" y="5056485"/>
            <a:ext cx="439248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管理科學學系 牛涵錚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6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7" grpId="0"/>
      <p:bldP spid="7" grpId="1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589" y="895"/>
            <a:ext cx="12855223" cy="723086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 rot="10800000">
            <a:off x="9669157" y="447"/>
            <a:ext cx="3188446" cy="1221900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 rot="5400000">
            <a:off x="-351317" y="5340549"/>
            <a:ext cx="1652834" cy="103919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rot="5400000">
            <a:off x="-497425" y="6089159"/>
            <a:ext cx="2406341" cy="1512956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6200000">
            <a:off x="11955504" y="6361720"/>
            <a:ext cx="1154513" cy="72588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16200000">
            <a:off x="11423283" y="5074069"/>
            <a:ext cx="1808056" cy="1136794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634304" y="1895192"/>
            <a:ext cx="4617451" cy="3644755"/>
            <a:chOff x="3633957" y="1894978"/>
            <a:chExt cx="4618021" cy="3645205"/>
          </a:xfrm>
        </p:grpSpPr>
        <p:sp>
          <p:nvSpPr>
            <p:cNvPr id="44" name="菱形 43"/>
            <p:cNvSpPr/>
            <p:nvPr/>
          </p:nvSpPr>
          <p:spPr>
            <a:xfrm>
              <a:off x="4120365" y="1894978"/>
              <a:ext cx="3645205" cy="3645205"/>
            </a:xfrm>
            <a:prstGeom prst="diamond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菱形 44"/>
            <p:cNvSpPr/>
            <p:nvPr/>
          </p:nvSpPr>
          <p:spPr>
            <a:xfrm>
              <a:off x="3633957" y="1913666"/>
              <a:ext cx="3607829" cy="3607829"/>
            </a:xfrm>
            <a:prstGeom prst="diamond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菱形 45"/>
            <p:cNvSpPr/>
            <p:nvPr/>
          </p:nvSpPr>
          <p:spPr>
            <a:xfrm>
              <a:off x="4644149" y="1913666"/>
              <a:ext cx="3607829" cy="3607829"/>
            </a:xfrm>
            <a:prstGeom prst="diamond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菱形 46"/>
            <p:cNvSpPr/>
            <p:nvPr/>
          </p:nvSpPr>
          <p:spPr>
            <a:xfrm>
              <a:off x="4785134" y="2559748"/>
              <a:ext cx="2315666" cy="2315666"/>
            </a:xfrm>
            <a:prstGeom prst="diamond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5347665" y="2937360"/>
              <a:ext cx="1081710" cy="1044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186" spc="844" dirty="0">
                  <a:solidFill>
                    <a:schemeClr val="bg1"/>
                  </a:solidFill>
                  <a:latin typeface="Agency FB" panose="020B0503020202020204" pitchFamily="34" charset="0"/>
                  <a:ea typeface="微软雅黑" pitchFamily="34" charset="-122"/>
                </a:rPr>
                <a:t>01</a:t>
              </a:r>
              <a:endParaRPr lang="zh-CN" altLang="en-US" sz="6186" spc="844" dirty="0">
                <a:solidFill>
                  <a:schemeClr val="bg1"/>
                </a:solidFill>
                <a:latin typeface="Agency FB" panose="020B0503020202020204" pitchFamily="34" charset="0"/>
                <a:ea typeface="微软雅黑" pitchFamily="34" charset="-122"/>
              </a:endParaRPr>
            </a:p>
          </p:txBody>
        </p:sp>
        <p:sp>
          <p:nvSpPr>
            <p:cNvPr id="49" name="文字1"/>
            <p:cNvSpPr txBox="1"/>
            <p:nvPr/>
          </p:nvSpPr>
          <p:spPr>
            <a:xfrm>
              <a:off x="5516841" y="3807588"/>
              <a:ext cx="646411" cy="3693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緣起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5247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555">
        <p14:doors dir="vert"/>
      </p:transition>
    </mc:Choice>
    <mc:Fallback xmlns="">
      <p:transition spd="slow" advTm="6555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grpId="0" nodeType="withEffect" p14:presetBounceEnd="2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2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2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" fill="hold" grpId="0" nodeType="withEffect" p14:presetBounceEnd="2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" grpId="0" animBg="1"/>
          <p:bldP spid="3" grpId="0" animBg="1"/>
          <p:bldP spid="4" grpId="0" animBg="1"/>
          <p:bldP spid="6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" grpId="0" animBg="1"/>
          <p:bldP spid="3" grpId="0" animBg="1"/>
          <p:bldP spid="4" grpId="0" animBg="1"/>
          <p:bldP spid="6" grpId="0" animBg="1"/>
          <p:bldP spid="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600" dirty="0">
                <a:latin typeface="標楷體" pitchFamily="65" charset="-120"/>
                <a:ea typeface="標楷體" pitchFamily="65" charset="-120"/>
              </a:rPr>
              <a:t>服務學習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TW" altLang="en-US" sz="3400" dirty="0">
                <a:latin typeface="標楷體" pitchFamily="65" charset="-120"/>
                <a:ea typeface="標楷體" pitchFamily="65" charset="-120"/>
              </a:rPr>
              <a:t>「服務」與「學習」相互結合的一門課程</a:t>
            </a:r>
            <a:endParaRPr lang="en-US" altLang="zh-TW" sz="3400" dirty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400" dirty="0">
                <a:latin typeface="標楷體" pitchFamily="65" charset="-120"/>
                <a:ea typeface="標楷體" pitchFamily="65" charset="-120"/>
              </a:rPr>
              <a:t>以事先規劃的社會服務活動與結構化設計的反思過程，讓學生運用課堂所學貢獻社區</a:t>
            </a:r>
            <a:endParaRPr lang="en-US" altLang="zh-TW" sz="3400" dirty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400" dirty="0">
                <a:latin typeface="標楷體" pitchFamily="65" charset="-120"/>
                <a:ea typeface="標楷體" pitchFamily="65" charset="-120"/>
              </a:rPr>
              <a:t>透過服務的過程中得到啟發及省思，學習課堂中學不到的知識與經驗</a:t>
            </a:r>
            <a:endParaRPr lang="en-US" altLang="zh-TW" sz="3400" dirty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400" dirty="0">
                <a:latin typeface="標楷體" pitchFamily="65" charset="-120"/>
                <a:ea typeface="標楷體" pitchFamily="65" charset="-120"/>
              </a:rPr>
              <a:t>是一種「從做中學」</a:t>
            </a:r>
            <a:r>
              <a:rPr lang="en-US" altLang="zh-TW" sz="3400" dirty="0">
                <a:latin typeface="標楷體" pitchFamily="65" charset="-120"/>
                <a:ea typeface="標楷體" pitchFamily="65" charset="-120"/>
              </a:rPr>
              <a:t>(Learning by doing)</a:t>
            </a:r>
            <a:r>
              <a:rPr lang="zh-TW" altLang="en-US" sz="3400" dirty="0">
                <a:latin typeface="標楷體" pitchFamily="65" charset="-120"/>
                <a:ea typeface="標楷體" pitchFamily="65" charset="-120"/>
              </a:rPr>
              <a:t>的學習經歷</a:t>
            </a:r>
          </a:p>
        </p:txBody>
      </p:sp>
      <p:sp>
        <p:nvSpPr>
          <p:cNvPr id="4" name="矩形 3"/>
          <p:cNvSpPr/>
          <p:nvPr/>
        </p:nvSpPr>
        <p:spPr>
          <a:xfrm>
            <a:off x="6141343" y="5344517"/>
            <a:ext cx="6429375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dirty="0"/>
              <a:t>大學因為獲得公共資源挹注而得以匯集各個專業領域的菁英，但是近年社會問責的聲浪也越來越高，認為大學師生除了在自己專業領域持續研究創新外，更應該主動積極和當地社經及產業發展結合，將知識傳遞給社會大眾，帶動所在地區繁榮與發展，以實踐大學社會</a:t>
            </a:r>
            <a:r>
              <a:rPr lang="zh-TW" altLang="en-US" dirty="0" smtClean="0"/>
              <a:t>責任。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4256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ãå­¸ç¿éå­å¡ãçåçæå°çµæ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991" y="880021"/>
            <a:ext cx="6984776" cy="5629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16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4525042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365479" y="4037070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1400" dirty="0"/>
              <a:t>找到人生最想要的，去適這些我最不喜歡的工作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8261" y="2075567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1400" dirty="0"/>
              <a:t>找到未來想做的事情，才決定當下想要學習的內容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316524" y="3021729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1400" dirty="0"/>
              <a:t>目的所得到的學識己很有力量了，但很少把學到的知識拿到真實生活中去應用、去突破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5948" y="1316025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1400" dirty="0"/>
              <a:t>只有考試才念書，不考試就不念書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62743" y="269590"/>
            <a:ext cx="4050408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天空的院子</a:t>
            </a:r>
            <a:r>
              <a:rPr lang="en-US" altLang="zh-TW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-</a:t>
            </a:r>
            <a:r>
              <a:rPr lang="zh-TW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百年夢想、新舊綻放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TextBox 39"/>
          <p:cNvSpPr txBox="1"/>
          <p:nvPr/>
        </p:nvSpPr>
        <p:spPr>
          <a:xfrm>
            <a:off x="7365479" y="4850209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/>
              <a:t>完善自己、瞭解自己</a:t>
            </a:r>
            <a:endParaRPr lang="zh-TW" altLang="zh-TW" sz="1400" dirty="0"/>
          </a:p>
        </p:txBody>
      </p:sp>
      <p:sp>
        <p:nvSpPr>
          <p:cNvPr id="12" name="TextBox 39"/>
          <p:cNvSpPr txBox="1"/>
          <p:nvPr/>
        </p:nvSpPr>
        <p:spPr>
          <a:xfrm>
            <a:off x="7389462" y="5560541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/>
              <a:t>……</a:t>
            </a:r>
            <a:r>
              <a:rPr lang="zh-TW" altLang="en-US" sz="1400" dirty="0" smtClean="0"/>
              <a:t>努力到有機會為止</a:t>
            </a:r>
            <a:endParaRPr lang="zh-TW" altLang="zh-TW" sz="1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21" t="1996" r="18877" b="6465"/>
          <a:stretch/>
        </p:blipFill>
        <p:spPr bwMode="auto">
          <a:xfrm>
            <a:off x="3693071" y="1591364"/>
            <a:ext cx="2448272" cy="4625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844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75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2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29" grpId="0"/>
      <p:bldP spid="30" grpId="0"/>
      <p:bldP spid="31" grpId="0"/>
      <p:bldP spid="32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3374578" y="2214737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741745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TW"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</a:t>
              </a:r>
              <a:r>
                <a:rPr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%</a:t>
              </a:r>
              <a:endParaRPr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  <a:r>
                <a:rPr lang="en-US" altLang="zh-TW"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</a:t>
              </a:r>
              <a:r>
                <a:rPr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%</a:t>
              </a:r>
              <a:endParaRPr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TW"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</a:t>
              </a:r>
              <a:r>
                <a:rPr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%</a:t>
              </a:r>
              <a:endParaRPr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TW"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r>
                <a:rPr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%</a:t>
              </a:r>
              <a:endParaRPr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Content Placeholder 2"/>
          <p:cNvSpPr txBox="1">
            <a:spLocks/>
          </p:cNvSpPr>
          <p:nvPr/>
        </p:nvSpPr>
        <p:spPr>
          <a:xfrm>
            <a:off x="6176789" y="1694124"/>
            <a:ext cx="3420938" cy="654540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TW" altLang="en-US" sz="2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從民宿主人到地方創生</a:t>
            </a:r>
          </a:p>
          <a:p>
            <a:pPr algn="l"/>
            <a:endParaRPr lang="zh-TW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455" y="3147643"/>
            <a:ext cx="1658937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073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152" y="38021"/>
            <a:ext cx="4525042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365479" y="4037070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/>
              <a:t>2007</a:t>
            </a:r>
            <a:r>
              <a:rPr lang="zh-TW" altLang="en-US" sz="1400" dirty="0"/>
              <a:t>年底，創立台灣第一家結合藝廊、聚會與分享概念的單車人文空間「蛙咖啡」，此後不停成長茁壯，與眾多海內外熱愛台灣的旅人一起激發熱情、體驗生活。</a:t>
            </a:r>
            <a:endParaRPr lang="zh-TW" altLang="zh-TW" sz="1400" dirty="0"/>
          </a:p>
        </p:txBody>
      </p:sp>
      <p:sp>
        <p:nvSpPr>
          <p:cNvPr id="30" name="TextBox 39"/>
          <p:cNvSpPr txBox="1"/>
          <p:nvPr/>
        </p:nvSpPr>
        <p:spPr>
          <a:xfrm>
            <a:off x="7298261" y="2075567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/>
              <a:t>2004</a:t>
            </a:r>
            <a:r>
              <a:rPr lang="zh-TW" altLang="en-US" sz="1400" dirty="0"/>
              <a:t>年在網站上發表第一個作品「挑戰玉山」，大受好評</a:t>
            </a:r>
            <a:endParaRPr lang="zh-TW" altLang="zh-TW" sz="1400" dirty="0"/>
          </a:p>
        </p:txBody>
      </p:sp>
      <p:sp>
        <p:nvSpPr>
          <p:cNvPr id="31" name="TextBox 39"/>
          <p:cNvSpPr txBox="1"/>
          <p:nvPr/>
        </p:nvSpPr>
        <p:spPr>
          <a:xfrm>
            <a:off x="7316524" y="3021729"/>
            <a:ext cx="37444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/>
              <a:t>2007</a:t>
            </a:r>
            <a:r>
              <a:rPr lang="zh-TW" altLang="en-US" sz="1400" dirty="0"/>
              <a:t>年</a:t>
            </a:r>
            <a:r>
              <a:rPr lang="en-US" altLang="zh-TW" sz="1400" dirty="0"/>
              <a:t>6</a:t>
            </a:r>
            <a:r>
              <a:rPr lang="zh-TW" altLang="en-US" sz="1400" dirty="0"/>
              <a:t>月完成了單車環島之旅後，毅然結束</a:t>
            </a:r>
            <a:r>
              <a:rPr lang="en-US" altLang="zh-TW" sz="1400" dirty="0"/>
              <a:t>11</a:t>
            </a:r>
            <a:r>
              <a:rPr lang="zh-TW" altLang="en-US" sz="1400" dirty="0"/>
              <a:t>年的上班族生涯，全心投入嚮往已久的自由創作生活</a:t>
            </a:r>
            <a:endParaRPr lang="zh-TW" altLang="zh-TW" sz="1400" dirty="0"/>
          </a:p>
        </p:txBody>
      </p:sp>
      <p:sp>
        <p:nvSpPr>
          <p:cNvPr id="32" name="TextBox 39"/>
          <p:cNvSpPr txBox="1"/>
          <p:nvPr/>
        </p:nvSpPr>
        <p:spPr>
          <a:xfrm>
            <a:off x="7295948" y="1316025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/>
              <a:t>陽明晃</a:t>
            </a:r>
            <a:r>
              <a:rPr lang="en-US" altLang="zh-TW" sz="1400" dirty="0" smtClean="0"/>
              <a:t>(</a:t>
            </a:r>
            <a:r>
              <a:rPr lang="zh-TW" altLang="en-US" sz="1400" dirty="0" smtClean="0"/>
              <a:t>蛙大</a:t>
            </a:r>
            <a:r>
              <a:rPr lang="en-US" altLang="zh-TW" sz="1400" dirty="0" smtClean="0"/>
              <a:t>)</a:t>
            </a:r>
            <a:r>
              <a:rPr lang="zh-TW" altLang="en-US" sz="1400" dirty="0" smtClean="0"/>
              <a:t>十年前在</a:t>
            </a:r>
            <a:r>
              <a:rPr lang="zh-TW" altLang="en-US" sz="1400" dirty="0"/>
              <a:t>知名線上遊戲公司擔任台灣區事業處處長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62743" y="269590"/>
            <a:ext cx="4050408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TW" altLang="en-US" sz="200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喜歡。台灣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TextBox 39"/>
          <p:cNvSpPr txBox="1"/>
          <p:nvPr/>
        </p:nvSpPr>
        <p:spPr>
          <a:xfrm>
            <a:off x="7389462" y="5416525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/>
              <a:t>現為攝影／設計／文字創作者。著有</a:t>
            </a:r>
            <a:r>
              <a:rPr lang="en-US" altLang="zh-TW" sz="1400" dirty="0"/>
              <a:t>《</a:t>
            </a:r>
            <a:r>
              <a:rPr lang="zh-TW" altLang="en-US" sz="1400" dirty="0"/>
              <a:t>島內出走</a:t>
            </a:r>
            <a:r>
              <a:rPr lang="en-US" altLang="zh-TW" sz="1400" dirty="0"/>
              <a:t>》</a:t>
            </a:r>
            <a:endParaRPr lang="zh-TW" altLang="zh-TW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90" t="15401" r="6059" b="38065"/>
          <a:stretch/>
        </p:blipFill>
        <p:spPr bwMode="auto">
          <a:xfrm>
            <a:off x="3705638" y="1600101"/>
            <a:ext cx="2435705" cy="4617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833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75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29" grpId="0"/>
      <p:bldP spid="30" grpId="0"/>
      <p:bldP spid="31" grpId="0"/>
      <p:bldP spid="32" grpId="0"/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589" y="895"/>
            <a:ext cx="12855223" cy="723086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 rot="10800000">
            <a:off x="9669157" y="447"/>
            <a:ext cx="3188446" cy="1221900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 rot="5400000">
            <a:off x="-351317" y="5340549"/>
            <a:ext cx="1652834" cy="103919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rot="5400000">
            <a:off x="-497425" y="6089159"/>
            <a:ext cx="2406341" cy="1512956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6200000">
            <a:off x="11955504" y="6361720"/>
            <a:ext cx="1154513" cy="72588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16200000">
            <a:off x="11423283" y="5074069"/>
            <a:ext cx="1808056" cy="1136794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634304" y="1895192"/>
            <a:ext cx="4617451" cy="3644755"/>
            <a:chOff x="3633957" y="1894978"/>
            <a:chExt cx="4618021" cy="3645205"/>
          </a:xfrm>
        </p:grpSpPr>
        <p:sp>
          <p:nvSpPr>
            <p:cNvPr id="44" name="菱形 43"/>
            <p:cNvSpPr/>
            <p:nvPr/>
          </p:nvSpPr>
          <p:spPr>
            <a:xfrm>
              <a:off x="4120365" y="1894978"/>
              <a:ext cx="3645205" cy="3645205"/>
            </a:xfrm>
            <a:prstGeom prst="diamond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菱形 44"/>
            <p:cNvSpPr/>
            <p:nvPr/>
          </p:nvSpPr>
          <p:spPr>
            <a:xfrm>
              <a:off x="3633957" y="1913666"/>
              <a:ext cx="3607829" cy="3607829"/>
            </a:xfrm>
            <a:prstGeom prst="diamond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菱形 45"/>
            <p:cNvSpPr/>
            <p:nvPr/>
          </p:nvSpPr>
          <p:spPr>
            <a:xfrm>
              <a:off x="4644149" y="1913666"/>
              <a:ext cx="3607829" cy="3607829"/>
            </a:xfrm>
            <a:prstGeom prst="diamond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菱形 46"/>
            <p:cNvSpPr/>
            <p:nvPr/>
          </p:nvSpPr>
          <p:spPr>
            <a:xfrm>
              <a:off x="4785134" y="2559748"/>
              <a:ext cx="2315666" cy="2315666"/>
            </a:xfrm>
            <a:prstGeom prst="diamond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5347665" y="2937360"/>
              <a:ext cx="1081710" cy="1044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186" spc="844" dirty="0" smtClean="0">
                  <a:solidFill>
                    <a:schemeClr val="bg1"/>
                  </a:solidFill>
                  <a:latin typeface="Agency FB" panose="020B0503020202020204" pitchFamily="34" charset="0"/>
                  <a:ea typeface="微软雅黑" pitchFamily="34" charset="-122"/>
                </a:rPr>
                <a:t>0</a:t>
              </a:r>
              <a:r>
                <a:rPr lang="en-US" altLang="zh-TW" sz="6186" spc="844" dirty="0" smtClean="0">
                  <a:solidFill>
                    <a:schemeClr val="bg1"/>
                  </a:solidFill>
                  <a:latin typeface="Agency FB" panose="020B0503020202020204" pitchFamily="34" charset="0"/>
                  <a:ea typeface="微软雅黑" pitchFamily="34" charset="-122"/>
                </a:rPr>
                <a:t>2</a:t>
              </a:r>
              <a:endParaRPr lang="zh-CN" altLang="en-US" sz="6186" spc="844" dirty="0">
                <a:solidFill>
                  <a:schemeClr val="bg1"/>
                </a:solidFill>
                <a:latin typeface="Agency FB" panose="020B0503020202020204" pitchFamily="34" charset="0"/>
                <a:ea typeface="微软雅黑" pitchFamily="34" charset="-122"/>
              </a:endParaRPr>
            </a:p>
          </p:txBody>
        </p:sp>
        <p:sp>
          <p:nvSpPr>
            <p:cNvPr id="49" name="文字1"/>
            <p:cNvSpPr txBox="1"/>
            <p:nvPr/>
          </p:nvSpPr>
          <p:spPr>
            <a:xfrm>
              <a:off x="5498551" y="3798443"/>
              <a:ext cx="646411" cy="3693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分享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74926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555">
        <p14:doors dir="vert"/>
      </p:transition>
    </mc:Choice>
    <mc:Fallback xmlns="">
      <p:transition spd="slow" advTm="6555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grpId="0" nodeType="withEffect" p14:presetBounceEnd="2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2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2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" fill="hold" grpId="0" nodeType="withEffect" p14:presetBounceEnd="2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" grpId="0" animBg="1"/>
          <p:bldP spid="3" grpId="0" animBg="1"/>
          <p:bldP spid="4" grpId="0" animBg="1"/>
          <p:bldP spid="6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" grpId="0" animBg="1"/>
          <p:bldP spid="3" grpId="0" animBg="1"/>
          <p:bldP spid="4" grpId="0" animBg="1"/>
          <p:bldP spid="6" grpId="0" animBg="1"/>
          <p:bldP spid="7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>
            <a:stCxn id="28" idx="2"/>
            <a:endCxn id="27" idx="5"/>
          </p:cNvCxnSpPr>
          <p:nvPr/>
        </p:nvCxnSpPr>
        <p:spPr>
          <a:xfrm>
            <a:off x="328028" y="4237050"/>
            <a:ext cx="675814" cy="65450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>
            <a:stCxn id="22" idx="1"/>
            <a:endCxn id="21" idx="5"/>
          </p:cNvCxnSpPr>
          <p:nvPr/>
        </p:nvCxnSpPr>
        <p:spPr>
          <a:xfrm>
            <a:off x="120709" y="3328623"/>
            <a:ext cx="388147" cy="320511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>
            <a:stCxn id="21" idx="1"/>
            <a:endCxn id="28" idx="5"/>
          </p:cNvCxnSpPr>
          <p:nvPr/>
        </p:nvCxnSpPr>
        <p:spPr>
          <a:xfrm flipH="1">
            <a:off x="297023" y="3690276"/>
            <a:ext cx="244868" cy="529772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stCxn id="28" idx="7"/>
          </p:cNvCxnSpPr>
          <p:nvPr/>
        </p:nvCxnSpPr>
        <p:spPr>
          <a:xfrm flipH="1">
            <a:off x="133353" y="4246951"/>
            <a:ext cx="160729" cy="466722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23" idx="2"/>
          </p:cNvCxnSpPr>
          <p:nvPr/>
        </p:nvCxnSpPr>
        <p:spPr>
          <a:xfrm flipV="1">
            <a:off x="160721" y="4755660"/>
            <a:ext cx="539591" cy="48995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25" idx="4"/>
          </p:cNvCxnSpPr>
          <p:nvPr/>
        </p:nvCxnSpPr>
        <p:spPr>
          <a:xfrm flipV="1">
            <a:off x="436475" y="4792259"/>
            <a:ext cx="303032" cy="498982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endCxn id="30" idx="4"/>
          </p:cNvCxnSpPr>
          <p:nvPr/>
        </p:nvCxnSpPr>
        <p:spPr>
          <a:xfrm>
            <a:off x="50595" y="4823692"/>
            <a:ext cx="107097" cy="935468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>
            <a:stCxn id="25" idx="7"/>
          </p:cNvCxnSpPr>
          <p:nvPr/>
        </p:nvCxnSpPr>
        <p:spPr>
          <a:xfrm flipH="1">
            <a:off x="133271" y="5350814"/>
            <a:ext cx="270534" cy="449047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25" idx="1"/>
            <a:endCxn id="24" idx="5"/>
          </p:cNvCxnSpPr>
          <p:nvPr/>
        </p:nvCxnSpPr>
        <p:spPr>
          <a:xfrm>
            <a:off x="455502" y="5356465"/>
            <a:ext cx="168519" cy="988561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stCxn id="26" idx="4"/>
          </p:cNvCxnSpPr>
          <p:nvPr/>
        </p:nvCxnSpPr>
        <p:spPr>
          <a:xfrm flipH="1" flipV="1">
            <a:off x="756486" y="4779471"/>
            <a:ext cx="491263" cy="760273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24" idx="7"/>
            <a:endCxn id="30" idx="1"/>
          </p:cNvCxnSpPr>
          <p:nvPr/>
        </p:nvCxnSpPr>
        <p:spPr>
          <a:xfrm flipH="1" flipV="1">
            <a:off x="170718" y="5803813"/>
            <a:ext cx="449248" cy="578303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20" idx="3"/>
            <a:endCxn id="24" idx="0"/>
          </p:cNvCxnSpPr>
          <p:nvPr/>
        </p:nvCxnSpPr>
        <p:spPr>
          <a:xfrm flipV="1">
            <a:off x="408741" y="6391824"/>
            <a:ext cx="228930" cy="657710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stCxn id="25" idx="2"/>
            <a:endCxn id="26" idx="6"/>
          </p:cNvCxnSpPr>
          <p:nvPr/>
        </p:nvCxnSpPr>
        <p:spPr>
          <a:xfrm>
            <a:off x="469034" y="5331788"/>
            <a:ext cx="737808" cy="240799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29" idx="3"/>
            <a:endCxn id="27" idx="0"/>
          </p:cNvCxnSpPr>
          <p:nvPr/>
        </p:nvCxnSpPr>
        <p:spPr>
          <a:xfrm flipV="1">
            <a:off x="744786" y="4368300"/>
            <a:ext cx="278250" cy="369790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stCxn id="26" idx="0"/>
            <a:endCxn id="24" idx="2"/>
          </p:cNvCxnSpPr>
          <p:nvPr/>
        </p:nvCxnSpPr>
        <p:spPr>
          <a:xfrm flipH="1">
            <a:off x="666766" y="5613495"/>
            <a:ext cx="572921" cy="754970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24" idx="2"/>
            <a:endCxn id="31" idx="6"/>
          </p:cNvCxnSpPr>
          <p:nvPr/>
        </p:nvCxnSpPr>
        <p:spPr>
          <a:xfrm>
            <a:off x="666766" y="6368464"/>
            <a:ext cx="671787" cy="42289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31" idx="1"/>
            <a:endCxn id="32" idx="4"/>
          </p:cNvCxnSpPr>
          <p:nvPr/>
        </p:nvCxnSpPr>
        <p:spPr>
          <a:xfrm>
            <a:off x="1382765" y="6434996"/>
            <a:ext cx="583481" cy="422436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31" idx="0"/>
            <a:endCxn id="20" idx="2"/>
          </p:cNvCxnSpPr>
          <p:nvPr/>
        </p:nvCxnSpPr>
        <p:spPr>
          <a:xfrm flipH="1">
            <a:off x="419232" y="6440845"/>
            <a:ext cx="943484" cy="644648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/>
          <p:cNvSpPr/>
          <p:nvPr/>
        </p:nvSpPr>
        <p:spPr>
          <a:xfrm rot="11174285">
            <a:off x="321632" y="7031234"/>
            <a:ext cx="97888" cy="97882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11174285">
            <a:off x="498990" y="3643323"/>
            <a:ext cx="52767" cy="52764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>
              <a:solidFill>
                <a:srgbClr val="95886F"/>
              </a:solidFill>
            </a:endParaRPr>
          </a:p>
        </p:txBody>
      </p:sp>
      <p:sp>
        <p:nvSpPr>
          <p:cNvPr id="22" name="椭圆 21"/>
          <p:cNvSpPr/>
          <p:nvPr/>
        </p:nvSpPr>
        <p:spPr>
          <a:xfrm rot="11174285">
            <a:off x="60913" y="3263180"/>
            <a:ext cx="73544" cy="73540"/>
          </a:xfrm>
          <a:prstGeom prst="ellipse">
            <a:avLst/>
          </a:prstGeom>
          <a:solidFill>
            <a:srgbClr val="1A1D1A"/>
          </a:solidFill>
          <a:ln>
            <a:noFill/>
          </a:ln>
          <a:effectLst>
            <a:outerShdw blurRad="76200" dist="38100" dir="2700000" algn="t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3" tIns="48216" rIns="96433" bIns="482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95886F"/>
              </a:solidFill>
            </a:endParaRPr>
          </a:p>
        </p:txBody>
      </p:sp>
      <p:sp>
        <p:nvSpPr>
          <p:cNvPr id="23" name="椭圆 22"/>
          <p:cNvSpPr/>
          <p:nvPr/>
        </p:nvSpPr>
        <p:spPr>
          <a:xfrm rot="11174285">
            <a:off x="86747" y="4763530"/>
            <a:ext cx="74194" cy="74190"/>
          </a:xfrm>
          <a:prstGeom prst="ellipse">
            <a:avLst/>
          </a:prstGeom>
          <a:solidFill>
            <a:srgbClr val="1A1D1A"/>
          </a:solidFill>
          <a:ln>
            <a:noFill/>
          </a:ln>
          <a:effectLst>
            <a:outerShdw blurRad="76200" dist="38100" dir="2700000" algn="t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3" tIns="48216" rIns="96433" bIns="482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95886F"/>
              </a:solidFill>
            </a:endParaRPr>
          </a:p>
        </p:txBody>
      </p:sp>
      <p:sp>
        <p:nvSpPr>
          <p:cNvPr id="24" name="椭圆 23"/>
          <p:cNvSpPr/>
          <p:nvPr/>
        </p:nvSpPr>
        <p:spPr>
          <a:xfrm rot="11174285">
            <a:off x="614156" y="6339216"/>
            <a:ext cx="52767" cy="52764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11174285">
            <a:off x="395707" y="5291023"/>
            <a:ext cx="73544" cy="73540"/>
          </a:xfrm>
          <a:prstGeom prst="ellipse">
            <a:avLst/>
          </a:prstGeom>
          <a:solidFill>
            <a:srgbClr val="1A1D1A"/>
          </a:solidFill>
          <a:ln>
            <a:noFill/>
          </a:ln>
          <a:effectLst>
            <a:outerShdw blurRad="76200" dist="38100" dir="2700000" algn="t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3" tIns="48216" rIns="96433" bIns="482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95886F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 rot="11174285">
            <a:off x="1206622" y="5539524"/>
            <a:ext cx="74194" cy="74190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>
              <a:solidFill>
                <a:srgbClr val="95886F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 rot="11174285">
            <a:off x="989971" y="4294330"/>
            <a:ext cx="74194" cy="74190"/>
          </a:xfrm>
          <a:prstGeom prst="ellipse">
            <a:avLst/>
          </a:prstGeom>
          <a:solidFill>
            <a:srgbClr val="1A1D1A"/>
          </a:solidFill>
          <a:ln>
            <a:noFill/>
          </a:ln>
          <a:effectLst>
            <a:outerShdw blurRad="76200" dist="38100" dir="2700000" algn="t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3" tIns="48216" rIns="96433" bIns="482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95886F"/>
              </a:solidFill>
            </a:endParaRPr>
          </a:p>
        </p:txBody>
      </p:sp>
      <p:sp>
        <p:nvSpPr>
          <p:cNvPr id="28" name="椭圆 27"/>
          <p:cNvSpPr/>
          <p:nvPr/>
        </p:nvSpPr>
        <p:spPr>
          <a:xfrm rot="11174285">
            <a:off x="289866" y="4215834"/>
            <a:ext cx="38276" cy="38274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>
              <a:solidFill>
                <a:srgbClr val="95886F"/>
              </a:solidFill>
            </a:endParaRPr>
          </a:p>
        </p:txBody>
      </p:sp>
      <p:sp>
        <p:nvSpPr>
          <p:cNvPr id="29" name="椭圆 28"/>
          <p:cNvSpPr/>
          <p:nvPr/>
        </p:nvSpPr>
        <p:spPr>
          <a:xfrm rot="11174285">
            <a:off x="714907" y="4731812"/>
            <a:ext cx="33577" cy="33575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>
              <a:solidFill>
                <a:srgbClr val="95886F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 rot="11174285">
            <a:off x="129781" y="5759010"/>
            <a:ext cx="50349" cy="50346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rot="11174285">
            <a:off x="1338391" y="6386431"/>
            <a:ext cx="54578" cy="54575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rot="11174285">
            <a:off x="1925119" y="6857213"/>
            <a:ext cx="74194" cy="74190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11174285">
            <a:off x="2373904" y="7397887"/>
            <a:ext cx="102821" cy="102816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11174285">
            <a:off x="3156530" y="7139990"/>
            <a:ext cx="73544" cy="73540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rot="11174285">
            <a:off x="2210826" y="6422160"/>
            <a:ext cx="44892" cy="44889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cxnSp>
        <p:nvCxnSpPr>
          <p:cNvPr id="36" name="直接连接符 35"/>
          <p:cNvCxnSpPr>
            <a:endCxn id="22" idx="5"/>
          </p:cNvCxnSpPr>
          <p:nvPr/>
        </p:nvCxnSpPr>
        <p:spPr>
          <a:xfrm>
            <a:off x="-294206" y="2624961"/>
            <a:ext cx="368869" cy="646317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>
            <a:off x="1338552" y="6922927"/>
            <a:ext cx="619631" cy="583058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272789" y="69760"/>
            <a:ext cx="1097497" cy="1071148"/>
          </a:xfrm>
          <a:prstGeom prst="rect">
            <a:avLst/>
          </a:prstGeom>
          <a:noFill/>
        </p:spPr>
        <p:txBody>
          <a:bodyPr wrap="square" lIns="96433" tIns="48216" rIns="96433" bIns="48216" rtlCol="0">
            <a:spAutoFit/>
          </a:bodyPr>
          <a:lstStyle>
            <a:defPPr>
              <a:defRPr lang="zh-CN"/>
            </a:defPPr>
            <a:lvl1pPr algn="just">
              <a:defRPr sz="9600">
                <a:solidFill>
                  <a:schemeClr val="tx1">
                    <a:lumMod val="75000"/>
                    <a:lumOff val="25000"/>
                  </a:schemeClr>
                </a:solidFill>
                <a:latin typeface="Aharoni" panose="02010803020104030203" pitchFamily="2" charset="-79"/>
                <a:ea typeface="LiHei Pro" panose="02010601030101010101" pitchFamily="2" charset="-122"/>
                <a:cs typeface="Aharoni" panose="02010803020104030203" pitchFamily="2" charset="-79"/>
              </a:defRPr>
            </a:lvl1pPr>
          </a:lstStyle>
          <a:p>
            <a:r>
              <a:rPr lang="en-US" altLang="zh-TW" sz="6300" dirty="0">
                <a:solidFill>
                  <a:schemeClr val="tx1"/>
                </a:solidFill>
                <a:latin typeface="+mn-lt"/>
              </a:rPr>
              <a:t>00</a:t>
            </a:r>
            <a:endParaRPr lang="zh-CN" altLang="en-US" sz="6300" dirty="0">
              <a:solidFill>
                <a:schemeClr val="tx1"/>
              </a:solidFill>
              <a:latin typeface="+mn-lt"/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H="1">
            <a:off x="1026725" y="683052"/>
            <a:ext cx="477506" cy="457856"/>
          </a:xfrm>
          <a:prstGeom prst="line">
            <a:avLst/>
          </a:prstGeom>
          <a:ln w="15875" cap="rnd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>
            <a:endCxn id="45" idx="4"/>
          </p:cNvCxnSpPr>
          <p:nvPr/>
        </p:nvCxnSpPr>
        <p:spPr>
          <a:xfrm flipV="1">
            <a:off x="11442785" y="76556"/>
            <a:ext cx="756708" cy="127920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>
            <a:endCxn id="45" idx="0"/>
          </p:cNvCxnSpPr>
          <p:nvPr/>
        </p:nvCxnSpPr>
        <p:spPr>
          <a:xfrm flipH="1" flipV="1">
            <a:off x="12278252" y="65548"/>
            <a:ext cx="927390" cy="424009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>
            <a:endCxn id="48" idx="7"/>
          </p:cNvCxnSpPr>
          <p:nvPr/>
        </p:nvCxnSpPr>
        <p:spPr>
          <a:xfrm flipH="1" flipV="1">
            <a:off x="11624471" y="1301162"/>
            <a:ext cx="1316589" cy="19770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>
            <a:endCxn id="45" idx="5"/>
          </p:cNvCxnSpPr>
          <p:nvPr/>
        </p:nvCxnSpPr>
        <p:spPr>
          <a:xfrm flipH="1" flipV="1">
            <a:off x="12215307" y="105572"/>
            <a:ext cx="782137" cy="1435851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>
            <a:stCxn id="45" idx="6"/>
            <a:endCxn id="48" idx="1"/>
          </p:cNvCxnSpPr>
          <p:nvPr/>
        </p:nvCxnSpPr>
        <p:spPr>
          <a:xfrm flipH="1">
            <a:off x="11617083" y="114367"/>
            <a:ext cx="627843" cy="1133960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椭圆 44"/>
          <p:cNvSpPr/>
          <p:nvPr/>
        </p:nvSpPr>
        <p:spPr>
          <a:xfrm rot="4922515">
            <a:off x="12195135" y="31287"/>
            <a:ext cx="87473" cy="79526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 rot="4922515">
            <a:off x="13165999" y="512148"/>
            <a:ext cx="69632" cy="63304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cxnSp>
        <p:nvCxnSpPr>
          <p:cNvPr id="47" name="直接连接符 46"/>
          <p:cNvCxnSpPr>
            <a:stCxn id="46" idx="5"/>
            <a:endCxn id="53" idx="1"/>
          </p:cNvCxnSpPr>
          <p:nvPr/>
        </p:nvCxnSpPr>
        <p:spPr>
          <a:xfrm flipH="1">
            <a:off x="12956168" y="571280"/>
            <a:ext cx="225888" cy="925966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椭圆 47"/>
          <p:cNvSpPr/>
          <p:nvPr/>
        </p:nvSpPr>
        <p:spPr>
          <a:xfrm rot="4922515">
            <a:off x="11559033" y="1243804"/>
            <a:ext cx="75450" cy="68595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cxnSp>
        <p:nvCxnSpPr>
          <p:cNvPr id="49" name="直接连接符 48"/>
          <p:cNvCxnSpPr/>
          <p:nvPr/>
        </p:nvCxnSpPr>
        <p:spPr>
          <a:xfrm rot="4922515" flipH="1">
            <a:off x="11022222" y="757840"/>
            <a:ext cx="971388" cy="18218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>
            <a:stCxn id="52" idx="1"/>
          </p:cNvCxnSpPr>
          <p:nvPr/>
        </p:nvCxnSpPr>
        <p:spPr>
          <a:xfrm flipV="1">
            <a:off x="10416996" y="210548"/>
            <a:ext cx="982404" cy="527747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>
            <a:stCxn id="52" idx="7"/>
          </p:cNvCxnSpPr>
          <p:nvPr/>
        </p:nvCxnSpPr>
        <p:spPr>
          <a:xfrm>
            <a:off x="10425942" y="802291"/>
            <a:ext cx="1142464" cy="505231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椭圆 51"/>
          <p:cNvSpPr/>
          <p:nvPr/>
        </p:nvSpPr>
        <p:spPr>
          <a:xfrm rot="4922515">
            <a:off x="10346686" y="732819"/>
            <a:ext cx="91385" cy="83082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 rot="4922515">
            <a:off x="12888867" y="1492003"/>
            <a:ext cx="87473" cy="79526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rot="4922515">
            <a:off x="11320218" y="150204"/>
            <a:ext cx="121920" cy="110842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 rot="11174285">
            <a:off x="12027323" y="1656486"/>
            <a:ext cx="121166" cy="110144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rot="11174285">
            <a:off x="9681552" y="260742"/>
            <a:ext cx="86666" cy="78783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 rot="11174285">
            <a:off x="10675045" y="1317946"/>
            <a:ext cx="52900" cy="48089"/>
          </a:xfrm>
          <a:prstGeom prst="ellipse">
            <a:avLst/>
          </a:prstGeom>
          <a:solidFill>
            <a:schemeClr val="tx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3" tIns="48216" rIns="96433" bIns="48216" rtlCol="0" anchor="ctr"/>
          <a:lstStyle/>
          <a:p>
            <a:pPr algn="ctr"/>
            <a:endParaRPr lang="zh-CN" altLang="en-US"/>
          </a:p>
        </p:txBody>
      </p:sp>
      <p:cxnSp>
        <p:nvCxnSpPr>
          <p:cNvPr id="58" name="直接连接符 57"/>
          <p:cNvCxnSpPr>
            <a:stCxn id="56" idx="1"/>
            <a:endCxn id="52" idx="2"/>
          </p:cNvCxnSpPr>
          <p:nvPr/>
        </p:nvCxnSpPr>
        <p:spPr>
          <a:xfrm>
            <a:off x="9752318" y="331152"/>
            <a:ext cx="633732" cy="397955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6" idx="3"/>
          </p:cNvCxnSpPr>
          <p:nvPr/>
        </p:nvCxnSpPr>
        <p:spPr>
          <a:xfrm flipV="1">
            <a:off x="9758372" y="-149826"/>
            <a:ext cx="712494" cy="425600"/>
          </a:xfrm>
          <a:prstGeom prst="line">
            <a:avLst/>
          </a:prstGeom>
          <a:ln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等腰三角形 60"/>
          <p:cNvSpPr/>
          <p:nvPr/>
        </p:nvSpPr>
        <p:spPr>
          <a:xfrm rot="10800000">
            <a:off x="3383000" y="1400016"/>
            <a:ext cx="6391854" cy="4839846"/>
          </a:xfrm>
          <a:prstGeom prst="triangle">
            <a:avLst>
              <a:gd name="adj" fmla="val 5015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63" name="直線接點 62"/>
          <p:cNvCxnSpPr/>
          <p:nvPr/>
        </p:nvCxnSpPr>
        <p:spPr>
          <a:xfrm>
            <a:off x="2756967" y="3760341"/>
            <a:ext cx="75879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文字方塊 59"/>
          <p:cNvSpPr txBox="1"/>
          <p:nvPr/>
        </p:nvSpPr>
        <p:spPr>
          <a:xfrm>
            <a:off x="5866863" y="4206867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管理學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4" name="文字方塊 63"/>
          <p:cNvSpPr txBox="1"/>
          <p:nvPr/>
        </p:nvSpPr>
        <p:spPr>
          <a:xfrm>
            <a:off x="5205239" y="1960141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服務業管理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5" name="文字方塊 64"/>
          <p:cNvSpPr txBox="1"/>
          <p:nvPr/>
        </p:nvSpPr>
        <p:spPr>
          <a:xfrm>
            <a:off x="5285631" y="2824237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廣告行銷與研究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6" name="文字方塊 65"/>
          <p:cNvSpPr txBox="1"/>
          <p:nvPr/>
        </p:nvSpPr>
        <p:spPr>
          <a:xfrm>
            <a:off x="2756967" y="3880003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基礎學科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7" name="文字方塊 66"/>
          <p:cNvSpPr txBox="1"/>
          <p:nvPr/>
        </p:nvSpPr>
        <p:spPr>
          <a:xfrm>
            <a:off x="2756967" y="3184277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進階學科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8" name="右大括弧 67"/>
          <p:cNvSpPr/>
          <p:nvPr/>
        </p:nvSpPr>
        <p:spPr>
          <a:xfrm>
            <a:off x="7941543" y="2192913"/>
            <a:ext cx="360040" cy="86409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9" name="文字方塊 68"/>
          <p:cNvSpPr txBox="1"/>
          <p:nvPr/>
        </p:nvSpPr>
        <p:spPr>
          <a:xfrm>
            <a:off x="8318275" y="2424127"/>
            <a:ext cx="17963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知服學習課程</a:t>
            </a:r>
            <a:endParaRPr lang="zh-TW" altLang="en-US" sz="2000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8324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path" presetSubtype="0" decel="3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08333E-6 -4.81481E-6 L 0.03373 0.04399 " pathEditMode="relative" rAng="0" ptsTypes="AA">
                                      <p:cBhvr>
                                        <p:cTn id="15" dur="750" spd="-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0" y="219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8" grpId="0"/>
      <p:bldP spid="38" grpId="1"/>
      <p:bldP spid="45" grpId="0" animBg="1"/>
      <p:bldP spid="46" grpId="0" animBg="1"/>
      <p:bldP spid="48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四、課程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設計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分享</a:t>
            </a:r>
            <a:endParaRPr 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83970" y="2097489"/>
            <a:ext cx="9431843" cy="4363344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zh-TW" altLang="en-US" sz="3800" dirty="0">
                <a:latin typeface="標楷體" pitchFamily="65" charset="-120"/>
                <a:ea typeface="標楷體" pitchFamily="65" charset="-120"/>
              </a:rPr>
              <a:t>課程名稱：管理學</a:t>
            </a:r>
            <a:endParaRPr lang="en-US" altLang="zh-TW" sz="3800" dirty="0">
              <a:latin typeface="標楷體" pitchFamily="65" charset="-120"/>
              <a:ea typeface="標楷體" pitchFamily="65" charset="-120"/>
            </a:endParaRPr>
          </a:p>
          <a:p>
            <a:pPr algn="l">
              <a:lnSpc>
                <a:spcPct val="80000"/>
              </a:lnSpc>
            </a:pPr>
            <a:r>
              <a:rPr lang="zh-TW" altLang="en-US" sz="3800" dirty="0">
                <a:latin typeface="標楷體" pitchFamily="65" charset="-120"/>
                <a:ea typeface="標楷體" pitchFamily="65" charset="-120"/>
              </a:rPr>
              <a:t>課程主要目的：</a:t>
            </a:r>
            <a:endParaRPr lang="en-US" altLang="zh-TW" sz="3800" dirty="0">
              <a:latin typeface="標楷體" pitchFamily="65" charset="-120"/>
              <a:ea typeface="標楷體" pitchFamily="65" charset="-120"/>
            </a:endParaRPr>
          </a:p>
          <a:p>
            <a:pPr marL="254487" indent="-254487">
              <a:lnSpc>
                <a:spcPct val="80000"/>
              </a:lnSpc>
            </a:pPr>
            <a:r>
              <a:rPr lang="zh-TW" altLang="en-US" sz="3800" dirty="0">
                <a:latin typeface="標楷體" pitchFamily="65" charset="-120"/>
                <a:ea typeface="標楷體" pitchFamily="65" charset="-120"/>
              </a:rPr>
              <a:t> 瞭解管理的基本概念，以及管理在生活中 是無所不在、息息相關的。</a:t>
            </a:r>
            <a:endParaRPr lang="en-US" altLang="zh-TW" sz="3800" dirty="0">
              <a:latin typeface="標楷體" pitchFamily="65" charset="-120"/>
              <a:ea typeface="標楷體" pitchFamily="65" charset="-120"/>
            </a:endParaRPr>
          </a:p>
          <a:p>
            <a:pPr algn="l"/>
            <a:endParaRPr 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9770996" y="578654"/>
            <a:ext cx="2936576" cy="1012557"/>
          </a:xfrm>
          <a:prstGeom prst="rect">
            <a:avLst/>
          </a:prstGeom>
        </p:spPr>
        <p:txBody>
          <a:bodyPr vert="horz" lIns="128583" tIns="64291" rIns="128583" bIns="64291" rtlCol="0" anchor="ctr">
            <a:normAutofit fontScale="85000" lnSpcReduction="20000"/>
          </a:bodyPr>
          <a:lstStyle/>
          <a:p>
            <a:pPr>
              <a:spcBef>
                <a:spcPct val="0"/>
              </a:spcBef>
            </a:pPr>
            <a:endParaRPr lang="en-US" altLang="zh-TW" sz="4200" dirty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</a:pPr>
            <a:r>
              <a:rPr lang="en-US" altLang="zh-TW" sz="42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I.</a:t>
            </a:r>
            <a:r>
              <a:rPr lang="zh-TW" altLang="en-US" sz="42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專業科目</a:t>
            </a:r>
            <a:endParaRPr lang="en-US" altLang="zh-TW" sz="42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 defTabSz="1285829" fontAlgn="auto">
              <a:spcAft>
                <a:spcPts val="0"/>
              </a:spcAft>
              <a:defRPr/>
            </a:pPr>
            <a:endParaRPr lang="en-US" sz="6200" dirty="0">
              <a:solidFill>
                <a:schemeClr val="bg1"/>
              </a:solidFill>
              <a:latin typeface="標楷體" pitchFamily="65" charset="-120"/>
              <a:ea typeface="標楷體" pitchFamily="65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3163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100" dirty="0">
                <a:latin typeface="標楷體" pitchFamily="65" charset="-120"/>
                <a:ea typeface="標楷體" pitchFamily="65" charset="-120"/>
              </a:rPr>
              <a:t>課程設計：</a:t>
            </a:r>
            <a:endParaRPr lang="en-US" sz="51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第一個階段：以基本相關課程知識為主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1"/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喚起並連結基本知識的基礎與結構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1"/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讓學生能有全面的概念與定位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1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此為大一必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修課程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1">
              <a:buNone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  <a:sym typeface="Wingdings" pitchFamily="2" charset="2"/>
              </a:rPr>
              <a:t>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因此基礎知識的講述是必要的連結。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第二個階段：導入實務教學方式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1"/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讓學生實際操作的習作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簡易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40904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四、課程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設計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分享</a:t>
            </a:r>
            <a:endParaRPr lang="zh-TW" alt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9770996" y="578654"/>
            <a:ext cx="2936576" cy="1012557"/>
          </a:xfrm>
          <a:prstGeom prst="rect">
            <a:avLst/>
          </a:prstGeom>
        </p:spPr>
        <p:txBody>
          <a:bodyPr vert="horz" lIns="128583" tIns="64291" rIns="128583" bIns="64291" rtlCol="0" anchor="ctr">
            <a:normAutofit fontScale="85000" lnSpcReduction="20000"/>
          </a:bodyPr>
          <a:lstStyle/>
          <a:p>
            <a:pPr>
              <a:spcBef>
                <a:spcPct val="0"/>
              </a:spcBef>
            </a:pPr>
            <a:endParaRPr lang="en-US" altLang="zh-TW" sz="4200" dirty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</a:pPr>
            <a:r>
              <a:rPr lang="en-US" altLang="zh-TW" sz="42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II.</a:t>
            </a:r>
            <a:r>
              <a:rPr lang="zh-TW" altLang="en-US" sz="42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選修科目</a:t>
            </a:r>
            <a:endParaRPr lang="en-US" altLang="zh-TW" sz="42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 defTabSz="1285829" fontAlgn="auto">
              <a:spcAft>
                <a:spcPts val="0"/>
              </a:spcAft>
              <a:defRPr/>
            </a:pPr>
            <a:endParaRPr lang="en-US" sz="6200" dirty="0">
              <a:solidFill>
                <a:schemeClr val="bg1"/>
              </a:solidFill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2986493" y="1894977"/>
            <a:ext cx="9229320" cy="4565856"/>
          </a:xfrm>
          <a:prstGeom prst="rect">
            <a:avLst/>
          </a:prstGeom>
        </p:spPr>
        <p:txBody>
          <a:bodyPr vert="horz" lIns="128583" tIns="64291" rIns="128583" bIns="64291" rtlCol="0">
            <a:normAutofit/>
          </a:bodyPr>
          <a:lstStyle/>
          <a:p>
            <a:pPr defTabSz="1285829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3800" dirty="0">
                <a:latin typeface="標楷體" pitchFamily="65" charset="-120"/>
                <a:ea typeface="標楷體" pitchFamily="65" charset="-120"/>
              </a:rPr>
              <a:t>課程名稱：廣告與行銷研究</a:t>
            </a:r>
            <a:endParaRPr lang="en-US" altLang="zh-TW" sz="3800" dirty="0">
              <a:latin typeface="標楷體" pitchFamily="65" charset="-120"/>
              <a:ea typeface="標楷體" pitchFamily="65" charset="-120"/>
            </a:endParaRPr>
          </a:p>
          <a:p>
            <a:pPr defTabSz="1285829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3800" dirty="0">
                <a:latin typeface="標楷體" pitchFamily="65" charset="-120"/>
                <a:ea typeface="標楷體" pitchFamily="65" charset="-120"/>
              </a:rPr>
              <a:t>課程主要目的：</a:t>
            </a:r>
            <a:endParaRPr lang="en-US" altLang="zh-TW" sz="3800" dirty="0">
              <a:latin typeface="標楷體" pitchFamily="65" charset="-120"/>
              <a:ea typeface="標楷體" pitchFamily="65" charset="-120"/>
            </a:endParaRPr>
          </a:p>
          <a:p>
            <a:pPr marL="247791" indent="-247791" defTabSz="1285829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TW" sz="380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800" dirty="0">
                <a:latin typeface="標楷體" pitchFamily="65" charset="-120"/>
                <a:ea typeface="標楷體" pitchFamily="65" charset="-120"/>
              </a:rPr>
              <a:t>瞭解消費者心中的念想，與如何以廣告手法</a:t>
            </a:r>
            <a:r>
              <a:rPr lang="en-US" altLang="zh-TW" sz="38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800" dirty="0">
                <a:latin typeface="標楷體" pitchFamily="65" charset="-120"/>
                <a:ea typeface="標楷體" pitchFamily="65" charset="-120"/>
              </a:rPr>
              <a:t>工具操作</a:t>
            </a:r>
            <a:r>
              <a:rPr lang="en-US" altLang="zh-TW" sz="3800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3800" dirty="0">
                <a:latin typeface="標楷體" pitchFamily="65" charset="-120"/>
                <a:ea typeface="標楷體" pitchFamily="65" charset="-120"/>
              </a:rPr>
              <a:t>來滿足消費心中的念想。</a:t>
            </a:r>
            <a:endParaRPr lang="en-US" altLang="zh-TW" sz="3800" dirty="0">
              <a:latin typeface="標楷體" pitchFamily="65" charset="-120"/>
              <a:ea typeface="標楷體" pitchFamily="65" charset="-120"/>
            </a:endParaRPr>
          </a:p>
          <a:p>
            <a:pPr algn="ctr" defTabSz="1285829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en-US" altLang="zh-TW" sz="3800" dirty="0">
              <a:latin typeface="標楷體" pitchFamily="65" charset="-120"/>
              <a:ea typeface="標楷體" pitchFamily="65" charset="-120"/>
            </a:endParaRPr>
          </a:p>
          <a:p>
            <a:pPr algn="ctr" defTabSz="1285829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zh-TW" altLang="en-US" sz="38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6987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sz="51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86493" y="1687618"/>
            <a:ext cx="9229320" cy="5545032"/>
          </a:xfrm>
        </p:spPr>
        <p:txBody>
          <a:bodyPr>
            <a:normAutofit/>
          </a:bodyPr>
          <a:lstStyle/>
          <a:p>
            <a:r>
              <a:rPr lang="zh-HK" altLang="zh-TW" dirty="0" smtClean="0">
                <a:latin typeface="標楷體" pitchFamily="65" charset="-120"/>
                <a:ea typeface="標楷體" pitchFamily="65" charset="-120"/>
              </a:rPr>
              <a:t>課程部分：</a:t>
            </a:r>
            <a:endParaRPr lang="en-US" altLang="zh-HK" dirty="0" smtClean="0">
              <a:latin typeface="標楷體" pitchFamily="65" charset="-120"/>
              <a:ea typeface="標楷體" pitchFamily="65" charset="-120"/>
            </a:endParaRPr>
          </a:p>
          <a:p>
            <a:pPr lvl="1"/>
            <a:r>
              <a:rPr lang="zh-HK" altLang="zh-TW" dirty="0" smtClean="0">
                <a:latin typeface="標楷體" pitchFamily="65" charset="-120"/>
                <a:ea typeface="標楷體" pitchFamily="65" charset="-120"/>
              </a:rPr>
              <a:t>管科系三年級的選修課「廣告與行銷研究」為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服務學習</a:t>
            </a:r>
            <a:r>
              <a:rPr lang="zh-HK" altLang="zh-TW" dirty="0" smtClean="0">
                <a:latin typeface="標楷體" pitchFamily="65" charset="-120"/>
                <a:ea typeface="標楷體" pitchFamily="65" charset="-120"/>
              </a:rPr>
              <a:t>推行之課程。</a:t>
            </a:r>
            <a:endParaRPr lang="en-US" altLang="zh-HK" dirty="0" smtClean="0">
              <a:latin typeface="標楷體" pitchFamily="65" charset="-120"/>
              <a:ea typeface="標楷體" pitchFamily="65" charset="-120"/>
            </a:endParaRPr>
          </a:p>
          <a:p>
            <a:pPr lvl="1"/>
            <a:r>
              <a:rPr lang="zh-HK" altLang="zh-TW" dirty="0" smtClean="0">
                <a:latin typeface="標楷體" pitchFamily="65" charset="-120"/>
                <a:ea typeface="標楷體" pitchFamily="65" charset="-120"/>
              </a:rPr>
              <a:t>該課程內容原本就兼具理論與實務導向，教學上若僅針對理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論</a:t>
            </a:r>
            <a:r>
              <a:rPr lang="zh-HK" altLang="zh-TW" dirty="0" smtClean="0">
                <a:latin typeface="標楷體" pitchFamily="65" charset="-120"/>
                <a:ea typeface="標楷體" pitchFamily="65" charset="-120"/>
              </a:rPr>
              <a:t>部分，學生並無法全然體會，且課程會流於沈悶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、無趣</a:t>
            </a:r>
            <a:r>
              <a:rPr lang="zh-HK" altLang="zh-TW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HK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HK" altLang="zh-TW" dirty="0" smtClean="0">
                <a:latin typeface="標楷體" pitchFamily="65" charset="-120"/>
                <a:ea typeface="標楷體" pitchFamily="65" charset="-120"/>
              </a:rPr>
              <a:t>學生部分：</a:t>
            </a:r>
            <a:endParaRPr lang="en-US" altLang="zh-HK" dirty="0" smtClean="0">
              <a:latin typeface="標楷體" pitchFamily="65" charset="-120"/>
              <a:ea typeface="標楷體" pitchFamily="65" charset="-120"/>
            </a:endParaRPr>
          </a:p>
          <a:p>
            <a:pPr lvl="1"/>
            <a:r>
              <a:rPr lang="zh-HK" altLang="zh-TW" dirty="0" smtClean="0">
                <a:latin typeface="標楷體" pitchFamily="65" charset="-120"/>
                <a:ea typeface="標楷體" pitchFamily="65" charset="-120"/>
              </a:rPr>
              <a:t>大三為主的學生較為合適</a:t>
            </a:r>
            <a:endParaRPr lang="en-US" altLang="zh-HK" dirty="0" smtClean="0">
              <a:latin typeface="標楷體" pitchFamily="65" charset="-120"/>
              <a:ea typeface="標楷體" pitchFamily="65" charset="-120"/>
            </a:endParaRPr>
          </a:p>
          <a:p>
            <a:pPr lvl="1"/>
            <a:r>
              <a:rPr lang="zh-HK" altLang="zh-TW" dirty="0" smtClean="0">
                <a:latin typeface="標楷體" pitchFamily="65" charset="-120"/>
                <a:ea typeface="標楷體" pitchFamily="65" charset="-120"/>
              </a:rPr>
              <a:t>大三的學生己具備有對於大一、大二的專業知識外，在成熟度與需求度上也會來的高。</a:t>
            </a:r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93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484" y="376143"/>
            <a:ext cx="11558329" cy="1205442"/>
          </a:xfrm>
        </p:spPr>
        <p:txBody>
          <a:bodyPr>
            <a:normAutofit/>
          </a:bodyPr>
          <a:lstStyle/>
          <a:p>
            <a:endParaRPr 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zh-TW" altLang="zh-TW" sz="3800" dirty="0">
                <a:latin typeface="標楷體" pitchFamily="65" charset="-120"/>
                <a:ea typeface="標楷體" pitchFamily="65" charset="-120"/>
              </a:rPr>
              <a:t>各組學生均能就</a:t>
            </a:r>
            <a:r>
              <a:rPr lang="en-US" altLang="zh-TW" sz="3800" dirty="0">
                <a:latin typeface="標楷體" pitchFamily="65" charset="-120"/>
                <a:ea typeface="標楷體" pitchFamily="65" charset="-120"/>
              </a:rPr>
              <a:t>60</a:t>
            </a:r>
            <a:r>
              <a:rPr lang="zh-TW" altLang="zh-TW" sz="3800" dirty="0">
                <a:latin typeface="標楷體" pitchFamily="65" charset="-120"/>
                <a:ea typeface="標楷體" pitchFamily="65" charset="-120"/>
              </a:rPr>
              <a:t>秒的作品，真切的瞭解到理論與實務間的差異，從理想與現實間的落差中，學會知識工具如何有效的落實應用。</a:t>
            </a:r>
          </a:p>
          <a:p>
            <a:pPr algn="l"/>
            <a:r>
              <a:rPr lang="en-US" altLang="zh-TW" sz="3800" dirty="0">
                <a:latin typeface="標楷體" pitchFamily="65" charset="-120"/>
                <a:ea typeface="標楷體" pitchFamily="65" charset="-120"/>
                <a:sym typeface="Wingdings" pitchFamily="2" charset="2"/>
              </a:rPr>
              <a:t></a:t>
            </a:r>
            <a:r>
              <a:rPr lang="zh-HK" altLang="zh-TW" sz="3800" dirty="0">
                <a:latin typeface="標楷體" pitchFamily="65" charset="-120"/>
                <a:ea typeface="標楷體" pitchFamily="65" charset="-120"/>
              </a:rPr>
              <a:t>實際去做，真的沒有想像中來的容易</a:t>
            </a:r>
            <a:endParaRPr lang="en-US" altLang="zh-TW" sz="38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4198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972991" y="880021"/>
            <a:ext cx="9229320" cy="1166444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農情時課。無毒有機印象淡水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        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農學市集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845199" y="3698021"/>
            <a:ext cx="5256584" cy="1584176"/>
          </a:xfrm>
        </p:spPr>
        <p:txBody>
          <a:bodyPr/>
          <a:lstStyle/>
          <a:p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預購活動：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11/4-11/13</a:t>
            </a:r>
          </a:p>
          <a:p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市集活動：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11/20(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1783" y="4264397"/>
            <a:ext cx="19812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53" t="11182" r="7761" b="9108"/>
          <a:stretch/>
        </p:blipFill>
        <p:spPr bwMode="auto">
          <a:xfrm rot="21156289">
            <a:off x="2662335" y="3650760"/>
            <a:ext cx="1992657" cy="3133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403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/>
            <a:r>
              <a:rPr lang="zh-TW" altLang="zh-TW" sz="4100" dirty="0">
                <a:latin typeface="標楷體" pitchFamily="65" charset="-120"/>
                <a:ea typeface="標楷體" pitchFamily="65" charset="-120"/>
              </a:rPr>
              <a:t>期末舉辦作品發表之成果展</a:t>
            </a:r>
            <a:endParaRPr lang="en-US" altLang="zh-TW" sz="4100" dirty="0">
              <a:latin typeface="標楷體" pitchFamily="65" charset="-120"/>
              <a:ea typeface="標楷體" pitchFamily="65" charset="-120"/>
            </a:endParaRPr>
          </a:p>
          <a:p>
            <a:pPr marL="562550" lvl="1" indent="0"/>
            <a:r>
              <a:rPr lang="zh-TW" altLang="zh-TW" sz="3500" dirty="0">
                <a:latin typeface="標楷體" pitchFamily="65" charset="-120"/>
                <a:ea typeface="標楷體" pitchFamily="65" charset="-120"/>
              </a:rPr>
              <a:t>讓同學體會廣告與行銷企劃案，最後需對於業主作簡報才算完成。</a:t>
            </a:r>
            <a:endParaRPr lang="en-US" altLang="zh-TW" sz="3500" dirty="0">
              <a:latin typeface="標楷體" pitchFamily="65" charset="-120"/>
              <a:ea typeface="標楷體" pitchFamily="65" charset="-120"/>
            </a:endParaRPr>
          </a:p>
          <a:p>
            <a:pPr marL="562550" lvl="1" indent="0"/>
            <a:r>
              <a:rPr lang="zh-TW" altLang="en-US" sz="3500" dirty="0">
                <a:latin typeface="標楷體" pitchFamily="65" charset="-120"/>
                <a:ea typeface="標楷體" pitchFamily="65" charset="-120"/>
              </a:rPr>
              <a:t>並</a:t>
            </a:r>
            <a:r>
              <a:rPr lang="zh-TW" altLang="zh-TW" sz="3500" dirty="0">
                <a:latin typeface="標楷體" pitchFamily="65" charset="-120"/>
                <a:ea typeface="標楷體" pitchFamily="65" charset="-120"/>
              </a:rPr>
              <a:t>讓同學將完成之作品</a:t>
            </a:r>
            <a:r>
              <a:rPr lang="zh-TW" altLang="en-US" sz="3500" dirty="0">
                <a:latin typeface="標楷體" pitchFamily="65" charset="-120"/>
                <a:ea typeface="標楷體" pitchFamily="65" charset="-120"/>
              </a:rPr>
              <a:t>舉辦成果展</a:t>
            </a:r>
            <a:r>
              <a:rPr lang="zh-TW" altLang="zh-TW" sz="3500" dirty="0"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3500" dirty="0">
                <a:latin typeface="標楷體" pitchFamily="65" charset="-120"/>
                <a:ea typeface="標楷體" pitchFamily="65" charset="-120"/>
              </a:rPr>
              <a:t>以感謝</a:t>
            </a:r>
            <a:r>
              <a:rPr lang="zh-TW" altLang="zh-TW" sz="3500" dirty="0">
                <a:latin typeface="標楷體" pitchFamily="65" charset="-120"/>
                <a:ea typeface="標楷體" pitchFamily="65" charset="-120"/>
              </a:rPr>
              <a:t>謝不吝付出的業師們。</a:t>
            </a:r>
            <a:endParaRPr lang="en-US" altLang="zh-TW" sz="3500" dirty="0">
              <a:latin typeface="標楷體" pitchFamily="65" charset="-120"/>
              <a:ea typeface="標楷體" pitchFamily="65" charset="-120"/>
            </a:endParaRPr>
          </a:p>
          <a:p>
            <a:pPr marL="562550" lvl="1" indent="0">
              <a:buNone/>
            </a:pPr>
            <a:endParaRPr lang="en-US" altLang="zh-TW" sz="3500" dirty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47545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四、課程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設計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分享</a:t>
            </a:r>
            <a:endParaRPr lang="zh-TW" alt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9770996" y="578654"/>
            <a:ext cx="2936576" cy="1012557"/>
          </a:xfrm>
          <a:prstGeom prst="rect">
            <a:avLst/>
          </a:prstGeom>
        </p:spPr>
        <p:txBody>
          <a:bodyPr vert="horz" lIns="128583" tIns="64291" rIns="128583" bIns="64291" rtlCol="0" anchor="ctr">
            <a:normAutofit fontScale="77500" lnSpcReduction="20000"/>
          </a:bodyPr>
          <a:lstStyle/>
          <a:p>
            <a:pPr>
              <a:spcBef>
                <a:spcPct val="0"/>
              </a:spcBef>
            </a:pPr>
            <a:endParaRPr lang="en-US" altLang="zh-TW" sz="4200" dirty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</a:pPr>
            <a:r>
              <a:rPr lang="en-US" altLang="zh-TW" sz="42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III.</a:t>
            </a:r>
            <a:r>
              <a:rPr lang="zh-TW" altLang="en-US" sz="42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選修科目</a:t>
            </a:r>
            <a:endParaRPr lang="en-US" altLang="zh-TW" sz="42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 defTabSz="1285829" fontAlgn="auto">
              <a:spcAft>
                <a:spcPts val="0"/>
              </a:spcAft>
              <a:defRPr/>
            </a:pPr>
            <a:endParaRPr lang="en-US" sz="6200" dirty="0">
              <a:solidFill>
                <a:schemeClr val="bg1"/>
              </a:solidFill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2986493" y="1894977"/>
            <a:ext cx="9229320" cy="4565856"/>
          </a:xfrm>
          <a:prstGeom prst="rect">
            <a:avLst/>
          </a:prstGeom>
        </p:spPr>
        <p:txBody>
          <a:bodyPr vert="horz" lIns="128583" tIns="64291" rIns="128583" bIns="64291" rtlCol="0">
            <a:normAutofit/>
          </a:bodyPr>
          <a:lstStyle/>
          <a:p>
            <a:pPr defTabSz="1285829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3800" dirty="0">
                <a:latin typeface="標楷體" pitchFamily="65" charset="-120"/>
                <a:ea typeface="標楷體" pitchFamily="65" charset="-120"/>
              </a:rPr>
              <a:t>課程名稱：服務業管理</a:t>
            </a:r>
            <a:endParaRPr lang="en-US" altLang="zh-TW" sz="3800" dirty="0">
              <a:latin typeface="標楷體" pitchFamily="65" charset="-120"/>
              <a:ea typeface="標楷體" pitchFamily="65" charset="-120"/>
            </a:endParaRPr>
          </a:p>
          <a:p>
            <a:pPr defTabSz="1285829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3800" dirty="0">
                <a:latin typeface="標楷體" pitchFamily="65" charset="-120"/>
                <a:ea typeface="標楷體" pitchFamily="65" charset="-120"/>
              </a:rPr>
              <a:t>課程主要目的：</a:t>
            </a:r>
            <a:endParaRPr lang="en-US" altLang="zh-TW" sz="3800" dirty="0">
              <a:latin typeface="標楷體" pitchFamily="65" charset="-120"/>
              <a:ea typeface="標楷體" pitchFamily="65" charset="-120"/>
            </a:endParaRPr>
          </a:p>
          <a:p>
            <a:pPr marL="247791" indent="-247791" defTabSz="1285829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TW" sz="380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800" dirty="0">
                <a:latin typeface="標楷體" pitchFamily="65" charset="-120"/>
                <a:ea typeface="標楷體" pitchFamily="65" charset="-120"/>
              </a:rPr>
              <a:t>服務業的定義己不同於以往只限於餐飲、休閒之類的產業。現今是以服務為導向的時代，為有加入增加附加價值的服務，才能提昇競爭力。本課程將帶領同學一同開拓創新服務之流程加值之視野。</a:t>
            </a:r>
            <a:endParaRPr lang="en-US" altLang="zh-TW" sz="3800" dirty="0">
              <a:latin typeface="標楷體" pitchFamily="65" charset="-120"/>
              <a:ea typeface="標楷體" pitchFamily="65" charset="-120"/>
            </a:endParaRPr>
          </a:p>
          <a:p>
            <a:pPr algn="ctr" defTabSz="1285829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en-US" altLang="zh-TW" sz="3800" dirty="0">
              <a:latin typeface="標楷體" pitchFamily="65" charset="-120"/>
              <a:ea typeface="標楷體" pitchFamily="65" charset="-120"/>
            </a:endParaRPr>
          </a:p>
          <a:p>
            <a:pPr algn="ctr" defTabSz="1285829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zh-TW" altLang="en-US" sz="38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93134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1676847" y="2464197"/>
            <a:ext cx="3741018" cy="792088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TW" altLang="en-US" sz="3600" dirty="0" smtClean="0">
                <a:solidFill>
                  <a:srgbClr val="E25C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跟著你的熱情走</a:t>
            </a:r>
            <a:endParaRPr lang="en-US" sz="3600" dirty="0">
              <a:solidFill>
                <a:srgbClr val="E25C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7493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zh-TW" sz="5100" dirty="0">
              <a:latin typeface="Bradley Hand ITC" panose="03070402050302030203" pitchFamily="66" charset="0"/>
            </a:endParaRPr>
          </a:p>
          <a:p>
            <a:r>
              <a:rPr lang="en-US" altLang="zh-TW" sz="8400" b="1" dirty="0">
                <a:latin typeface="Bradley Hand ITC" panose="03070402050302030203" pitchFamily="66" charset="0"/>
              </a:rPr>
              <a:t>Thank You</a:t>
            </a:r>
            <a:endParaRPr lang="zh-TW" altLang="en-US" sz="8400" b="1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04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bt040.pptx"/>
</p:tagLst>
</file>

<file path=ppt/theme/theme1.xml><?xml version="1.0" encoding="utf-8"?>
<a:theme xmlns:a="http://schemas.openxmlformats.org/drawingml/2006/main" name="1_自定义设计方案">
  <a:themeElements>
    <a:clrScheme name="自定义 17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C000"/>
      </a:accent1>
      <a:accent2>
        <a:srgbClr val="BA8657"/>
      </a:accent2>
      <a:accent3>
        <a:srgbClr val="FFC000"/>
      </a:accent3>
      <a:accent4>
        <a:srgbClr val="BA8657"/>
      </a:accent4>
      <a:accent5>
        <a:srgbClr val="FFC000"/>
      </a:accent5>
      <a:accent6>
        <a:srgbClr val="BA8657"/>
      </a:accent6>
      <a:hlink>
        <a:srgbClr val="FFC000"/>
      </a:hlink>
      <a:folHlink>
        <a:srgbClr val="BA8657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877</Words>
  <Application>Microsoft Office PowerPoint</Application>
  <PresentationFormat>自訂</PresentationFormat>
  <Paragraphs>87</Paragraphs>
  <Slides>19</Slides>
  <Notes>6</Notes>
  <HiddenSlides>0</HiddenSlides>
  <MMClips>0</MMClips>
  <ScaleCrop>false</ScaleCrop>
  <HeadingPairs>
    <vt:vector size="6" baseType="variant">
      <vt:variant>
        <vt:lpstr>使用字型</vt:lpstr>
      </vt:variant>
      <vt:variant>
        <vt:i4>15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35" baseType="lpstr">
      <vt:lpstr>Aharoni</vt:lpstr>
      <vt:lpstr>LiHei Pro</vt:lpstr>
      <vt:lpstr>微软雅黑</vt:lpstr>
      <vt:lpstr>宋体</vt:lpstr>
      <vt:lpstr>STIXGeneral-Bold</vt:lpstr>
      <vt:lpstr>微軟正黑體 Light</vt:lpstr>
      <vt:lpstr>新細明體</vt:lpstr>
      <vt:lpstr>標楷體</vt:lpstr>
      <vt:lpstr>Agency FB</vt:lpstr>
      <vt:lpstr>Arial</vt:lpstr>
      <vt:lpstr>Bradley Hand ITC</vt:lpstr>
      <vt:lpstr>Calibri</vt:lpstr>
      <vt:lpstr>Calibri Light</vt:lpstr>
      <vt:lpstr>Times New Roman</vt:lpstr>
      <vt:lpstr>Wingdings</vt:lpstr>
      <vt:lpstr>1_自定义设计方案</vt:lpstr>
      <vt:lpstr>PowerPoint 簡報</vt:lpstr>
      <vt:lpstr>PowerPoint 簡報</vt:lpstr>
      <vt:lpstr>服務學習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四、課程設計分享</vt:lpstr>
      <vt:lpstr>課程設計：</vt:lpstr>
      <vt:lpstr>四、課程設計分享</vt:lpstr>
      <vt:lpstr>PowerPoint 簡報</vt:lpstr>
      <vt:lpstr>PowerPoint 簡報</vt:lpstr>
      <vt:lpstr>農情時課。無毒有機印象淡水                       -農學市集</vt:lpstr>
      <vt:lpstr>PowerPoint 簡報</vt:lpstr>
      <vt:lpstr>四、課程設計分享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韩国风模板</dc:title>
  <dc:creator/>
  <cp:keywords>第一PPT模板网：www.1ppt.com</cp:keywords>
  <cp:lastModifiedBy/>
  <cp:revision>1</cp:revision>
  <dcterms:created xsi:type="dcterms:W3CDTF">2016-10-17T14:00:15Z</dcterms:created>
  <dcterms:modified xsi:type="dcterms:W3CDTF">2019-10-23T06:18:20Z</dcterms:modified>
</cp:coreProperties>
</file>