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56" r:id="rId3"/>
    <p:sldId id="346" r:id="rId4"/>
    <p:sldId id="391" r:id="rId5"/>
    <p:sldId id="392" r:id="rId6"/>
    <p:sldId id="365" r:id="rId7"/>
    <p:sldId id="390" r:id="rId8"/>
    <p:sldId id="393" r:id="rId9"/>
    <p:sldId id="394" r:id="rId10"/>
    <p:sldId id="395" r:id="rId11"/>
    <p:sldId id="388" r:id="rId12"/>
    <p:sldId id="363" r:id="rId13"/>
    <p:sldId id="272" r:id="rId14"/>
  </p:sldIdLst>
  <p:sldSz cx="12188825" cy="6858000"/>
  <p:notesSz cx="6815138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84">
          <p15:clr>
            <a:srgbClr val="A4A3A4"/>
          </p15:clr>
        </p15:guide>
        <p15:guide id="7" orient="horz" pos="1152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43">
          <p15:clr>
            <a:srgbClr val="A4A3A4"/>
          </p15:clr>
        </p15:guide>
        <p15:guide id="12" pos="3263">
          <p15:clr>
            <a:srgbClr val="A4A3A4"/>
          </p15:clr>
        </p15:guide>
        <p15:guide id="13" pos="7391">
          <p15:clr>
            <a:srgbClr val="A4A3A4"/>
          </p15:clr>
        </p15:guide>
        <p15:guide id="14" pos="36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howGuides="1">
      <p:cViewPr varScale="1">
        <p:scale>
          <a:sx n="49" d="100"/>
          <a:sy n="49" d="100"/>
        </p:scale>
        <p:origin x="760" y="64"/>
      </p:cViewPr>
      <p:guideLst>
        <p:guide orient="horz" pos="2160"/>
        <p:guide orient="horz" pos="1008"/>
        <p:guide orient="horz" pos="3792"/>
        <p:guide orient="horz" pos="336"/>
        <p:guide orient="horz" pos="1920"/>
        <p:guide orient="horz" pos="3984"/>
        <p:guide orient="horz" pos="1152"/>
        <p:guide pos="3839"/>
        <p:guide pos="671"/>
        <p:guide pos="7007"/>
        <p:guide pos="6143"/>
        <p:guide pos="3263"/>
        <p:guide pos="7391"/>
        <p:guide pos="369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22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60335" y="0"/>
            <a:ext cx="2953226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24CE221E-83ED-4F6C-BA5F-3F9E6FDB6953}" type="datetimeFigureOut">
              <a:rPr lang="en-US" altLang="zh-TW"/>
              <a:t>2/26/2019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53226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60335" y="9446678"/>
            <a:ext cx="2953226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CA4CBEF8-5CDE-472B-839B-B8BB0C881006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60335" y="0"/>
            <a:ext cx="2953226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97853E5F-CE67-483C-A264-F17AC70E9CA2}" type="datetimeFigureOut">
              <a:t>2019/2/26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" y="746125"/>
            <a:ext cx="6624638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514" y="4724202"/>
            <a:ext cx="545211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3226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60335" y="9446678"/>
            <a:ext cx="2953226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6BB98AFB-CB0D-4DFE-87B9-B4B0D0DE73CD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2736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花太多錢買軟體、各系買各系的、軟體使用狀況難以掌握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安裝、統計等</a:t>
            </a:r>
            <a:r>
              <a:rPr lang="en-US" altLang="zh-TW" dirty="0" smtClean="0"/>
              <a:t>)…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5057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OA </a:t>
            </a:r>
            <a:r>
              <a:rPr lang="zh-TW" altLang="en-US" dirty="0" smtClean="0"/>
              <a:t>辦公室自動化　</a:t>
            </a:r>
            <a:r>
              <a:rPr lang="en-US" altLang="zh-TW" dirty="0" smtClean="0"/>
              <a:t>O</a:t>
            </a:r>
            <a:r>
              <a:rPr lang="zh-TW" altLang="en-US" dirty="0" smtClean="0"/>
              <a:t>Ｄ公文</a:t>
            </a:r>
            <a:r>
              <a:rPr lang="en-US" altLang="zh-TW" dirty="0" smtClean="0"/>
              <a:t> LM</a:t>
            </a:r>
            <a:r>
              <a:rPr lang="zh-TW" altLang="en-US" dirty="0" smtClean="0"/>
              <a:t>請假　成績上傳軟體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6141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6206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花太多錢買軟體、各系買各系的、軟體使用狀況難以掌握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安裝、統計等</a:t>
            </a:r>
            <a:r>
              <a:rPr lang="en-US" altLang="zh-TW" dirty="0" smtClean="0"/>
              <a:t>)…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6535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花太多錢買軟體、各系買各系的、軟體使用狀況難以掌握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安裝、統計等</a:t>
            </a:r>
            <a:r>
              <a:rPr lang="en-US" altLang="zh-TW" dirty="0" smtClean="0"/>
              <a:t>)…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3895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花太多錢買軟體、各系買各系的、軟體使用狀況難以掌握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安裝、統計等</a:t>
            </a:r>
            <a:r>
              <a:rPr lang="en-US" altLang="zh-TW" dirty="0" smtClean="0"/>
              <a:t>)…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2433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花太多錢買軟體、各系買各系的、軟體使用狀況難以掌握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安裝、統計等</a:t>
            </a:r>
            <a:r>
              <a:rPr lang="en-US" altLang="zh-TW" dirty="0" smtClean="0"/>
              <a:t>)…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5278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花太多錢買軟體、各系買各系的、軟體使用狀況難以掌握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安裝、統計等</a:t>
            </a:r>
            <a:r>
              <a:rPr lang="en-US" altLang="zh-TW" dirty="0" smtClean="0"/>
              <a:t>)…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66717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花太多錢買軟體、各系買各系的、軟體使用狀況難以掌握</a:t>
            </a:r>
            <a:r>
              <a:rPr lang="en-US" altLang="zh-TW" dirty="0" smtClean="0"/>
              <a:t>(</a:t>
            </a:r>
            <a:r>
              <a:rPr lang="zh-TW" altLang="en-US" dirty="0" smtClean="0"/>
              <a:t>安裝、統計等</a:t>
            </a:r>
            <a:r>
              <a:rPr lang="en-US" altLang="zh-TW" dirty="0" smtClean="0"/>
              <a:t>)…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altLang="zh-TW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7546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>
            <a:normAutofit/>
          </a:bodyPr>
          <a:lstStyle>
            <a:lvl1pPr latinLnBrk="0">
              <a:defRPr lang="zh-TW" sz="540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>
            <a:normAutofit/>
          </a:bodyPr>
          <a:lstStyle>
            <a:lvl1pPr marL="0" indent="0" algn="l" latinLnBrk="0">
              <a:spcBef>
                <a:spcPts val="600"/>
              </a:spcBef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B5EF-B0C3-4847-A874-3F86EDE676FC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66475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9DB9-BA23-448A-9D00-DAED86876387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4291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anchor="b">
            <a:normAutofit/>
          </a:bodyPr>
          <a:lstStyle>
            <a:lvl1pPr algn="l" latinLnBrk="0">
              <a:defRPr lang="zh-TW" sz="5400" b="1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anchor="t">
            <a:normAutofit/>
          </a:bodyPr>
          <a:lstStyle>
            <a:lvl1pPr marL="0" indent="0" latinLnBrk="0">
              <a:spcBef>
                <a:spcPts val="600"/>
              </a:spcBef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C12DE-EA51-4833-B66C-15886D1AE5DE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70133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7A812-A8F4-4A3E-BD49-2CAB80A9BE35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41370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5211" y="533400"/>
            <a:ext cx="8686802" cy="1066800"/>
          </a:xfrm>
        </p:spPr>
        <p:txBody>
          <a:bodyPr/>
          <a:lstStyle>
            <a:lvl1pPr latinLnBrk="0">
              <a:defRPr lang="zh-TW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0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0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69C-1511-44DA-96D2-CE208BDF9AB9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0007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C07C2-847A-4A64-AF4F-F9D63913785B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90715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D2D0C-2F63-480F-B451-5AB7C3137F4E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44153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anchor="b">
            <a:normAutofit/>
          </a:bodyPr>
          <a:lstStyle>
            <a:lvl1pPr algn="l"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>
            <a:normAutofit/>
          </a:bodyPr>
          <a:lstStyle>
            <a:lvl1pPr marL="0" indent="0" latinLnBrk="0">
              <a:lnSpc>
                <a:spcPct val="110000"/>
              </a:lnSpc>
              <a:spcBef>
                <a:spcPts val="600"/>
              </a:spcBef>
              <a:buNone/>
              <a:defRPr lang="zh-TW"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FE00B-4188-4DD5-B906-9CEB0C43B6C3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10171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anchor="b">
            <a:noAutofit/>
          </a:bodyPr>
          <a:lstStyle>
            <a:lvl1pPr algn="l"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>
            <a:normAutofit/>
          </a:bodyPr>
          <a:lstStyle>
            <a:lvl1pPr marL="0" indent="0" algn="ctr" latinLnBrk="0">
              <a:buNone/>
              <a:defRPr lang="zh-TW" sz="24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>
            <a:normAutofit/>
          </a:bodyPr>
          <a:lstStyle>
            <a:lvl1pPr marL="0" indent="0" latinLnBrk="0">
              <a:lnSpc>
                <a:spcPct val="110000"/>
              </a:lnSpc>
              <a:spcBef>
                <a:spcPts val="600"/>
              </a:spcBef>
              <a:buNone/>
              <a:defRPr lang="zh-TW" sz="18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4196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63154-F62C-47A2-B9D6-F1A794D5417E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680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BCC1-696F-4C61-BE0C-3C364D84251E}" type="datetime1">
              <a:rPr lang="zh-TW" altLang="en-US" smtClean="0"/>
              <a:t>2019/2/26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82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dirty="0"/>
              <a:t>按一下以編輯母片文字樣式</a:t>
            </a:r>
          </a:p>
          <a:p>
            <a:pPr lvl="1"/>
            <a:r>
              <a:rPr lang="zh-TW" dirty="0"/>
              <a:t>第二層</a:t>
            </a:r>
          </a:p>
          <a:p>
            <a:pPr lvl="2"/>
            <a:r>
              <a:rPr lang="zh-TW" dirty="0"/>
              <a:t>第三層</a:t>
            </a:r>
          </a:p>
          <a:p>
            <a:pPr lvl="3"/>
            <a:r>
              <a:rPr lang="zh-TW" dirty="0"/>
              <a:t>第四層</a:t>
            </a:r>
          </a:p>
          <a:p>
            <a:pPr lvl="4"/>
            <a:r>
              <a:rPr lang="zh-TW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100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3DF50422-1CB5-4AC4-BD90-3D67166851B4}" type="datetime1">
              <a:rPr lang="zh-TW" altLang="en-US" smtClean="0"/>
              <a:t>2019/2/26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100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AAEAE4A8-A6E5-453E-B946-FB774B73F48C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9705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zh-TW" sz="3600" b="1" kern="1200">
          <a:solidFill>
            <a:schemeClr val="accent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lang="zh-TW" sz="2000" kern="1200">
          <a:solidFill>
            <a:schemeClr val="tx1">
              <a:lumMod val="65000"/>
              <a:lumOff val="3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lang="zh-TW" sz="1800" kern="1200">
          <a:solidFill>
            <a:schemeClr val="tx1">
              <a:lumMod val="65000"/>
              <a:lumOff val="3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lang="zh-TW" sz="1600" kern="1200">
          <a:solidFill>
            <a:schemeClr val="tx1">
              <a:lumMod val="65000"/>
              <a:lumOff val="3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lang="zh-TW" sz="1400" kern="1200">
          <a:solidFill>
            <a:schemeClr val="tx1">
              <a:lumMod val="65000"/>
              <a:lumOff val="3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lang="zh-TW" sz="1400" kern="1200">
          <a:solidFill>
            <a:schemeClr val="tx1">
              <a:lumMod val="65000"/>
              <a:lumOff val="3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lang="zh-TW"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lang="zh-TW"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lang="zh-TW"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lang="zh-TW"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7467598" cy="2514601"/>
          </a:xfrm>
        </p:spPr>
        <p:txBody>
          <a:bodyPr/>
          <a:lstStyle/>
          <a:p>
            <a:r>
              <a:rPr lang="zh-TW" altLang="en-US" dirty="0"/>
              <a:t>淡江大學軟體</a:t>
            </a:r>
            <a:r>
              <a:rPr lang="zh-TW" altLang="en-US" dirty="0" smtClean="0"/>
              <a:t>雲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389240" cy="1397000"/>
          </a:xfrm>
        </p:spPr>
        <p:txBody>
          <a:bodyPr/>
          <a:lstStyle/>
          <a:p>
            <a:r>
              <a:rPr lang="zh-TW" altLang="en-US" dirty="0" smtClean="0"/>
              <a:t>淡江大學</a:t>
            </a:r>
            <a:r>
              <a:rPr lang="en-US" altLang="zh-TW" dirty="0" smtClean="0"/>
              <a:t>	</a:t>
            </a:r>
            <a:r>
              <a:rPr lang="zh-TW" altLang="en-US" dirty="0" smtClean="0"/>
              <a:t>資訊處</a:t>
            </a:r>
            <a:endParaRPr lang="en-US" altLang="zh-TW" dirty="0" smtClean="0"/>
          </a:p>
          <a:p>
            <a:r>
              <a:rPr lang="en-US" altLang="zh-TW" dirty="0" smtClean="0"/>
              <a:t>		</a:t>
            </a:r>
            <a:r>
              <a:rPr lang="zh-TW" altLang="en-US" dirty="0" smtClean="0"/>
              <a:t>教學支援組</a:t>
            </a:r>
            <a:endParaRPr lang="en-US" altLang="zh-TW" dirty="0" smtClean="0"/>
          </a:p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b="1" dirty="0" smtClean="0">
                <a:latin typeface="+mj-ea"/>
                <a:ea typeface="+mj-ea"/>
              </a:rPr>
              <a:t>林東毅</a:t>
            </a:r>
            <a:endParaRPr lang="zh-TW" b="1" dirty="0">
              <a:latin typeface="+mj-ea"/>
              <a:ea typeface="+mj-ea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4654252" y="4258730"/>
            <a:ext cx="2016224" cy="541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zh-TW"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zh-TW" sz="1800" kern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zh-TW" sz="1600" kern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zh-TW" sz="1400" kern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zh-TW" sz="1400" kern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lang="zh-TW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lang="zh-TW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lang="zh-TW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lang="zh-TW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702924" y="6453336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32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837828" y="404664"/>
            <a:ext cx="8424936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建置軟體雲的目的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1844" y="1340768"/>
            <a:ext cx="10225136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000" dirty="0" smtClean="0"/>
              <a:t>充分</a:t>
            </a:r>
            <a:r>
              <a:rPr lang="zh-TW" altLang="en-US" sz="4000" dirty="0"/>
              <a:t>善用校園軟體資源</a:t>
            </a:r>
            <a:r>
              <a:rPr lang="zh-TW" altLang="en-US" sz="40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4000" dirty="0" smtClean="0"/>
              <a:t>提供師生校內外分享</a:t>
            </a:r>
            <a:r>
              <a:rPr lang="zh-TW" altLang="en-US" sz="4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zh-TW" sz="4000" dirty="0"/>
              <a:t>以</a:t>
            </a:r>
            <a:r>
              <a:rPr lang="zh-TW" altLang="zh-TW" sz="4000" dirty="0" smtClean="0"/>
              <a:t>提供</a:t>
            </a:r>
            <a:r>
              <a:rPr lang="zh-TW" altLang="en-US" sz="4000" dirty="0" smtClean="0"/>
              <a:t>師</a:t>
            </a:r>
            <a:r>
              <a:rPr lang="zh-TW" altLang="zh-TW" sz="4000" dirty="0" smtClean="0"/>
              <a:t>生</a:t>
            </a:r>
            <a:r>
              <a:rPr lang="zh-TW" altLang="zh-TW" sz="4000" dirty="0"/>
              <a:t>更多元、更優質</a:t>
            </a:r>
            <a:r>
              <a:rPr lang="zh-TW" altLang="zh-TW" sz="4000" dirty="0" smtClean="0"/>
              <a:t>的</a:t>
            </a:r>
            <a:r>
              <a:rPr lang="zh-TW" altLang="en-US" sz="4000" dirty="0" smtClean="0"/>
              <a:t>教</a:t>
            </a:r>
            <a:r>
              <a:rPr lang="zh-TW" altLang="zh-TW" sz="4000" dirty="0" smtClean="0"/>
              <a:t>學</a:t>
            </a:r>
            <a:r>
              <a:rPr lang="zh-TW" altLang="en-US" sz="4000" dirty="0" smtClean="0"/>
              <a:t>實習環境</a:t>
            </a:r>
            <a:r>
              <a:rPr lang="zh-TW" altLang="en-US" sz="40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zh-TW" sz="4000" dirty="0" smtClean="0"/>
              <a:t>達到</a:t>
            </a:r>
            <a:r>
              <a:rPr lang="zh-TW" altLang="zh-TW" sz="4000" dirty="0"/>
              <a:t>校園資源共享的</a:t>
            </a:r>
            <a:r>
              <a:rPr lang="zh-TW" altLang="zh-TW" sz="4000" dirty="0" smtClean="0"/>
              <a:t>目的</a:t>
            </a:r>
            <a:r>
              <a:rPr lang="zh-TW" altLang="en-US" sz="40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，及強化</a:t>
            </a:r>
            <a:r>
              <a:rPr lang="zh-TW" altLang="en-US" sz="4000" dirty="0" smtClean="0"/>
              <a:t>師生</a:t>
            </a:r>
            <a:r>
              <a:rPr lang="zh-TW" altLang="en-US" sz="4000" dirty="0"/>
              <a:t>尊重智慧財產權的</a:t>
            </a:r>
            <a:r>
              <a:rPr lang="zh-TW" altLang="en-US" sz="4000" dirty="0" smtClean="0"/>
              <a:t>習慣</a:t>
            </a:r>
            <a:r>
              <a:rPr lang="en-US" altLang="zh-TW" sz="4000" dirty="0" smtClean="0"/>
              <a:t>.</a:t>
            </a:r>
            <a:endParaRPr lang="en-US" altLang="zh-TW" sz="4000" dirty="0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zh-TW" sz="4000" dirty="0" smtClean="0"/>
              <a:t>學校每年</a:t>
            </a:r>
            <a:r>
              <a:rPr lang="zh-TW" altLang="en-US" sz="4000" dirty="0" smtClean="0"/>
              <a:t>高額</a:t>
            </a:r>
            <a:r>
              <a:rPr lang="zh-TW" altLang="zh-TW" sz="4000" dirty="0" smtClean="0"/>
              <a:t>的</a:t>
            </a:r>
            <a:r>
              <a:rPr lang="zh-TW" altLang="zh-TW" sz="4000" dirty="0"/>
              <a:t>軟體費用可以得到比較妥善的</a:t>
            </a:r>
            <a:r>
              <a:rPr lang="zh-TW" altLang="zh-TW" sz="4000" dirty="0" smtClean="0"/>
              <a:t>利用</a:t>
            </a:r>
            <a:r>
              <a:rPr lang="en-US" altLang="zh-TW" sz="4000" dirty="0" smtClean="0"/>
              <a:t>.</a:t>
            </a:r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4000" dirty="0" smtClean="0"/>
              <a:t>降低</a:t>
            </a:r>
            <a:r>
              <a:rPr lang="zh-TW" altLang="zh-TW" sz="4000" dirty="0" smtClean="0"/>
              <a:t>師生更換</a:t>
            </a:r>
            <a:r>
              <a:rPr lang="zh-TW" altLang="zh-TW" sz="4000" dirty="0"/>
              <a:t>設備</a:t>
            </a:r>
            <a:r>
              <a:rPr lang="zh-TW" altLang="en-US" sz="4000" dirty="0"/>
              <a:t>與購買軟體</a:t>
            </a:r>
            <a:r>
              <a:rPr lang="zh-TW" altLang="zh-TW" sz="4000" dirty="0"/>
              <a:t>的財務</a:t>
            </a:r>
            <a:r>
              <a:rPr lang="zh-TW" altLang="zh-TW" sz="4000" dirty="0" smtClean="0"/>
              <a:t>負擔</a:t>
            </a:r>
            <a:r>
              <a:rPr lang="en-US" altLang="zh-TW" sz="4000" dirty="0" smtClean="0"/>
              <a:t>.</a:t>
            </a:r>
            <a:endParaRPr lang="en-US" altLang="zh-TW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774932" y="6381328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z="1200" smtClean="0"/>
              <a:t>2</a:t>
            </a:fld>
            <a:endParaRPr lang="zh-TW" altLang="en-US" sz="1200"/>
          </a:p>
        </p:txBody>
      </p:sp>
    </p:spTree>
    <p:extLst>
      <p:ext uri="{BB962C8B-B14F-4D97-AF65-F5344CB8AC3E}">
        <p14:creationId xmlns:p14="http://schemas.microsoft.com/office/powerpoint/2010/main" val="104400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93812" y="260648"/>
            <a:ext cx="8424936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軟體雲的功能與特色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1844" y="1161794"/>
            <a:ext cx="10225136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zh-TW" sz="3600" dirty="0" smtClean="0"/>
              <a:t>師生</a:t>
            </a:r>
            <a:r>
              <a:rPr lang="zh-TW" altLang="en-US" sz="3600" dirty="0" smtClean="0"/>
              <a:t>可</a:t>
            </a:r>
            <a:r>
              <a:rPr lang="zh-TW" altLang="zh-TW" sz="3600" dirty="0" smtClean="0"/>
              <a:t>不</a:t>
            </a:r>
            <a:r>
              <a:rPr lang="zh-TW" altLang="zh-TW" sz="3600" dirty="0"/>
              <a:t>限時間、地點，利用智慧型手機、平板電腦、筆記型電腦等行動設備或</a:t>
            </a:r>
            <a:r>
              <a:rPr lang="en-US" altLang="zh-TW" sz="3600" dirty="0"/>
              <a:t>PC</a:t>
            </a:r>
            <a:r>
              <a:rPr lang="zh-TW" altLang="zh-TW" sz="3600" dirty="0"/>
              <a:t>，連線使用軟體雲上</a:t>
            </a:r>
            <a:r>
              <a:rPr lang="zh-TW" altLang="zh-TW" sz="3600" dirty="0" smtClean="0"/>
              <a:t>的軟體</a:t>
            </a:r>
            <a:r>
              <a:rPr lang="zh-TW" altLang="zh-TW" sz="3600" dirty="0"/>
              <a:t>與</a:t>
            </a:r>
            <a:r>
              <a:rPr lang="zh-TW" altLang="zh-TW" sz="3600" dirty="0" smtClean="0"/>
              <a:t>服務</a:t>
            </a:r>
            <a:r>
              <a:rPr lang="zh-TW" altLang="en-US" sz="36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600" dirty="0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 smtClean="0"/>
              <a:t>系統支援性高</a:t>
            </a:r>
            <a:r>
              <a:rPr lang="zh-TW" altLang="en-US" sz="36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600" dirty="0" smtClean="0"/>
              <a:t>支援</a:t>
            </a:r>
            <a:r>
              <a:rPr lang="zh-TW" altLang="en-US" sz="3600" dirty="0"/>
              <a:t>多種作業系統使用</a:t>
            </a:r>
            <a:r>
              <a:rPr lang="en-US" altLang="zh-TW" sz="3600" dirty="0" smtClean="0"/>
              <a:t>(windows</a:t>
            </a:r>
            <a:r>
              <a:rPr lang="zh-TW" altLang="en-US" sz="36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en-US" altLang="zh-TW" sz="3600" dirty="0"/>
              <a:t>android</a:t>
            </a:r>
            <a:r>
              <a:rPr lang="zh-TW" altLang="en-US" sz="3600" dirty="0"/>
              <a:t>、</a:t>
            </a:r>
            <a:r>
              <a:rPr lang="en-US" altLang="zh-TW" sz="3600" dirty="0"/>
              <a:t>Mac</a:t>
            </a:r>
            <a:r>
              <a:rPr lang="zh-TW" altLang="en-US" sz="3600" dirty="0"/>
              <a:t>、</a:t>
            </a:r>
            <a:r>
              <a:rPr lang="en-US" altLang="zh-TW" sz="3600" dirty="0"/>
              <a:t>iOS</a:t>
            </a:r>
            <a:r>
              <a:rPr lang="en-US" altLang="zh-TW" sz="3600" dirty="0" smtClean="0"/>
              <a:t>)</a:t>
            </a:r>
            <a:r>
              <a:rPr lang="zh-TW" altLang="en-US" sz="36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600" dirty="0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/>
              <a:t>提供與校內</a:t>
            </a:r>
            <a:r>
              <a:rPr lang="zh-TW" altLang="en-US" sz="3600" dirty="0" smtClean="0"/>
              <a:t>系統介接</a:t>
            </a:r>
            <a:r>
              <a:rPr lang="zh-TW" altLang="en-US" sz="3600" dirty="0"/>
              <a:t>之</a:t>
            </a:r>
            <a:r>
              <a:rPr lang="zh-TW" altLang="en-US" sz="3600" dirty="0" smtClean="0"/>
              <a:t>環境</a:t>
            </a:r>
            <a:r>
              <a:rPr lang="zh-TW" altLang="en-US" sz="36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600" dirty="0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/>
              <a:t>提供本校購買之期刊或學術論文網站連線</a:t>
            </a:r>
            <a:endParaRPr lang="en-US" altLang="zh-TW" sz="3600" dirty="0"/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 smtClean="0"/>
              <a:t>減少系統環境安裝問題之困擾。</a:t>
            </a:r>
            <a:endParaRPr lang="en-US" altLang="zh-TW" sz="3600" dirty="0" smtClean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969624" y="6563809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433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93812" y="404664"/>
            <a:ext cx="8424936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軟體雲的功能與特色</a:t>
            </a:r>
            <a:r>
              <a:rPr lang="en-US" altLang="zh-TW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(</a:t>
            </a: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續</a:t>
            </a:r>
            <a:r>
              <a:rPr lang="en-US" altLang="zh-TW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)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1844" y="1161794"/>
            <a:ext cx="1022513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/>
              <a:t>提供</a:t>
            </a:r>
            <a:r>
              <a:rPr lang="en-US" altLang="zh-TW" sz="3600" dirty="0"/>
              <a:t>3D</a:t>
            </a:r>
            <a:r>
              <a:rPr lang="zh-TW" altLang="en-US" sz="3600" dirty="0"/>
              <a:t>繪圖環境。</a:t>
            </a:r>
            <a:endParaRPr lang="en-US" altLang="zh-TW" sz="3600" dirty="0"/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/>
              <a:t>提供軟體使用量統計的系統。</a:t>
            </a:r>
            <a:endParaRPr lang="en-US" altLang="zh-TW" sz="3600" dirty="0"/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 smtClean="0"/>
              <a:t>增加</a:t>
            </a:r>
            <a:r>
              <a:rPr lang="zh-TW" altLang="en-US" sz="3600" dirty="0"/>
              <a:t>使用便利性與即時性。</a:t>
            </a:r>
            <a:endParaRPr lang="en-US" altLang="zh-TW" sz="3600" dirty="0"/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 smtClean="0"/>
              <a:t>系統</a:t>
            </a:r>
            <a:r>
              <a:rPr lang="zh-TW" altLang="en-US" sz="3600" dirty="0"/>
              <a:t>相容性高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pPr marL="457200" indent="-4572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 smtClean="0"/>
              <a:t>可搭配自然人憑證使</a:t>
            </a:r>
            <a:r>
              <a:rPr lang="zh-TW" altLang="en-US" sz="3600" dirty="0"/>
              <a:t>用</a:t>
            </a:r>
            <a:endParaRPr lang="en-US" altLang="zh-TW" sz="3600" dirty="0" smtClean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940997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235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477788" y="1203365"/>
            <a:ext cx="112332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zh-TW" altLang="en-US" sz="3600" dirty="0" smtClean="0"/>
              <a:t>軟體雲</a:t>
            </a:r>
            <a:r>
              <a:rPr lang="en-US" altLang="zh-TW" sz="3600" dirty="0" smtClean="0"/>
              <a:t>102</a:t>
            </a:r>
            <a:r>
              <a:rPr lang="zh-TW" altLang="zh-TW" sz="3600" dirty="0"/>
              <a:t>年</a:t>
            </a:r>
            <a:r>
              <a:rPr lang="en-US" altLang="zh-TW" sz="3600" dirty="0"/>
              <a:t>9</a:t>
            </a:r>
            <a:r>
              <a:rPr lang="zh-TW" altLang="zh-TW" sz="3600" dirty="0"/>
              <a:t>月啟用，</a:t>
            </a:r>
            <a:r>
              <a:rPr lang="zh-TW" altLang="zh-TW" sz="3600" dirty="0" smtClean="0"/>
              <a:t>提供</a:t>
            </a:r>
            <a:r>
              <a:rPr lang="en-US" altLang="zh-TW" sz="3600" dirty="0" smtClean="0"/>
              <a:t>520</a:t>
            </a:r>
            <a:r>
              <a:rPr lang="zh-TW" altLang="zh-TW" sz="3600" dirty="0" smtClean="0"/>
              <a:t>部</a:t>
            </a:r>
            <a:r>
              <a:rPr lang="zh-TW" altLang="zh-TW" sz="3600" dirty="0"/>
              <a:t>高效能</a:t>
            </a:r>
            <a:r>
              <a:rPr lang="en-US" altLang="zh-TW" sz="3600" dirty="0"/>
              <a:t>Win7</a:t>
            </a:r>
            <a:r>
              <a:rPr lang="zh-TW" altLang="zh-TW" sz="3600" dirty="0"/>
              <a:t>虛擬</a:t>
            </a:r>
            <a:r>
              <a:rPr lang="zh-TW" altLang="zh-TW" sz="3600" dirty="0" smtClean="0"/>
              <a:t>主機</a:t>
            </a:r>
            <a:r>
              <a:rPr lang="zh-TW" altLang="en-US" sz="36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600" dirty="0" smtClean="0"/>
              <a:t>可</a:t>
            </a:r>
            <a:r>
              <a:rPr lang="zh-TW" altLang="zh-TW" sz="3600" dirty="0" smtClean="0"/>
              <a:t>連線</a:t>
            </a:r>
            <a:r>
              <a:rPr lang="zh-TW" altLang="zh-TW" sz="3600" dirty="0"/>
              <a:t>使用軟體雲上</a:t>
            </a:r>
            <a:r>
              <a:rPr lang="zh-TW" altLang="zh-TW" sz="3600" dirty="0" smtClean="0"/>
              <a:t>的</a:t>
            </a:r>
            <a:r>
              <a:rPr lang="en-US" altLang="zh-TW" sz="3600" dirty="0" smtClean="0"/>
              <a:t>40</a:t>
            </a:r>
            <a:r>
              <a:rPr lang="zh-TW" altLang="zh-TW" sz="3600" dirty="0"/>
              <a:t>餘類軟體與服務</a:t>
            </a:r>
            <a:r>
              <a:rPr lang="zh-TW" altLang="zh-TW" sz="3600" dirty="0" smtClean="0"/>
              <a:t>，</a:t>
            </a:r>
            <a:r>
              <a:rPr lang="zh-TW" altLang="en-US" sz="3600" dirty="0" smtClean="0"/>
              <a:t>如下</a:t>
            </a:r>
            <a:r>
              <a:rPr lang="en-US" altLang="zh-TW" sz="3600" dirty="0" smtClean="0"/>
              <a:t>:</a:t>
            </a:r>
          </a:p>
          <a:p>
            <a:pPr marL="571500" indent="-5715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 smtClean="0">
                <a:solidFill>
                  <a:schemeClr val="accent1"/>
                </a:solidFill>
              </a:rPr>
              <a:t>軟體</a:t>
            </a:r>
            <a:r>
              <a:rPr lang="en-US" altLang="zh-TW" sz="3600" dirty="0">
                <a:solidFill>
                  <a:schemeClr val="accent1"/>
                </a:solidFill>
              </a:rPr>
              <a:t>:Win7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 smtClean="0">
                <a:solidFill>
                  <a:schemeClr val="accent1"/>
                </a:solidFill>
              </a:rPr>
              <a:t>Office</a:t>
            </a:r>
            <a:r>
              <a:rPr lang="zh-TW" altLang="zh-TW" sz="3600" dirty="0">
                <a:solidFill>
                  <a:schemeClr val="accent1"/>
                </a:solidFill>
              </a:rPr>
              <a:t> 、</a:t>
            </a:r>
            <a:r>
              <a:rPr lang="en-US" altLang="zh-TW" sz="3600" dirty="0">
                <a:solidFill>
                  <a:schemeClr val="accent1"/>
                </a:solidFill>
              </a:rPr>
              <a:t>Adobe </a:t>
            </a:r>
            <a:r>
              <a:rPr lang="en-US" altLang="zh-TW" sz="3600" dirty="0" smtClean="0">
                <a:solidFill>
                  <a:schemeClr val="accent1"/>
                </a:solidFill>
              </a:rPr>
              <a:t>CC</a:t>
            </a:r>
            <a:r>
              <a:rPr lang="zh-TW" altLang="zh-TW" sz="3600" dirty="0" smtClean="0">
                <a:solidFill>
                  <a:schemeClr val="accent1"/>
                </a:solidFill>
              </a:rPr>
              <a:t>、</a:t>
            </a:r>
            <a:r>
              <a:rPr lang="en-US" altLang="zh-TW" sz="3600" dirty="0">
                <a:solidFill>
                  <a:schemeClr val="accent1"/>
                </a:solidFill>
              </a:rPr>
              <a:t>Adobe CS6.0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>
                <a:solidFill>
                  <a:schemeClr val="accent1"/>
                </a:solidFill>
              </a:rPr>
              <a:t>SAS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>
                <a:solidFill>
                  <a:schemeClr val="accent1"/>
                </a:solidFill>
              </a:rPr>
              <a:t>SPSS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>
                <a:solidFill>
                  <a:schemeClr val="accent1"/>
                </a:solidFill>
              </a:rPr>
              <a:t>Virtual Studio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 err="1">
                <a:solidFill>
                  <a:schemeClr val="accent1"/>
                </a:solidFill>
              </a:rPr>
              <a:t>Matlab</a:t>
            </a:r>
            <a:r>
              <a:rPr lang="zh-TW" altLang="en-US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>
                <a:solidFill>
                  <a:schemeClr val="accent1"/>
                </a:solidFill>
              </a:rPr>
              <a:t>SQL server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 err="1">
                <a:solidFill>
                  <a:schemeClr val="accent1"/>
                </a:solidFill>
              </a:rPr>
              <a:t>AutoCad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 err="1">
                <a:solidFill>
                  <a:schemeClr val="accent1"/>
                </a:solidFill>
              </a:rPr>
              <a:t>Creo</a:t>
            </a:r>
            <a:r>
              <a:rPr lang="en-US" altLang="zh-TW" sz="3600" dirty="0">
                <a:solidFill>
                  <a:schemeClr val="accent1"/>
                </a:solidFill>
              </a:rPr>
              <a:t> 2.0</a:t>
            </a:r>
            <a:r>
              <a:rPr lang="zh-TW" altLang="zh-TW" sz="3600" dirty="0">
                <a:solidFill>
                  <a:schemeClr val="accent1"/>
                </a:solidFill>
              </a:rPr>
              <a:t>、</a:t>
            </a:r>
            <a:r>
              <a:rPr lang="en-US" altLang="zh-TW" sz="3600" dirty="0" smtClean="0">
                <a:solidFill>
                  <a:schemeClr val="accent1"/>
                </a:solidFill>
              </a:rPr>
              <a:t>Stata</a:t>
            </a:r>
            <a:r>
              <a:rPr lang="zh-TW" altLang="zh-TW" sz="3600" dirty="0" smtClean="0">
                <a:solidFill>
                  <a:schemeClr val="accent1"/>
                </a:solidFill>
              </a:rPr>
              <a:t>、</a:t>
            </a:r>
            <a:r>
              <a:rPr lang="en-US" altLang="zh-TW" sz="3600" dirty="0"/>
              <a:t> </a:t>
            </a:r>
            <a:r>
              <a:rPr lang="en-US" altLang="zh-TW" sz="3600" dirty="0">
                <a:solidFill>
                  <a:schemeClr val="accent1"/>
                </a:solidFill>
              </a:rPr>
              <a:t>LibreOffice</a:t>
            </a:r>
            <a:r>
              <a:rPr lang="zh-TW" altLang="zh-TW" sz="3600" dirty="0">
                <a:solidFill>
                  <a:schemeClr val="accent1"/>
                </a:solidFill>
              </a:rPr>
              <a:t> </a:t>
            </a:r>
            <a:r>
              <a:rPr lang="en-US" altLang="zh-TW" sz="3600" dirty="0">
                <a:solidFill>
                  <a:schemeClr val="accent1"/>
                </a:solidFill>
              </a:rPr>
              <a:t>…</a:t>
            </a:r>
            <a:r>
              <a:rPr lang="zh-TW" altLang="en-US" sz="3600" dirty="0">
                <a:solidFill>
                  <a:schemeClr val="accent1"/>
                </a:solidFill>
              </a:rPr>
              <a:t>等</a:t>
            </a:r>
            <a:endParaRPr lang="en-US" altLang="zh-TW" sz="3600" dirty="0">
              <a:solidFill>
                <a:schemeClr val="accent1"/>
              </a:solidFill>
            </a:endParaRPr>
          </a:p>
          <a:p>
            <a:pPr marL="571500" indent="-5715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3600" dirty="0" smtClean="0">
                <a:solidFill>
                  <a:schemeClr val="accent1"/>
                </a:solidFill>
              </a:rPr>
              <a:t>應用系統</a:t>
            </a:r>
            <a:r>
              <a:rPr lang="en-US" altLang="zh-TW" sz="3600" dirty="0" smtClean="0">
                <a:solidFill>
                  <a:schemeClr val="accent1"/>
                </a:solidFill>
              </a:rPr>
              <a:t>:</a:t>
            </a:r>
            <a:r>
              <a:rPr lang="zh-TW" altLang="zh-TW" sz="3600" dirty="0">
                <a:solidFill>
                  <a:schemeClr val="accent1"/>
                </a:solidFill>
              </a:rPr>
              <a:t>網路印表、本機印表、雲端</a:t>
            </a:r>
            <a:r>
              <a:rPr lang="zh-TW" altLang="zh-TW" sz="3600" dirty="0" smtClean="0">
                <a:solidFill>
                  <a:schemeClr val="accent1"/>
                </a:solidFill>
              </a:rPr>
              <a:t>磁碟</a:t>
            </a:r>
            <a:r>
              <a:rPr lang="zh-TW" altLang="zh-TW" sz="3600" dirty="0">
                <a:solidFill>
                  <a:schemeClr val="accent1"/>
                </a:solidFill>
              </a:rPr>
              <a:t>、計分簿與成績上傳</a:t>
            </a:r>
            <a:r>
              <a:rPr lang="zh-TW" altLang="en-US" sz="3600" dirty="0" smtClean="0">
                <a:solidFill>
                  <a:schemeClr val="accent1"/>
                </a:solidFill>
              </a:rPr>
              <a:t>、</a:t>
            </a:r>
            <a:r>
              <a:rPr lang="zh-TW" altLang="zh-TW" sz="3600" dirty="0" smtClean="0">
                <a:solidFill>
                  <a:schemeClr val="accent1"/>
                </a:solidFill>
              </a:rPr>
              <a:t>教學</a:t>
            </a:r>
            <a:r>
              <a:rPr lang="zh-TW" altLang="zh-TW" sz="3600" dirty="0">
                <a:solidFill>
                  <a:schemeClr val="accent1"/>
                </a:solidFill>
              </a:rPr>
              <a:t>支援平台</a:t>
            </a:r>
            <a:r>
              <a:rPr lang="zh-TW" altLang="en-US" sz="3600" dirty="0">
                <a:solidFill>
                  <a:schemeClr val="accent1"/>
                </a:solidFill>
              </a:rPr>
              <a:t>、</a:t>
            </a:r>
            <a:r>
              <a:rPr lang="zh-TW" altLang="zh-TW" sz="3600" dirty="0">
                <a:solidFill>
                  <a:schemeClr val="accent1"/>
                </a:solidFill>
              </a:rPr>
              <a:t>學生</a:t>
            </a:r>
            <a:r>
              <a:rPr lang="zh-TW" altLang="zh-TW" sz="3600" dirty="0" smtClean="0">
                <a:solidFill>
                  <a:schemeClr val="accent1"/>
                </a:solidFill>
              </a:rPr>
              <a:t>請假、</a:t>
            </a:r>
            <a:r>
              <a:rPr lang="en-US" altLang="zh-TW" sz="3600" dirty="0" smtClean="0">
                <a:solidFill>
                  <a:schemeClr val="accent1"/>
                </a:solidFill>
              </a:rPr>
              <a:t>OA</a:t>
            </a:r>
            <a:r>
              <a:rPr lang="zh-TW" altLang="zh-TW" sz="3600" dirty="0" smtClean="0">
                <a:solidFill>
                  <a:schemeClr val="accent1"/>
                </a:solidFill>
              </a:rPr>
              <a:t>、</a:t>
            </a:r>
            <a:r>
              <a:rPr lang="en-US" altLang="zh-TW" sz="3600" dirty="0" smtClean="0">
                <a:solidFill>
                  <a:schemeClr val="accent1"/>
                </a:solidFill>
              </a:rPr>
              <a:t>OD</a:t>
            </a:r>
            <a:r>
              <a:rPr lang="zh-TW" altLang="en-US" sz="3600" dirty="0" smtClean="0">
                <a:solidFill>
                  <a:schemeClr val="accent1"/>
                </a:solidFill>
              </a:rPr>
              <a:t>公文、</a:t>
            </a:r>
            <a:r>
              <a:rPr lang="en-US" altLang="zh-TW" sz="3600" dirty="0">
                <a:solidFill>
                  <a:schemeClr val="accent1"/>
                </a:solidFill>
              </a:rPr>
              <a:t>LM</a:t>
            </a:r>
            <a:r>
              <a:rPr lang="zh-TW" altLang="en-US" sz="3600" dirty="0">
                <a:solidFill>
                  <a:schemeClr val="accent1"/>
                </a:solidFill>
              </a:rPr>
              <a:t>請假、</a:t>
            </a:r>
            <a:r>
              <a:rPr lang="zh-TW" altLang="en-US" sz="3600" dirty="0" smtClean="0">
                <a:solidFill>
                  <a:srgbClr val="FF0000"/>
                </a:solidFill>
              </a:rPr>
              <a:t>本</a:t>
            </a:r>
            <a:r>
              <a:rPr lang="zh-TW" altLang="en-US" sz="3600" dirty="0">
                <a:solidFill>
                  <a:srgbClr val="FF0000"/>
                </a:solidFill>
              </a:rPr>
              <a:t>機資料</a:t>
            </a:r>
            <a:r>
              <a:rPr lang="zh-TW" altLang="en-US" sz="3600" dirty="0" smtClean="0">
                <a:solidFill>
                  <a:srgbClr val="FF0000"/>
                </a:solidFill>
              </a:rPr>
              <a:t>存取與共用</a:t>
            </a:r>
            <a:r>
              <a:rPr lang="en-US" altLang="zh-TW" sz="3600" dirty="0" smtClean="0">
                <a:solidFill>
                  <a:schemeClr val="accent1"/>
                </a:solidFill>
              </a:rPr>
              <a:t>…</a:t>
            </a:r>
            <a:r>
              <a:rPr lang="zh-TW" altLang="zh-TW" sz="3600" dirty="0" smtClean="0">
                <a:solidFill>
                  <a:schemeClr val="accent1"/>
                </a:solidFill>
              </a:rPr>
              <a:t>等</a:t>
            </a:r>
            <a:r>
              <a:rPr lang="zh-TW" altLang="zh-TW" sz="3600" dirty="0">
                <a:solidFill>
                  <a:schemeClr val="accent1"/>
                </a:solidFill>
              </a:rPr>
              <a:t>。</a:t>
            </a:r>
            <a:endParaRPr lang="zh-TW" altLang="en-US" sz="3600" dirty="0">
              <a:solidFill>
                <a:schemeClr val="accent1"/>
              </a:solidFill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909836" y="332656"/>
            <a:ext cx="1036915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執行現況</a:t>
            </a:r>
            <a:r>
              <a:rPr lang="en-US" altLang="zh-TW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-</a:t>
            </a: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軟體與服務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10952720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929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909836" y="1203365"/>
            <a:ext cx="104411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3600" dirty="0"/>
              <a:t>淡江軟體雲</a:t>
            </a:r>
            <a:r>
              <a:rPr lang="zh-TW" altLang="en-US" sz="3600" dirty="0" smtClean="0"/>
              <a:t>於</a:t>
            </a:r>
            <a:r>
              <a:rPr lang="en-US" altLang="zh-TW" sz="3600" dirty="0" smtClean="0"/>
              <a:t>105</a:t>
            </a:r>
            <a:r>
              <a:rPr lang="zh-TW" altLang="en-US" sz="3600" dirty="0" smtClean="0"/>
              <a:t>年</a:t>
            </a:r>
            <a:r>
              <a:rPr lang="en-US" altLang="zh-TW" sz="3600" dirty="0"/>
              <a:t>09</a:t>
            </a:r>
            <a:r>
              <a:rPr lang="zh-TW" altLang="en-US" sz="3600" dirty="0"/>
              <a:t>月更新系統，新增本機電腦存取功能，請更新連線程式到</a:t>
            </a:r>
            <a:r>
              <a:rPr lang="en-US" altLang="zh-TW" sz="3600" dirty="0"/>
              <a:t>(4.1)</a:t>
            </a:r>
            <a:r>
              <a:rPr lang="zh-TW" altLang="en-US" sz="3600" dirty="0"/>
              <a:t>以後版本，</a:t>
            </a:r>
            <a:r>
              <a:rPr lang="en-US" altLang="zh-TW" sz="3600" dirty="0"/>
              <a:t>Windows </a:t>
            </a:r>
            <a:r>
              <a:rPr lang="zh-TW" altLang="en-US" sz="3600" dirty="0"/>
              <a:t>及</a:t>
            </a:r>
            <a:r>
              <a:rPr lang="en-US" altLang="zh-TW" sz="3600" dirty="0"/>
              <a:t>Mac</a:t>
            </a:r>
            <a:r>
              <a:rPr lang="zh-TW" altLang="en-US" sz="3600" dirty="0"/>
              <a:t>相關安裝說明請詳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altLang="zh-TW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3600" dirty="0" smtClean="0"/>
              <a:t>淡江</a:t>
            </a:r>
            <a:r>
              <a:rPr lang="zh-TW" altLang="en-US" sz="3600" dirty="0"/>
              <a:t>軟體雲於</a:t>
            </a:r>
            <a:r>
              <a:rPr lang="en-US" altLang="zh-TW" sz="3600" dirty="0"/>
              <a:t>104</a:t>
            </a:r>
            <a:r>
              <a:rPr lang="zh-TW" altLang="en-US" sz="3600" dirty="0"/>
              <a:t>年</a:t>
            </a:r>
            <a:r>
              <a:rPr lang="en-US" altLang="zh-TW" sz="3600" dirty="0"/>
              <a:t>3</a:t>
            </a:r>
            <a:r>
              <a:rPr lang="zh-TW" altLang="en-US" sz="3600" dirty="0"/>
              <a:t>月</a:t>
            </a:r>
            <a:r>
              <a:rPr lang="en-US" altLang="zh-TW" sz="3600" dirty="0"/>
              <a:t>31</a:t>
            </a:r>
            <a:r>
              <a:rPr lang="zh-TW" altLang="en-US" sz="3600" dirty="0"/>
              <a:t>日新增「</a:t>
            </a:r>
            <a:r>
              <a:rPr lang="en-US" altLang="zh-TW" sz="3600" dirty="0"/>
              <a:t>English Groups</a:t>
            </a:r>
            <a:r>
              <a:rPr lang="zh-TW" altLang="en-US" sz="3600" dirty="0"/>
              <a:t>」群組主機，提供本校在校教職員生使用，以改善外籍生英文學習環境，相關作業請參閱各項說明。 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618964" y="353171"/>
            <a:ext cx="10369152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>
                <a:solidFill>
                  <a:schemeClr val="accent1"/>
                </a:solidFill>
                <a:latin typeface="微軟正黑體" panose="020B0604030504040204" pitchFamily="34" charset="-120"/>
              </a:rPr>
              <a:t>執行現況</a:t>
            </a:r>
            <a:r>
              <a:rPr lang="en-US" altLang="zh-TW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</a:rPr>
              <a:t>-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10952720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054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909836" y="116632"/>
            <a:ext cx="8424936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統計分析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969624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7</a:t>
            </a:fld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943470"/>
              </p:ext>
            </p:extLst>
          </p:nvPr>
        </p:nvGraphicFramePr>
        <p:xfrm>
          <a:off x="117746" y="1340767"/>
          <a:ext cx="11953329" cy="4536509"/>
        </p:xfrm>
        <a:graphic>
          <a:graphicData uri="http://schemas.openxmlformats.org/drawingml/2006/table">
            <a:tbl>
              <a:tblPr/>
              <a:tblGrid>
                <a:gridCol w="2600302">
                  <a:extLst>
                    <a:ext uri="{9D8B030D-6E8A-4147-A177-3AD203B41FA5}">
                      <a16:colId xmlns:a16="http://schemas.microsoft.com/office/drawing/2014/main" val="4129046735"/>
                    </a:ext>
                  </a:extLst>
                </a:gridCol>
                <a:gridCol w="1189286">
                  <a:extLst>
                    <a:ext uri="{9D8B030D-6E8A-4147-A177-3AD203B41FA5}">
                      <a16:colId xmlns:a16="http://schemas.microsoft.com/office/drawing/2014/main" val="557143702"/>
                    </a:ext>
                  </a:extLst>
                </a:gridCol>
                <a:gridCol w="987712">
                  <a:extLst>
                    <a:ext uri="{9D8B030D-6E8A-4147-A177-3AD203B41FA5}">
                      <a16:colId xmlns:a16="http://schemas.microsoft.com/office/drawing/2014/main" val="831562872"/>
                    </a:ext>
                  </a:extLst>
                </a:gridCol>
                <a:gridCol w="1169129">
                  <a:extLst>
                    <a:ext uri="{9D8B030D-6E8A-4147-A177-3AD203B41FA5}">
                      <a16:colId xmlns:a16="http://schemas.microsoft.com/office/drawing/2014/main" val="1979883768"/>
                    </a:ext>
                  </a:extLst>
                </a:gridCol>
                <a:gridCol w="987712">
                  <a:extLst>
                    <a:ext uri="{9D8B030D-6E8A-4147-A177-3AD203B41FA5}">
                      <a16:colId xmlns:a16="http://schemas.microsoft.com/office/drawing/2014/main" val="3770431650"/>
                    </a:ext>
                  </a:extLst>
                </a:gridCol>
                <a:gridCol w="987712">
                  <a:extLst>
                    <a:ext uri="{9D8B030D-6E8A-4147-A177-3AD203B41FA5}">
                      <a16:colId xmlns:a16="http://schemas.microsoft.com/office/drawing/2014/main" val="1894633142"/>
                    </a:ext>
                  </a:extLst>
                </a:gridCol>
                <a:gridCol w="907082">
                  <a:extLst>
                    <a:ext uri="{9D8B030D-6E8A-4147-A177-3AD203B41FA5}">
                      <a16:colId xmlns:a16="http://schemas.microsoft.com/office/drawing/2014/main" val="3955808839"/>
                    </a:ext>
                  </a:extLst>
                </a:gridCol>
                <a:gridCol w="1028026">
                  <a:extLst>
                    <a:ext uri="{9D8B030D-6E8A-4147-A177-3AD203B41FA5}">
                      <a16:colId xmlns:a16="http://schemas.microsoft.com/office/drawing/2014/main" val="2844005582"/>
                    </a:ext>
                  </a:extLst>
                </a:gridCol>
                <a:gridCol w="1028026">
                  <a:extLst>
                    <a:ext uri="{9D8B030D-6E8A-4147-A177-3AD203B41FA5}">
                      <a16:colId xmlns:a16="http://schemas.microsoft.com/office/drawing/2014/main" val="2637796107"/>
                    </a:ext>
                  </a:extLst>
                </a:gridCol>
                <a:gridCol w="1068342">
                  <a:extLst>
                    <a:ext uri="{9D8B030D-6E8A-4147-A177-3AD203B41FA5}">
                      <a16:colId xmlns:a16="http://schemas.microsoft.com/office/drawing/2014/main" val="827784658"/>
                    </a:ext>
                  </a:extLst>
                </a:gridCol>
              </a:tblGrid>
              <a:tr h="44621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登入次數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登入人數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細明體" panose="02020509000000000000" pitchFamily="49" charset="-120"/>
                          <a:ea typeface="細明體" panose="02020509000000000000" pitchFamily="49" charset="-120"/>
                        </a:rPr>
                        <a:t>申請人數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5195612"/>
                  </a:ext>
                </a:extLst>
              </a:tr>
              <a:tr h="44621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細明體" panose="02020509000000000000" pitchFamily="49" charset="-120"/>
                          <a:ea typeface="細明體" panose="02020509000000000000" pitchFamily="49" charset="-120"/>
                        </a:rPr>
                        <a:t>學年度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總次數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教職員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學生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總人數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教職員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學生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總人數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教職員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學生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7301766"/>
                  </a:ext>
                </a:extLst>
              </a:tr>
              <a:tr h="52058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102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學年度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49,072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2,805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46,267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3,815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259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3,556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5,754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436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5,318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6509718"/>
                  </a:ext>
                </a:extLst>
              </a:tr>
              <a:tr h="52058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103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學年度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96,904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6,630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90,274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6,276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380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5,896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5,549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275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5,274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909218"/>
                  </a:ext>
                </a:extLst>
              </a:tr>
              <a:tr h="52058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104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學年度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113,064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8,339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104,725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7,295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431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6,864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4,705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204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4,501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097487"/>
                  </a:ext>
                </a:extLst>
              </a:tr>
              <a:tr h="52058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105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學年度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133,832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10,756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123,076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7,775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574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7,201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5,130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254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4,876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7562556"/>
                  </a:ext>
                </a:extLst>
              </a:tr>
              <a:tr h="52058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106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學年度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145,759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11,852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133,907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8,857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580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8,277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5,110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179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4,931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6694649"/>
                  </a:ext>
                </a:extLst>
              </a:tr>
              <a:tr h="52058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107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學年度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(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至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10709</a:t>
                      </a:r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止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6,593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856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5,737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2,327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210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2,117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1,250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  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1,241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4416783"/>
                  </a:ext>
                </a:extLst>
              </a:tr>
              <a:tr h="52058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合計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545,224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41,238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</a:rPr>
                        <a:t>503,986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27,498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1,357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   </a:t>
                      </a:r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26,141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061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869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909836" y="116632"/>
            <a:ext cx="8424936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統計分析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969624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8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47" y="827596"/>
            <a:ext cx="11737305" cy="591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1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909836" y="116632"/>
            <a:ext cx="907300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統計分析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969624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9</a:t>
            </a:fld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48" y="1052736"/>
            <a:ext cx="11929113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46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909836" y="116632"/>
            <a:ext cx="907300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統計分析</a:t>
            </a:r>
            <a:r>
              <a:rPr lang="en-US" altLang="zh-TW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-</a:t>
            </a:r>
            <a:r>
              <a:rPr lang="zh-TW" altLang="en-US" sz="54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軟體使用量分析</a:t>
            </a:r>
            <a:endParaRPr lang="zh-TW" altLang="en-US" sz="54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969624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10</a:t>
            </a:fld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l="1805" t="13881" r="47165" b="24800"/>
          <a:stretch/>
        </p:blipFill>
        <p:spPr>
          <a:xfrm>
            <a:off x="189756" y="852837"/>
            <a:ext cx="11593288" cy="588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557908" y="2708920"/>
            <a:ext cx="8424936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zh-TW" altLang="en-US" sz="72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系統展示</a:t>
            </a:r>
            <a:endParaRPr lang="zh-TW" altLang="en-US" sz="72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969624" y="6572193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78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557908" y="2708920"/>
            <a:ext cx="8424936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en-US" altLang="zh-TW" sz="72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Q</a:t>
            </a:r>
            <a:r>
              <a:rPr lang="zh-TW" altLang="en-US" sz="72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 </a:t>
            </a:r>
            <a:r>
              <a:rPr lang="en-US" altLang="zh-TW" sz="72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&amp;</a:t>
            </a:r>
            <a:r>
              <a:rPr lang="zh-TW" altLang="en-US" sz="72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 </a:t>
            </a:r>
            <a:r>
              <a:rPr lang="en-US" altLang="zh-TW" sz="7200" b="1" dirty="0" smtClean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A</a:t>
            </a:r>
            <a:endParaRPr lang="zh-TW" altLang="en-US" sz="7200" b="1" dirty="0">
              <a:solidFill>
                <a:schemeClr val="accent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966112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4140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siness Contrast 16x9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D182A0E-7F17-4A86-A7C5-8846F54E43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商業合約簡報 (寬螢幕)</Template>
  <TotalTime>0</TotalTime>
  <Words>778</Words>
  <Application>Microsoft Office PowerPoint</Application>
  <PresentationFormat>自訂</PresentationFormat>
  <Paragraphs>148</Paragraphs>
  <Slides>12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0" baseType="lpstr">
      <vt:lpstr>細明體</vt:lpstr>
      <vt:lpstr>微軟正黑體</vt:lpstr>
      <vt:lpstr>新細明體</vt:lpstr>
      <vt:lpstr>標楷體</vt:lpstr>
      <vt:lpstr>Arial</vt:lpstr>
      <vt:lpstr>Franklin Gothic Medium</vt:lpstr>
      <vt:lpstr>Tahoma</vt:lpstr>
      <vt:lpstr>Business Contrast 16x9</vt:lpstr>
      <vt:lpstr>淡江大學軟體雲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2013-10-19T05:32:34Z</dcterms:created>
  <dcterms:modified xsi:type="dcterms:W3CDTF">2019-02-26T03:04:11Z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TC028952669991</vt:lpwstr>
  </property>
</Properties>
</file>