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72" r:id="rId5"/>
    <p:sldId id="273" r:id="rId6"/>
    <p:sldId id="267" r:id="rId7"/>
    <p:sldId id="268" r:id="rId8"/>
    <p:sldId id="260" r:id="rId9"/>
    <p:sldId id="270" r:id="rId10"/>
    <p:sldId id="262" r:id="rId11"/>
    <p:sldId id="263" r:id="rId12"/>
    <p:sldId id="264" r:id="rId13"/>
    <p:sldId id="265" r:id="rId14"/>
    <p:sldId id="266" r:id="rId15"/>
    <p:sldId id="271" r:id="rId16"/>
    <p:sldId id="269" r:id="rId17"/>
    <p:sldId id="276" r:id="rId18"/>
    <p:sldId id="277" r:id="rId19"/>
    <p:sldId id="278" r:id="rId20"/>
    <p:sldId id="274" r:id="rId21"/>
    <p:sldId id="275" r:id="rId22"/>
    <p:sldId id="27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836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E10AEB-B48C-40D4-B4E5-C42924847CD7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32EA936-2644-4669-A99B-B603B849C67E}">
      <dgm:prSet custT="1"/>
      <dgm:spPr/>
      <dgm:t>
        <a:bodyPr/>
        <a:lstStyle/>
        <a:p>
          <a:r>
            <a:rPr lang="zh-TW" sz="1600" dirty="0"/>
            <a:t>問題導向學習</a:t>
          </a:r>
          <a:r>
            <a:rPr lang="en-US" sz="1600" dirty="0"/>
            <a:t>(PBL)</a:t>
          </a:r>
          <a:r>
            <a:rPr lang="zh-TW" sz="1600" dirty="0"/>
            <a:t>是以提出模擬真實情境的問題來引導學習者，在教師提供必要的資源、討論與指引下，讓學習者能夠藉由合作學習之方式，自主地建構知識和培養解決問題的能力</a:t>
          </a:r>
          <a:endParaRPr lang="en-US" sz="1600" dirty="0"/>
        </a:p>
      </dgm:t>
    </dgm:pt>
    <dgm:pt modelId="{62E4174A-65E5-44D6-9494-CEA309F00FCA}" type="parTrans" cxnId="{89B7B7BD-BC32-444F-8B4A-BEFAC78F9F8A}">
      <dgm:prSet/>
      <dgm:spPr/>
      <dgm:t>
        <a:bodyPr/>
        <a:lstStyle/>
        <a:p>
          <a:endParaRPr lang="en-US" sz="2000"/>
        </a:p>
      </dgm:t>
    </dgm:pt>
    <dgm:pt modelId="{CA038BA4-F0AC-4714-A3C9-B2204F5AF9FA}" type="sibTrans" cxnId="{89B7B7BD-BC32-444F-8B4A-BEFAC78F9F8A}">
      <dgm:prSet/>
      <dgm:spPr/>
      <dgm:t>
        <a:bodyPr/>
        <a:lstStyle/>
        <a:p>
          <a:endParaRPr lang="en-US" sz="2000"/>
        </a:p>
      </dgm:t>
    </dgm:pt>
    <dgm:pt modelId="{CEA1185F-30C0-4FCA-BCD4-C52F76DA815C}">
      <dgm:prSet custT="1"/>
      <dgm:spPr/>
      <dgm:t>
        <a:bodyPr/>
        <a:lstStyle/>
        <a:p>
          <a:r>
            <a:rPr lang="zh-TW" sz="1600"/>
            <a:t>於</a:t>
          </a:r>
          <a:r>
            <a:rPr lang="en-US" sz="1600"/>
            <a:t>1950</a:t>
          </a:r>
          <a:r>
            <a:rPr lang="zh-TW" sz="1600"/>
            <a:t>年代由開始發展，並由</a:t>
          </a:r>
          <a:r>
            <a:rPr lang="en-US" sz="1600"/>
            <a:t>Barrows </a:t>
          </a:r>
          <a:r>
            <a:rPr lang="zh-TW" sz="1600"/>
            <a:t>和 </a:t>
          </a:r>
          <a:r>
            <a:rPr lang="en-US" sz="1600"/>
            <a:t>Tamblyn (1980) </a:t>
          </a:r>
          <a:r>
            <a:rPr lang="zh-TW" sz="1600"/>
            <a:t>漸漸推廣，現今流行的翻轉教育也與</a:t>
          </a:r>
          <a:r>
            <a:rPr lang="en-US" sz="1600"/>
            <a:t>PBL</a:t>
          </a:r>
          <a:r>
            <a:rPr lang="zh-TW" sz="1600"/>
            <a:t>有許多相似之處</a:t>
          </a:r>
          <a:r>
            <a:rPr lang="en-US" sz="1600"/>
            <a:t> (</a:t>
          </a:r>
          <a:r>
            <a:rPr lang="zh-TW" sz="1600"/>
            <a:t>陳國泰，</a:t>
          </a:r>
          <a:r>
            <a:rPr lang="en-US" sz="1600"/>
            <a:t>2016)</a:t>
          </a:r>
        </a:p>
      </dgm:t>
    </dgm:pt>
    <dgm:pt modelId="{8FD74B53-2D8A-4AA0-80E5-3E209686AAA5}" type="parTrans" cxnId="{26467FD9-9228-42C5-BEB6-2DB178FC0F05}">
      <dgm:prSet/>
      <dgm:spPr/>
      <dgm:t>
        <a:bodyPr/>
        <a:lstStyle/>
        <a:p>
          <a:endParaRPr lang="en-US" sz="2000"/>
        </a:p>
      </dgm:t>
    </dgm:pt>
    <dgm:pt modelId="{9BF0EFC7-0939-4D58-B1C0-4B184F1DF445}" type="sibTrans" cxnId="{26467FD9-9228-42C5-BEB6-2DB178FC0F05}">
      <dgm:prSet/>
      <dgm:spPr/>
      <dgm:t>
        <a:bodyPr/>
        <a:lstStyle/>
        <a:p>
          <a:endParaRPr lang="en-US" sz="2000"/>
        </a:p>
      </dgm:t>
    </dgm:pt>
    <dgm:pt modelId="{B58331CC-946C-4A11-A8B8-FBF3EDCA9CCF}">
      <dgm:prSet custT="1"/>
      <dgm:spPr/>
      <dgm:t>
        <a:bodyPr/>
        <a:lstStyle/>
        <a:p>
          <a:r>
            <a:rPr lang="en-US" sz="1600"/>
            <a:t>PBL</a:t>
          </a:r>
          <a:r>
            <a:rPr lang="zh-TW" sz="1600"/>
            <a:t>與翻轉學習相同，學習者能夠自主的學習，教師的解色轉換成引導者，並且鼓勵學生突破傳統學科的限制，藉由一些模擬實務的問題探詢及學習相關知識的方法。</a:t>
          </a:r>
          <a:endParaRPr lang="en-US" sz="1600"/>
        </a:p>
      </dgm:t>
    </dgm:pt>
    <dgm:pt modelId="{C45B6907-E02C-4A65-9311-72B9DAD7DB37}" type="parTrans" cxnId="{B6755268-5B12-464F-AE64-4AE9E84E8441}">
      <dgm:prSet/>
      <dgm:spPr/>
      <dgm:t>
        <a:bodyPr/>
        <a:lstStyle/>
        <a:p>
          <a:endParaRPr lang="en-US" sz="2000"/>
        </a:p>
      </dgm:t>
    </dgm:pt>
    <dgm:pt modelId="{9746AB9F-097A-4B8C-AD3C-C3EEAC55D9FE}" type="sibTrans" cxnId="{B6755268-5B12-464F-AE64-4AE9E84E8441}">
      <dgm:prSet/>
      <dgm:spPr/>
      <dgm:t>
        <a:bodyPr/>
        <a:lstStyle/>
        <a:p>
          <a:endParaRPr lang="en-US" sz="2000"/>
        </a:p>
      </dgm:t>
    </dgm:pt>
    <dgm:pt modelId="{B6924BE8-9CCE-42EB-9880-6CFD4B815A75}" type="pres">
      <dgm:prSet presAssocID="{CFE10AEB-B48C-40D4-B4E5-C42924847CD7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3E8A7C9-062C-4435-B3BD-B98A4BE0DBDF}" type="pres">
      <dgm:prSet presAssocID="{332EA936-2644-4669-A99B-B603B849C67E}" presName="compNode" presStyleCnt="0"/>
      <dgm:spPr/>
    </dgm:pt>
    <dgm:pt modelId="{27DD5D86-447D-4525-9162-3192FC6EB7D1}" type="pres">
      <dgm:prSet presAssocID="{332EA936-2644-4669-A99B-B603B849C67E}" presName="bgRect" presStyleLbl="bgShp" presStyleIdx="0" presStyleCnt="3"/>
      <dgm:spPr/>
    </dgm:pt>
    <dgm:pt modelId="{3F60EB02-91AB-4D07-B694-7D381DE43C1A}" type="pres">
      <dgm:prSet presAssocID="{332EA936-2644-4669-A99B-B603B849C67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zh-TW" alt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C792C8F-1B39-44F8-99FC-F848CB889CE6}" type="pres">
      <dgm:prSet presAssocID="{332EA936-2644-4669-A99B-B603B849C67E}" presName="spaceRect" presStyleCnt="0"/>
      <dgm:spPr/>
    </dgm:pt>
    <dgm:pt modelId="{BF810386-C3DE-4338-8FF2-191F846CB5CF}" type="pres">
      <dgm:prSet presAssocID="{332EA936-2644-4669-A99B-B603B849C67E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E1389860-7998-4FF6-BE24-AB359F6DC663}" type="pres">
      <dgm:prSet presAssocID="{CA038BA4-F0AC-4714-A3C9-B2204F5AF9FA}" presName="sibTrans" presStyleCnt="0"/>
      <dgm:spPr/>
    </dgm:pt>
    <dgm:pt modelId="{F9A4BE7B-6D8F-4027-81CE-C9DA403141B7}" type="pres">
      <dgm:prSet presAssocID="{CEA1185F-30C0-4FCA-BCD4-C52F76DA815C}" presName="compNode" presStyleCnt="0"/>
      <dgm:spPr/>
    </dgm:pt>
    <dgm:pt modelId="{0B08D6F7-B333-4099-9431-C1B572200556}" type="pres">
      <dgm:prSet presAssocID="{CEA1185F-30C0-4FCA-BCD4-C52F76DA815C}" presName="bgRect" presStyleLbl="bgShp" presStyleIdx="1" presStyleCnt="3"/>
      <dgm:spPr/>
    </dgm:pt>
    <dgm:pt modelId="{F3E8AA8B-5D6C-436F-A9B0-02AB054BA8FF}" type="pres">
      <dgm:prSet presAssocID="{CEA1185F-30C0-4FCA-BCD4-C52F76DA815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zh-TW" alt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A4C1BAA-736B-4385-A366-D878107F399D}" type="pres">
      <dgm:prSet presAssocID="{CEA1185F-30C0-4FCA-BCD4-C52F76DA815C}" presName="spaceRect" presStyleCnt="0"/>
      <dgm:spPr/>
    </dgm:pt>
    <dgm:pt modelId="{033B03C0-E0A5-4986-A381-80933CD4EB1B}" type="pres">
      <dgm:prSet presAssocID="{CEA1185F-30C0-4FCA-BCD4-C52F76DA815C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6A2A696A-7C8B-4A26-A975-D04BAF7866D3}" type="pres">
      <dgm:prSet presAssocID="{9BF0EFC7-0939-4D58-B1C0-4B184F1DF445}" presName="sibTrans" presStyleCnt="0"/>
      <dgm:spPr/>
    </dgm:pt>
    <dgm:pt modelId="{21B23F1F-956B-468B-8BE1-1F845EF71903}" type="pres">
      <dgm:prSet presAssocID="{B58331CC-946C-4A11-A8B8-FBF3EDCA9CCF}" presName="compNode" presStyleCnt="0"/>
      <dgm:spPr/>
    </dgm:pt>
    <dgm:pt modelId="{71D79642-362D-4EA5-9444-0C4DCACFA6CC}" type="pres">
      <dgm:prSet presAssocID="{B58331CC-946C-4A11-A8B8-FBF3EDCA9CCF}" presName="bgRect" presStyleLbl="bgShp" presStyleIdx="2" presStyleCnt="3"/>
      <dgm:spPr/>
    </dgm:pt>
    <dgm:pt modelId="{8B531555-F4BC-44D3-AED3-B9496EA8F697}" type="pres">
      <dgm:prSet presAssocID="{B58331CC-946C-4A11-A8B8-FBF3EDCA9CC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zh-TW" altLang="en-U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8CB1C55-4E5F-4CA0-8210-F2B5A10D6C3B}" type="pres">
      <dgm:prSet presAssocID="{B58331CC-946C-4A11-A8B8-FBF3EDCA9CCF}" presName="spaceRect" presStyleCnt="0"/>
      <dgm:spPr/>
    </dgm:pt>
    <dgm:pt modelId="{90DC9075-8C66-4D7E-8216-8EB0F033DA7D}" type="pres">
      <dgm:prSet presAssocID="{B58331CC-946C-4A11-A8B8-FBF3EDCA9CCF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AFEB592-0B5C-41C2-9488-FDE37688E760}" type="presOf" srcId="{B58331CC-946C-4A11-A8B8-FBF3EDCA9CCF}" destId="{90DC9075-8C66-4D7E-8216-8EB0F033DA7D}" srcOrd="0" destOrd="0" presId="urn:microsoft.com/office/officeart/2018/2/layout/IconVerticalSolidList"/>
    <dgm:cxn modelId="{0998DB7B-E17B-4B46-8F1F-CAABAC67F064}" type="presOf" srcId="{CFE10AEB-B48C-40D4-B4E5-C42924847CD7}" destId="{B6924BE8-9CCE-42EB-9880-6CFD4B815A75}" srcOrd="0" destOrd="0" presId="urn:microsoft.com/office/officeart/2018/2/layout/IconVerticalSolidList"/>
    <dgm:cxn modelId="{89B7B7BD-BC32-444F-8B4A-BEFAC78F9F8A}" srcId="{CFE10AEB-B48C-40D4-B4E5-C42924847CD7}" destId="{332EA936-2644-4669-A99B-B603B849C67E}" srcOrd="0" destOrd="0" parTransId="{62E4174A-65E5-44D6-9494-CEA309F00FCA}" sibTransId="{CA038BA4-F0AC-4714-A3C9-B2204F5AF9FA}"/>
    <dgm:cxn modelId="{065888F7-7C34-4FEA-9F14-CB9EEF81EB60}" type="presOf" srcId="{CEA1185F-30C0-4FCA-BCD4-C52F76DA815C}" destId="{033B03C0-E0A5-4986-A381-80933CD4EB1B}" srcOrd="0" destOrd="0" presId="urn:microsoft.com/office/officeart/2018/2/layout/IconVerticalSolidList"/>
    <dgm:cxn modelId="{26467FD9-9228-42C5-BEB6-2DB178FC0F05}" srcId="{CFE10AEB-B48C-40D4-B4E5-C42924847CD7}" destId="{CEA1185F-30C0-4FCA-BCD4-C52F76DA815C}" srcOrd="1" destOrd="0" parTransId="{8FD74B53-2D8A-4AA0-80E5-3E209686AAA5}" sibTransId="{9BF0EFC7-0939-4D58-B1C0-4B184F1DF445}"/>
    <dgm:cxn modelId="{B6755268-5B12-464F-AE64-4AE9E84E8441}" srcId="{CFE10AEB-B48C-40D4-B4E5-C42924847CD7}" destId="{B58331CC-946C-4A11-A8B8-FBF3EDCA9CCF}" srcOrd="2" destOrd="0" parTransId="{C45B6907-E02C-4A65-9311-72B9DAD7DB37}" sibTransId="{9746AB9F-097A-4B8C-AD3C-C3EEAC55D9FE}"/>
    <dgm:cxn modelId="{F5EA4A07-F294-4E7F-9F83-9F7462227DC4}" type="presOf" srcId="{332EA936-2644-4669-A99B-B603B849C67E}" destId="{BF810386-C3DE-4338-8FF2-191F846CB5CF}" srcOrd="0" destOrd="0" presId="urn:microsoft.com/office/officeart/2018/2/layout/IconVerticalSolidList"/>
    <dgm:cxn modelId="{BA78ACB1-7433-4F38-A5F9-873E39E84712}" type="presParOf" srcId="{B6924BE8-9CCE-42EB-9880-6CFD4B815A75}" destId="{F3E8A7C9-062C-4435-B3BD-B98A4BE0DBDF}" srcOrd="0" destOrd="0" presId="urn:microsoft.com/office/officeart/2018/2/layout/IconVerticalSolidList"/>
    <dgm:cxn modelId="{ADBC9F08-F742-45FF-9C6D-A4C730F08FEF}" type="presParOf" srcId="{F3E8A7C9-062C-4435-B3BD-B98A4BE0DBDF}" destId="{27DD5D86-447D-4525-9162-3192FC6EB7D1}" srcOrd="0" destOrd="0" presId="urn:microsoft.com/office/officeart/2018/2/layout/IconVerticalSolidList"/>
    <dgm:cxn modelId="{541D06BA-725D-4AD1-83BB-A24597EE9002}" type="presParOf" srcId="{F3E8A7C9-062C-4435-B3BD-B98A4BE0DBDF}" destId="{3F60EB02-91AB-4D07-B694-7D381DE43C1A}" srcOrd="1" destOrd="0" presId="urn:microsoft.com/office/officeart/2018/2/layout/IconVerticalSolidList"/>
    <dgm:cxn modelId="{A5E64118-FC79-480A-8A9B-0C646C41AEE0}" type="presParOf" srcId="{F3E8A7C9-062C-4435-B3BD-B98A4BE0DBDF}" destId="{5C792C8F-1B39-44F8-99FC-F848CB889CE6}" srcOrd="2" destOrd="0" presId="urn:microsoft.com/office/officeart/2018/2/layout/IconVerticalSolidList"/>
    <dgm:cxn modelId="{52BE728B-E750-4701-A7F2-8ACDAEA2CDBF}" type="presParOf" srcId="{F3E8A7C9-062C-4435-B3BD-B98A4BE0DBDF}" destId="{BF810386-C3DE-4338-8FF2-191F846CB5CF}" srcOrd="3" destOrd="0" presId="urn:microsoft.com/office/officeart/2018/2/layout/IconVerticalSolidList"/>
    <dgm:cxn modelId="{D8E700C6-64E2-4CAF-BD57-BD99CE91A578}" type="presParOf" srcId="{B6924BE8-9CCE-42EB-9880-6CFD4B815A75}" destId="{E1389860-7998-4FF6-BE24-AB359F6DC663}" srcOrd="1" destOrd="0" presId="urn:microsoft.com/office/officeart/2018/2/layout/IconVerticalSolidList"/>
    <dgm:cxn modelId="{2C0EB1EF-3EB7-422B-BC36-A80DEFBEBE27}" type="presParOf" srcId="{B6924BE8-9CCE-42EB-9880-6CFD4B815A75}" destId="{F9A4BE7B-6D8F-4027-81CE-C9DA403141B7}" srcOrd="2" destOrd="0" presId="urn:microsoft.com/office/officeart/2018/2/layout/IconVerticalSolidList"/>
    <dgm:cxn modelId="{8A0A9343-44E4-4472-B7FE-26059ABF3036}" type="presParOf" srcId="{F9A4BE7B-6D8F-4027-81CE-C9DA403141B7}" destId="{0B08D6F7-B333-4099-9431-C1B572200556}" srcOrd="0" destOrd="0" presId="urn:microsoft.com/office/officeart/2018/2/layout/IconVerticalSolidList"/>
    <dgm:cxn modelId="{12E2DC76-9A2C-4798-BA84-C7F5197B0F06}" type="presParOf" srcId="{F9A4BE7B-6D8F-4027-81CE-C9DA403141B7}" destId="{F3E8AA8B-5D6C-436F-A9B0-02AB054BA8FF}" srcOrd="1" destOrd="0" presId="urn:microsoft.com/office/officeart/2018/2/layout/IconVerticalSolidList"/>
    <dgm:cxn modelId="{0F63E866-72F8-46F2-9AE5-7B47DC991920}" type="presParOf" srcId="{F9A4BE7B-6D8F-4027-81CE-C9DA403141B7}" destId="{EA4C1BAA-736B-4385-A366-D878107F399D}" srcOrd="2" destOrd="0" presId="urn:microsoft.com/office/officeart/2018/2/layout/IconVerticalSolidList"/>
    <dgm:cxn modelId="{FD5A2CC1-E11D-473A-84BA-654F7855307E}" type="presParOf" srcId="{F9A4BE7B-6D8F-4027-81CE-C9DA403141B7}" destId="{033B03C0-E0A5-4986-A381-80933CD4EB1B}" srcOrd="3" destOrd="0" presId="urn:microsoft.com/office/officeart/2018/2/layout/IconVerticalSolidList"/>
    <dgm:cxn modelId="{9B54EE17-747F-4DE2-84B5-8824F7263CD4}" type="presParOf" srcId="{B6924BE8-9CCE-42EB-9880-6CFD4B815A75}" destId="{6A2A696A-7C8B-4A26-A975-D04BAF7866D3}" srcOrd="3" destOrd="0" presId="urn:microsoft.com/office/officeart/2018/2/layout/IconVerticalSolidList"/>
    <dgm:cxn modelId="{C78CEE73-EA48-447C-8F0B-F3691371FC19}" type="presParOf" srcId="{B6924BE8-9CCE-42EB-9880-6CFD4B815A75}" destId="{21B23F1F-956B-468B-8BE1-1F845EF71903}" srcOrd="4" destOrd="0" presId="urn:microsoft.com/office/officeart/2018/2/layout/IconVerticalSolidList"/>
    <dgm:cxn modelId="{22B66674-CCBC-493E-B9B4-25680406C83B}" type="presParOf" srcId="{21B23F1F-956B-468B-8BE1-1F845EF71903}" destId="{71D79642-362D-4EA5-9444-0C4DCACFA6CC}" srcOrd="0" destOrd="0" presId="urn:microsoft.com/office/officeart/2018/2/layout/IconVerticalSolidList"/>
    <dgm:cxn modelId="{B6A43C68-C19E-4BF1-BB2A-B0CA3916983D}" type="presParOf" srcId="{21B23F1F-956B-468B-8BE1-1F845EF71903}" destId="{8B531555-F4BC-44D3-AED3-B9496EA8F697}" srcOrd="1" destOrd="0" presId="urn:microsoft.com/office/officeart/2018/2/layout/IconVerticalSolidList"/>
    <dgm:cxn modelId="{5EBE3CF2-646A-4737-83EF-6568D74F186F}" type="presParOf" srcId="{21B23F1F-956B-468B-8BE1-1F845EF71903}" destId="{38CB1C55-4E5F-4CA0-8210-F2B5A10D6C3B}" srcOrd="2" destOrd="0" presId="urn:microsoft.com/office/officeart/2018/2/layout/IconVerticalSolidList"/>
    <dgm:cxn modelId="{D99B48D2-66EB-4FE9-9387-1A710E5D67A4}" type="presParOf" srcId="{21B23F1F-956B-468B-8BE1-1F845EF71903}" destId="{90DC9075-8C66-4D7E-8216-8EB0F033DA7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D68602-BCCA-4085-9986-5783B865D19B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C0C51F2-64E9-4784-8763-3430DE559968}">
      <dgm:prSet custT="1"/>
      <dgm:spPr/>
      <dgm:t>
        <a:bodyPr/>
        <a:lstStyle/>
        <a:p>
          <a:r>
            <a:rPr lang="en-US" sz="1800" dirty="0"/>
            <a:t>1.</a:t>
          </a:r>
          <a:r>
            <a:rPr lang="zh-TW" sz="1800" dirty="0"/>
            <a:t>發現問題：引導學生探索可能遭遇的問題，並開始初步討論問題所在，並推舉領導人。 </a:t>
          </a:r>
          <a:endParaRPr lang="en-US" sz="1800" dirty="0"/>
        </a:p>
      </dgm:t>
    </dgm:pt>
    <dgm:pt modelId="{1A5617DB-9423-4680-B41F-CED4BABAF8E4}" type="parTrans" cxnId="{F98BFC34-0CC1-40E3-AFCC-C7B8BF91E2A0}">
      <dgm:prSet/>
      <dgm:spPr/>
      <dgm:t>
        <a:bodyPr/>
        <a:lstStyle/>
        <a:p>
          <a:endParaRPr lang="en-US" sz="6600"/>
        </a:p>
      </dgm:t>
    </dgm:pt>
    <dgm:pt modelId="{A9A0E4A3-BA08-4276-9CE9-157644C9D5BC}" type="sibTrans" cxnId="{F98BFC34-0CC1-40E3-AFCC-C7B8BF91E2A0}">
      <dgm:prSet phldrT="1" phldr="0" custT="1"/>
      <dgm:spPr/>
      <dgm:t>
        <a:bodyPr/>
        <a:lstStyle/>
        <a:p>
          <a:r>
            <a:rPr lang="en-US" sz="6000"/>
            <a:t>1</a:t>
          </a:r>
        </a:p>
      </dgm:t>
    </dgm:pt>
    <dgm:pt modelId="{85C8C769-6E60-45AA-A31F-FC0C8FC00A02}">
      <dgm:prSet custT="1"/>
      <dgm:spPr/>
      <dgm:t>
        <a:bodyPr/>
        <a:lstStyle/>
        <a:p>
          <a:r>
            <a:rPr lang="en-US" sz="1800" dirty="0"/>
            <a:t>2.</a:t>
          </a:r>
          <a:r>
            <a:rPr lang="zh-TW" sz="1800" dirty="0"/>
            <a:t>搜尋資料：可以開始蒐集相關之資料以及文獻，進而引導學生自我導向學習。 </a:t>
          </a:r>
          <a:endParaRPr lang="en-US" sz="1800" dirty="0"/>
        </a:p>
      </dgm:t>
    </dgm:pt>
    <dgm:pt modelId="{FA1EA1F9-4A33-43CA-A4F0-06E866262075}" type="parTrans" cxnId="{F243B9BA-F03E-498D-A2E8-6A5B6001D101}">
      <dgm:prSet/>
      <dgm:spPr/>
      <dgm:t>
        <a:bodyPr/>
        <a:lstStyle/>
        <a:p>
          <a:endParaRPr lang="en-US" sz="6600"/>
        </a:p>
      </dgm:t>
    </dgm:pt>
    <dgm:pt modelId="{51A9EFE0-6884-4F63-AD26-20DC44775117}" type="sibTrans" cxnId="{F243B9BA-F03E-498D-A2E8-6A5B6001D101}">
      <dgm:prSet phldrT="2" phldr="0" custT="1"/>
      <dgm:spPr/>
      <dgm:t>
        <a:bodyPr/>
        <a:lstStyle/>
        <a:p>
          <a:r>
            <a:rPr lang="en-US" sz="6000"/>
            <a:t>2</a:t>
          </a:r>
        </a:p>
      </dgm:t>
    </dgm:pt>
    <dgm:pt modelId="{21C48D6F-1FA3-4F14-ACE8-623D17FFD6A0}">
      <dgm:prSet custT="1"/>
      <dgm:spPr/>
      <dgm:t>
        <a:bodyPr/>
        <a:lstStyle/>
        <a:p>
          <a:r>
            <a:rPr lang="en-US" sz="1800" dirty="0"/>
            <a:t>3.</a:t>
          </a:r>
          <a:r>
            <a:rPr lang="zh-TW" sz="1800" dirty="0"/>
            <a:t>整合資訊：學生經由合作學習方式進行討論問題，鼓勵學生每個人都提出自我的想法</a:t>
          </a:r>
          <a:endParaRPr lang="en-US" sz="1800" dirty="0"/>
        </a:p>
      </dgm:t>
    </dgm:pt>
    <dgm:pt modelId="{6194F685-327E-40A1-B7A3-3900B58EACF1}" type="parTrans" cxnId="{C0FA3200-CE18-4E04-80B9-8CD576544473}">
      <dgm:prSet/>
      <dgm:spPr/>
      <dgm:t>
        <a:bodyPr/>
        <a:lstStyle/>
        <a:p>
          <a:endParaRPr lang="en-US" sz="6600"/>
        </a:p>
      </dgm:t>
    </dgm:pt>
    <dgm:pt modelId="{A86ABFC3-584A-4ACF-B31C-8CE722E00773}" type="sibTrans" cxnId="{C0FA3200-CE18-4E04-80B9-8CD576544473}">
      <dgm:prSet phldrT="3" phldr="0" custT="1"/>
      <dgm:spPr/>
      <dgm:t>
        <a:bodyPr/>
        <a:lstStyle/>
        <a:p>
          <a:r>
            <a:rPr lang="en-US" sz="6000"/>
            <a:t>3</a:t>
          </a:r>
        </a:p>
      </dgm:t>
    </dgm:pt>
    <dgm:pt modelId="{811B4573-92C4-4366-AA50-D4D12620D31F}">
      <dgm:prSet custT="1"/>
      <dgm:spPr/>
      <dgm:t>
        <a:bodyPr/>
        <a:lstStyle/>
        <a:p>
          <a:r>
            <a:rPr lang="en-US" sz="1800" dirty="0"/>
            <a:t>4.</a:t>
          </a:r>
          <a:r>
            <a:rPr lang="zh-TW" sz="1800" dirty="0"/>
            <a:t>評估階段：小組討論之後，必須再一次自我檢視，是否能夠解決問題</a:t>
          </a:r>
          <a:endParaRPr lang="en-US" sz="1800" dirty="0"/>
        </a:p>
      </dgm:t>
    </dgm:pt>
    <dgm:pt modelId="{88BCA0A0-9DF7-49E3-8BE3-50B42FDF3146}" type="parTrans" cxnId="{A8AD80AC-32E2-4BEB-B0FB-C020E59A04B4}">
      <dgm:prSet/>
      <dgm:spPr/>
      <dgm:t>
        <a:bodyPr/>
        <a:lstStyle/>
        <a:p>
          <a:endParaRPr lang="en-US" sz="6600"/>
        </a:p>
      </dgm:t>
    </dgm:pt>
    <dgm:pt modelId="{478A1DED-7BF7-42CA-94F8-994D45FED062}" type="sibTrans" cxnId="{A8AD80AC-32E2-4BEB-B0FB-C020E59A04B4}">
      <dgm:prSet phldrT="4" phldr="0" custT="1"/>
      <dgm:spPr/>
      <dgm:t>
        <a:bodyPr/>
        <a:lstStyle/>
        <a:p>
          <a:r>
            <a:rPr lang="en-US" sz="6000"/>
            <a:t>4</a:t>
          </a:r>
        </a:p>
      </dgm:t>
    </dgm:pt>
    <dgm:pt modelId="{A3D00928-1DA1-49FF-B504-158CA3494BCD}">
      <dgm:prSet custT="1"/>
      <dgm:spPr/>
      <dgm:t>
        <a:bodyPr/>
        <a:lstStyle/>
        <a:p>
          <a:r>
            <a:rPr lang="en-US" sz="1800" dirty="0"/>
            <a:t>5.</a:t>
          </a:r>
          <a:r>
            <a:rPr lang="zh-TW" sz="1800" dirty="0"/>
            <a:t>反思階段：學生對問題的知識與概念的進行最後的自我審視</a:t>
          </a:r>
          <a:endParaRPr lang="en-US" sz="1800" dirty="0"/>
        </a:p>
      </dgm:t>
    </dgm:pt>
    <dgm:pt modelId="{B8E6E706-27B1-4B59-8EDD-6B033C8E962A}" type="parTrans" cxnId="{232AD7D1-E932-40EA-A6D1-56CB888ECF23}">
      <dgm:prSet/>
      <dgm:spPr/>
      <dgm:t>
        <a:bodyPr/>
        <a:lstStyle/>
        <a:p>
          <a:endParaRPr lang="en-US" sz="6600"/>
        </a:p>
      </dgm:t>
    </dgm:pt>
    <dgm:pt modelId="{F93C8F4B-C51F-4CCE-AD69-D6BBB4B871DC}" type="sibTrans" cxnId="{232AD7D1-E932-40EA-A6D1-56CB888ECF23}">
      <dgm:prSet phldrT="5" phldr="0" custT="1"/>
      <dgm:spPr/>
      <dgm:t>
        <a:bodyPr/>
        <a:lstStyle/>
        <a:p>
          <a:r>
            <a:rPr lang="en-US" sz="6000"/>
            <a:t>5</a:t>
          </a:r>
        </a:p>
      </dgm:t>
    </dgm:pt>
    <dgm:pt modelId="{AC43F35E-0909-4476-B787-5A95DBE14671}" type="pres">
      <dgm:prSet presAssocID="{3BD68602-BCCA-4085-9986-5783B865D19B}" presName="Name0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D071621-5F8A-4FBE-AD4C-DF6CC48B6A24}" type="pres">
      <dgm:prSet presAssocID="{2C0C51F2-64E9-4784-8763-3430DE559968}" presName="compositeNode" presStyleCnt="0">
        <dgm:presLayoutVars>
          <dgm:bulletEnabled val="1"/>
        </dgm:presLayoutVars>
      </dgm:prSet>
      <dgm:spPr/>
    </dgm:pt>
    <dgm:pt modelId="{2334E72B-3FAF-4F01-9EE6-7256BEF05C3C}" type="pres">
      <dgm:prSet presAssocID="{2C0C51F2-64E9-4784-8763-3430DE559968}" presName="bgRect" presStyleLbl="bgAccFollowNode1" presStyleIdx="0" presStyleCnt="5" custScaleY="118843"/>
      <dgm:spPr/>
      <dgm:t>
        <a:bodyPr/>
        <a:lstStyle/>
        <a:p>
          <a:endParaRPr lang="zh-TW" altLang="en-US"/>
        </a:p>
      </dgm:t>
    </dgm:pt>
    <dgm:pt modelId="{DC25F869-5D8C-41DB-9FC3-1A8D607D6EDD}" type="pres">
      <dgm:prSet presAssocID="{A9A0E4A3-BA08-4276-9CE9-157644C9D5BC}" presName="sibTransNodeCircle" presStyleLbl="alignNode1" presStyleIdx="0" presStyleCnt="10">
        <dgm:presLayoutVars>
          <dgm:chMax val="0"/>
          <dgm:bulletEnabled/>
        </dgm:presLayoutVars>
      </dgm:prSet>
      <dgm:spPr/>
      <dgm:t>
        <a:bodyPr/>
        <a:lstStyle/>
        <a:p>
          <a:endParaRPr lang="zh-TW" altLang="en-US"/>
        </a:p>
      </dgm:t>
    </dgm:pt>
    <dgm:pt modelId="{AF5C2E5A-1674-4DE8-826C-1B47AB45C74B}" type="pres">
      <dgm:prSet presAssocID="{2C0C51F2-64E9-4784-8763-3430DE559968}" presName="bottomLine" presStyleLbl="alignNode1" presStyleIdx="1" presStyleCnt="10" custScaleY="2000000" custLinFactY="201600000" custLinFactNeighborX="1017" custLinFactNeighborY="201625000">
        <dgm:presLayoutVars/>
      </dgm:prSet>
      <dgm:spPr/>
    </dgm:pt>
    <dgm:pt modelId="{D2FE29A3-FC87-41F8-A485-9464F109A471}" type="pres">
      <dgm:prSet presAssocID="{2C0C51F2-64E9-4784-8763-3430DE559968}" presName="nodeText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D53C28-996B-4EB6-82F8-DFC6B5857F8D}" type="pres">
      <dgm:prSet presAssocID="{A9A0E4A3-BA08-4276-9CE9-157644C9D5BC}" presName="sibTrans" presStyleCnt="0"/>
      <dgm:spPr/>
    </dgm:pt>
    <dgm:pt modelId="{0BADF9EA-7CC6-4ECE-87F3-200AA4F04C03}" type="pres">
      <dgm:prSet presAssocID="{85C8C769-6E60-45AA-A31F-FC0C8FC00A02}" presName="compositeNode" presStyleCnt="0">
        <dgm:presLayoutVars>
          <dgm:bulletEnabled val="1"/>
        </dgm:presLayoutVars>
      </dgm:prSet>
      <dgm:spPr/>
    </dgm:pt>
    <dgm:pt modelId="{726C9815-8E3A-45C2-BE1F-FF9D744DBF3B}" type="pres">
      <dgm:prSet presAssocID="{85C8C769-6E60-45AA-A31F-FC0C8FC00A02}" presName="bgRect" presStyleLbl="bgAccFollowNode1" presStyleIdx="1" presStyleCnt="5" custScaleY="118843"/>
      <dgm:spPr/>
      <dgm:t>
        <a:bodyPr/>
        <a:lstStyle/>
        <a:p>
          <a:endParaRPr lang="zh-TW" altLang="en-US"/>
        </a:p>
      </dgm:t>
    </dgm:pt>
    <dgm:pt modelId="{405A58D8-80BC-48CC-836A-4DB1297754ED}" type="pres">
      <dgm:prSet presAssocID="{51A9EFE0-6884-4F63-AD26-20DC44775117}" presName="sibTransNodeCircle" presStyleLbl="alignNode1" presStyleIdx="2" presStyleCnt="10">
        <dgm:presLayoutVars>
          <dgm:chMax val="0"/>
          <dgm:bulletEnabled/>
        </dgm:presLayoutVars>
      </dgm:prSet>
      <dgm:spPr/>
      <dgm:t>
        <a:bodyPr/>
        <a:lstStyle/>
        <a:p>
          <a:endParaRPr lang="zh-TW" altLang="en-US"/>
        </a:p>
      </dgm:t>
    </dgm:pt>
    <dgm:pt modelId="{E9775B9E-2816-438D-8CFD-6A4FB11C77B7}" type="pres">
      <dgm:prSet presAssocID="{85C8C769-6E60-45AA-A31F-FC0C8FC00A02}" presName="bottomLine" presStyleLbl="alignNode1" presStyleIdx="3" presStyleCnt="10" custLinFactY="202075000" custLinFactNeighborX="-254" custLinFactNeighborY="202100000">
        <dgm:presLayoutVars/>
      </dgm:prSet>
      <dgm:spPr/>
    </dgm:pt>
    <dgm:pt modelId="{49130018-89DF-412A-90B6-1F4FAC1EC619}" type="pres">
      <dgm:prSet presAssocID="{85C8C769-6E60-45AA-A31F-FC0C8FC00A02}" presName="nodeText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F62BA1-2B74-4565-A3D7-CFE1C8D29871}" type="pres">
      <dgm:prSet presAssocID="{51A9EFE0-6884-4F63-AD26-20DC44775117}" presName="sibTrans" presStyleCnt="0"/>
      <dgm:spPr/>
    </dgm:pt>
    <dgm:pt modelId="{FFFFF018-E0D1-4802-B218-6DF5AAF6BE2A}" type="pres">
      <dgm:prSet presAssocID="{21C48D6F-1FA3-4F14-ACE8-623D17FFD6A0}" presName="compositeNode" presStyleCnt="0">
        <dgm:presLayoutVars>
          <dgm:bulletEnabled val="1"/>
        </dgm:presLayoutVars>
      </dgm:prSet>
      <dgm:spPr/>
    </dgm:pt>
    <dgm:pt modelId="{7A59BF3B-1316-490F-8A45-E64C10EEA8CF}" type="pres">
      <dgm:prSet presAssocID="{21C48D6F-1FA3-4F14-ACE8-623D17FFD6A0}" presName="bgRect" presStyleLbl="bgAccFollowNode1" presStyleIdx="2" presStyleCnt="5" custScaleY="118843"/>
      <dgm:spPr/>
      <dgm:t>
        <a:bodyPr/>
        <a:lstStyle/>
        <a:p>
          <a:endParaRPr lang="zh-TW" altLang="en-US"/>
        </a:p>
      </dgm:t>
    </dgm:pt>
    <dgm:pt modelId="{5A943159-3B58-4D8D-8A63-407EB86F4B23}" type="pres">
      <dgm:prSet presAssocID="{A86ABFC3-584A-4ACF-B31C-8CE722E00773}" presName="sibTransNodeCircle" presStyleLbl="alignNode1" presStyleIdx="4" presStyleCnt="10">
        <dgm:presLayoutVars>
          <dgm:chMax val="0"/>
          <dgm:bulletEnabled/>
        </dgm:presLayoutVars>
      </dgm:prSet>
      <dgm:spPr/>
      <dgm:t>
        <a:bodyPr/>
        <a:lstStyle/>
        <a:p>
          <a:endParaRPr lang="zh-TW" altLang="en-US"/>
        </a:p>
      </dgm:t>
    </dgm:pt>
    <dgm:pt modelId="{443F017D-5A01-4B8D-AD36-82B3FC90E0F8}" type="pres">
      <dgm:prSet presAssocID="{21C48D6F-1FA3-4F14-ACE8-623D17FFD6A0}" presName="bottomLine" presStyleLbl="alignNode1" presStyleIdx="5" presStyleCnt="10" custScaleY="2000000" custLinFactY="201600000" custLinFactNeighborX="509" custLinFactNeighborY="201625000">
        <dgm:presLayoutVars/>
      </dgm:prSet>
      <dgm:spPr/>
    </dgm:pt>
    <dgm:pt modelId="{84E60ADE-B157-4B37-9E62-E387034E9D9F}" type="pres">
      <dgm:prSet presAssocID="{21C48D6F-1FA3-4F14-ACE8-623D17FFD6A0}" presName="nodeText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01A5C-BCFD-4031-9A59-75B96DDBA935}" type="pres">
      <dgm:prSet presAssocID="{A86ABFC3-584A-4ACF-B31C-8CE722E00773}" presName="sibTrans" presStyleCnt="0"/>
      <dgm:spPr/>
    </dgm:pt>
    <dgm:pt modelId="{EF916D47-91D6-4CA5-9C5C-55A2B561775C}" type="pres">
      <dgm:prSet presAssocID="{811B4573-92C4-4366-AA50-D4D12620D31F}" presName="compositeNode" presStyleCnt="0">
        <dgm:presLayoutVars>
          <dgm:bulletEnabled val="1"/>
        </dgm:presLayoutVars>
      </dgm:prSet>
      <dgm:spPr/>
    </dgm:pt>
    <dgm:pt modelId="{35160B3A-2459-4CC2-8AB3-DD1E2C63FF5A}" type="pres">
      <dgm:prSet presAssocID="{811B4573-92C4-4366-AA50-D4D12620D31F}" presName="bgRect" presStyleLbl="bgAccFollowNode1" presStyleIdx="3" presStyleCnt="5" custScaleY="118843"/>
      <dgm:spPr/>
      <dgm:t>
        <a:bodyPr/>
        <a:lstStyle/>
        <a:p>
          <a:endParaRPr lang="zh-TW" altLang="en-US"/>
        </a:p>
      </dgm:t>
    </dgm:pt>
    <dgm:pt modelId="{660529BC-AD14-4F36-8CA5-E549B6BAC70A}" type="pres">
      <dgm:prSet presAssocID="{478A1DED-7BF7-42CA-94F8-994D45FED062}" presName="sibTransNodeCircle" presStyleLbl="alignNode1" presStyleIdx="6" presStyleCnt="10">
        <dgm:presLayoutVars>
          <dgm:chMax val="0"/>
          <dgm:bulletEnabled/>
        </dgm:presLayoutVars>
      </dgm:prSet>
      <dgm:spPr/>
      <dgm:t>
        <a:bodyPr/>
        <a:lstStyle/>
        <a:p>
          <a:endParaRPr lang="zh-TW" altLang="en-US"/>
        </a:p>
      </dgm:t>
    </dgm:pt>
    <dgm:pt modelId="{BB37064A-604C-400F-BF46-CBA9C363C150}" type="pres">
      <dgm:prSet presAssocID="{811B4573-92C4-4366-AA50-D4D12620D31F}" presName="bottomLine" presStyleLbl="alignNode1" presStyleIdx="7" presStyleCnt="10" custLinFactY="202075000" custLinFactNeighborX="-509" custLinFactNeighborY="202100000">
        <dgm:presLayoutVars/>
      </dgm:prSet>
      <dgm:spPr/>
    </dgm:pt>
    <dgm:pt modelId="{FA809257-933D-4B28-8530-95161E1EFA6C}" type="pres">
      <dgm:prSet presAssocID="{811B4573-92C4-4366-AA50-D4D12620D31F}" presName="nodeText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3485DF-56A2-41B4-A6DF-D7E9D8A51E5E}" type="pres">
      <dgm:prSet presAssocID="{478A1DED-7BF7-42CA-94F8-994D45FED062}" presName="sibTrans" presStyleCnt="0"/>
      <dgm:spPr/>
    </dgm:pt>
    <dgm:pt modelId="{7FD52356-FA56-4FC6-B1A8-F918E7916907}" type="pres">
      <dgm:prSet presAssocID="{A3D00928-1DA1-49FF-B504-158CA3494BCD}" presName="compositeNode" presStyleCnt="0">
        <dgm:presLayoutVars>
          <dgm:bulletEnabled val="1"/>
        </dgm:presLayoutVars>
      </dgm:prSet>
      <dgm:spPr/>
    </dgm:pt>
    <dgm:pt modelId="{DAA73EEF-3E18-41CF-9F1B-B4F0B77B8272}" type="pres">
      <dgm:prSet presAssocID="{A3D00928-1DA1-49FF-B504-158CA3494BCD}" presName="bgRect" presStyleLbl="bgAccFollowNode1" presStyleIdx="4" presStyleCnt="5" custScaleY="118843"/>
      <dgm:spPr/>
      <dgm:t>
        <a:bodyPr/>
        <a:lstStyle/>
        <a:p>
          <a:endParaRPr lang="zh-TW" altLang="en-US"/>
        </a:p>
      </dgm:t>
    </dgm:pt>
    <dgm:pt modelId="{4801B764-A743-4F0B-854E-4FE106901B6B}" type="pres">
      <dgm:prSet presAssocID="{F93C8F4B-C51F-4CCE-AD69-D6BBB4B871DC}" presName="sibTransNodeCircle" presStyleLbl="alignNode1" presStyleIdx="8" presStyleCnt="10">
        <dgm:presLayoutVars>
          <dgm:chMax val="0"/>
          <dgm:bulletEnabled/>
        </dgm:presLayoutVars>
      </dgm:prSet>
      <dgm:spPr/>
      <dgm:t>
        <a:bodyPr/>
        <a:lstStyle/>
        <a:p>
          <a:endParaRPr lang="zh-TW" altLang="en-US"/>
        </a:p>
      </dgm:t>
    </dgm:pt>
    <dgm:pt modelId="{EA8DD62D-EF53-4273-94D7-71563D8202E2}" type="pres">
      <dgm:prSet presAssocID="{A3D00928-1DA1-49FF-B504-158CA3494BCD}" presName="bottomLine" presStyleLbl="alignNode1" presStyleIdx="9" presStyleCnt="10" custLinFactY="202100000" custLinFactNeighborX="-763" custLinFactNeighborY="202175000">
        <dgm:presLayoutVars/>
      </dgm:prSet>
      <dgm:spPr/>
    </dgm:pt>
    <dgm:pt modelId="{CFD755DB-0C8A-4776-9DE0-CE630139AB92}" type="pres">
      <dgm:prSet presAssocID="{A3D00928-1DA1-49FF-B504-158CA3494BCD}" presName="nodeText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079A951-B486-47FD-9C84-F5229C00B999}" type="presOf" srcId="{21C48D6F-1FA3-4F14-ACE8-623D17FFD6A0}" destId="{84E60ADE-B157-4B37-9E62-E387034E9D9F}" srcOrd="1" destOrd="0" presId="urn:microsoft.com/office/officeart/2016/7/layout/BasicLinearProcessNumbered"/>
    <dgm:cxn modelId="{232AD7D1-E932-40EA-A6D1-56CB888ECF23}" srcId="{3BD68602-BCCA-4085-9986-5783B865D19B}" destId="{A3D00928-1DA1-49FF-B504-158CA3494BCD}" srcOrd="4" destOrd="0" parTransId="{B8E6E706-27B1-4B59-8EDD-6B033C8E962A}" sibTransId="{F93C8F4B-C51F-4CCE-AD69-D6BBB4B871DC}"/>
    <dgm:cxn modelId="{F243B9BA-F03E-498D-A2E8-6A5B6001D101}" srcId="{3BD68602-BCCA-4085-9986-5783B865D19B}" destId="{85C8C769-6E60-45AA-A31F-FC0C8FC00A02}" srcOrd="1" destOrd="0" parTransId="{FA1EA1F9-4A33-43CA-A4F0-06E866262075}" sibTransId="{51A9EFE0-6884-4F63-AD26-20DC44775117}"/>
    <dgm:cxn modelId="{0F2AC39B-386D-4621-98ED-C4BE277698F2}" type="presOf" srcId="{478A1DED-7BF7-42CA-94F8-994D45FED062}" destId="{660529BC-AD14-4F36-8CA5-E549B6BAC70A}" srcOrd="0" destOrd="0" presId="urn:microsoft.com/office/officeart/2016/7/layout/BasicLinearProcessNumbered"/>
    <dgm:cxn modelId="{9CDC4723-840A-456A-ABD5-4F68F7FFC78B}" type="presOf" srcId="{A3D00928-1DA1-49FF-B504-158CA3494BCD}" destId="{CFD755DB-0C8A-4776-9DE0-CE630139AB92}" srcOrd="1" destOrd="0" presId="urn:microsoft.com/office/officeart/2016/7/layout/BasicLinearProcessNumbered"/>
    <dgm:cxn modelId="{F98BFC34-0CC1-40E3-AFCC-C7B8BF91E2A0}" srcId="{3BD68602-BCCA-4085-9986-5783B865D19B}" destId="{2C0C51F2-64E9-4784-8763-3430DE559968}" srcOrd="0" destOrd="0" parTransId="{1A5617DB-9423-4680-B41F-CED4BABAF8E4}" sibTransId="{A9A0E4A3-BA08-4276-9CE9-157644C9D5BC}"/>
    <dgm:cxn modelId="{EE3A9A76-3F10-4C1F-9A35-8806B090EBA7}" type="presOf" srcId="{F93C8F4B-C51F-4CCE-AD69-D6BBB4B871DC}" destId="{4801B764-A743-4F0B-854E-4FE106901B6B}" srcOrd="0" destOrd="0" presId="urn:microsoft.com/office/officeart/2016/7/layout/BasicLinearProcessNumbered"/>
    <dgm:cxn modelId="{3B9E8593-33AC-41AF-A3B9-C6011926CB11}" type="presOf" srcId="{A9A0E4A3-BA08-4276-9CE9-157644C9D5BC}" destId="{DC25F869-5D8C-41DB-9FC3-1A8D607D6EDD}" srcOrd="0" destOrd="0" presId="urn:microsoft.com/office/officeart/2016/7/layout/BasicLinearProcessNumbered"/>
    <dgm:cxn modelId="{C0FA3200-CE18-4E04-80B9-8CD576544473}" srcId="{3BD68602-BCCA-4085-9986-5783B865D19B}" destId="{21C48D6F-1FA3-4F14-ACE8-623D17FFD6A0}" srcOrd="2" destOrd="0" parTransId="{6194F685-327E-40A1-B7A3-3900B58EACF1}" sibTransId="{A86ABFC3-584A-4ACF-B31C-8CE722E00773}"/>
    <dgm:cxn modelId="{F393F8A7-3A5D-4C16-9922-75A932C8A7C7}" type="presOf" srcId="{2C0C51F2-64E9-4784-8763-3430DE559968}" destId="{D2FE29A3-FC87-41F8-A485-9464F109A471}" srcOrd="1" destOrd="0" presId="urn:microsoft.com/office/officeart/2016/7/layout/BasicLinearProcessNumbered"/>
    <dgm:cxn modelId="{1E50CD49-21E8-41CA-9F60-92AAE9513A11}" type="presOf" srcId="{21C48D6F-1FA3-4F14-ACE8-623D17FFD6A0}" destId="{7A59BF3B-1316-490F-8A45-E64C10EEA8CF}" srcOrd="0" destOrd="0" presId="urn:microsoft.com/office/officeart/2016/7/layout/BasicLinearProcessNumbered"/>
    <dgm:cxn modelId="{5F581C25-BF33-44CF-89C0-4DD203BFE388}" type="presOf" srcId="{85C8C769-6E60-45AA-A31F-FC0C8FC00A02}" destId="{49130018-89DF-412A-90B6-1F4FAC1EC619}" srcOrd="1" destOrd="0" presId="urn:microsoft.com/office/officeart/2016/7/layout/BasicLinearProcessNumbered"/>
    <dgm:cxn modelId="{D7268287-E8FA-4BAC-B82A-201401FE901A}" type="presOf" srcId="{811B4573-92C4-4366-AA50-D4D12620D31F}" destId="{35160B3A-2459-4CC2-8AB3-DD1E2C63FF5A}" srcOrd="0" destOrd="0" presId="urn:microsoft.com/office/officeart/2016/7/layout/BasicLinearProcessNumbered"/>
    <dgm:cxn modelId="{67930407-78FD-468C-B4B2-EFE463C60DF5}" type="presOf" srcId="{811B4573-92C4-4366-AA50-D4D12620D31F}" destId="{FA809257-933D-4B28-8530-95161E1EFA6C}" srcOrd="1" destOrd="0" presId="urn:microsoft.com/office/officeart/2016/7/layout/BasicLinearProcessNumbered"/>
    <dgm:cxn modelId="{D644BAF5-D4CC-4AD0-8E1C-856D4741B0A3}" type="presOf" srcId="{A3D00928-1DA1-49FF-B504-158CA3494BCD}" destId="{DAA73EEF-3E18-41CF-9F1B-B4F0B77B8272}" srcOrd="0" destOrd="0" presId="urn:microsoft.com/office/officeart/2016/7/layout/BasicLinearProcessNumbered"/>
    <dgm:cxn modelId="{347D1C9A-3A63-4640-A8B0-09D491F043E5}" type="presOf" srcId="{51A9EFE0-6884-4F63-AD26-20DC44775117}" destId="{405A58D8-80BC-48CC-836A-4DB1297754ED}" srcOrd="0" destOrd="0" presId="urn:microsoft.com/office/officeart/2016/7/layout/BasicLinearProcessNumbered"/>
    <dgm:cxn modelId="{2D092494-02CF-4E02-A8B1-C90F22728E85}" type="presOf" srcId="{85C8C769-6E60-45AA-A31F-FC0C8FC00A02}" destId="{726C9815-8E3A-45C2-BE1F-FF9D744DBF3B}" srcOrd="0" destOrd="0" presId="urn:microsoft.com/office/officeart/2016/7/layout/BasicLinearProcessNumbered"/>
    <dgm:cxn modelId="{A8AD80AC-32E2-4BEB-B0FB-C020E59A04B4}" srcId="{3BD68602-BCCA-4085-9986-5783B865D19B}" destId="{811B4573-92C4-4366-AA50-D4D12620D31F}" srcOrd="3" destOrd="0" parTransId="{88BCA0A0-9DF7-49E3-8BE3-50B42FDF3146}" sibTransId="{478A1DED-7BF7-42CA-94F8-994D45FED062}"/>
    <dgm:cxn modelId="{C9EA3B04-84DF-4881-9BE9-8C68FBBD0BAF}" type="presOf" srcId="{A86ABFC3-584A-4ACF-B31C-8CE722E00773}" destId="{5A943159-3B58-4D8D-8A63-407EB86F4B23}" srcOrd="0" destOrd="0" presId="urn:microsoft.com/office/officeart/2016/7/layout/BasicLinearProcessNumbered"/>
    <dgm:cxn modelId="{B19C8700-218D-406B-B4F2-13DE90D32EBB}" type="presOf" srcId="{3BD68602-BCCA-4085-9986-5783B865D19B}" destId="{AC43F35E-0909-4476-B787-5A95DBE14671}" srcOrd="0" destOrd="0" presId="urn:microsoft.com/office/officeart/2016/7/layout/BasicLinearProcessNumbered"/>
    <dgm:cxn modelId="{844F22FC-5C0F-42C6-A281-D4D1DFC24C3A}" type="presOf" srcId="{2C0C51F2-64E9-4784-8763-3430DE559968}" destId="{2334E72B-3FAF-4F01-9EE6-7256BEF05C3C}" srcOrd="0" destOrd="0" presId="urn:microsoft.com/office/officeart/2016/7/layout/BasicLinearProcessNumbered"/>
    <dgm:cxn modelId="{594FEBF4-02A2-4E4E-B4EA-37C402BF9177}" type="presParOf" srcId="{AC43F35E-0909-4476-B787-5A95DBE14671}" destId="{6D071621-5F8A-4FBE-AD4C-DF6CC48B6A24}" srcOrd="0" destOrd="0" presId="urn:microsoft.com/office/officeart/2016/7/layout/BasicLinearProcessNumbered"/>
    <dgm:cxn modelId="{E27DEC2C-3CB0-461F-93A2-6A08469F7E0C}" type="presParOf" srcId="{6D071621-5F8A-4FBE-AD4C-DF6CC48B6A24}" destId="{2334E72B-3FAF-4F01-9EE6-7256BEF05C3C}" srcOrd="0" destOrd="0" presId="urn:microsoft.com/office/officeart/2016/7/layout/BasicLinearProcessNumbered"/>
    <dgm:cxn modelId="{DF4D1E11-82DF-41F6-9B06-7ABC15ED92D9}" type="presParOf" srcId="{6D071621-5F8A-4FBE-AD4C-DF6CC48B6A24}" destId="{DC25F869-5D8C-41DB-9FC3-1A8D607D6EDD}" srcOrd="1" destOrd="0" presId="urn:microsoft.com/office/officeart/2016/7/layout/BasicLinearProcessNumbered"/>
    <dgm:cxn modelId="{96B0A0E2-5DA1-4B7D-B668-DE32D5047822}" type="presParOf" srcId="{6D071621-5F8A-4FBE-AD4C-DF6CC48B6A24}" destId="{AF5C2E5A-1674-4DE8-826C-1B47AB45C74B}" srcOrd="2" destOrd="0" presId="urn:microsoft.com/office/officeart/2016/7/layout/BasicLinearProcessNumbered"/>
    <dgm:cxn modelId="{5D0F6B08-8884-4F75-8F98-8F3CF1631219}" type="presParOf" srcId="{6D071621-5F8A-4FBE-AD4C-DF6CC48B6A24}" destId="{D2FE29A3-FC87-41F8-A485-9464F109A471}" srcOrd="3" destOrd="0" presId="urn:microsoft.com/office/officeart/2016/7/layout/BasicLinearProcessNumbered"/>
    <dgm:cxn modelId="{4FEE342A-B269-4DE4-A7C3-8EA4ADABFB0E}" type="presParOf" srcId="{AC43F35E-0909-4476-B787-5A95DBE14671}" destId="{A4D53C28-996B-4EB6-82F8-DFC6B5857F8D}" srcOrd="1" destOrd="0" presId="urn:microsoft.com/office/officeart/2016/7/layout/BasicLinearProcessNumbered"/>
    <dgm:cxn modelId="{32DD1101-209F-4A78-96E8-4BFD8B44D3D3}" type="presParOf" srcId="{AC43F35E-0909-4476-B787-5A95DBE14671}" destId="{0BADF9EA-7CC6-4ECE-87F3-200AA4F04C03}" srcOrd="2" destOrd="0" presId="urn:microsoft.com/office/officeart/2016/7/layout/BasicLinearProcessNumbered"/>
    <dgm:cxn modelId="{517BB5C3-2187-465C-BB91-57F4415A4CA5}" type="presParOf" srcId="{0BADF9EA-7CC6-4ECE-87F3-200AA4F04C03}" destId="{726C9815-8E3A-45C2-BE1F-FF9D744DBF3B}" srcOrd="0" destOrd="0" presId="urn:microsoft.com/office/officeart/2016/7/layout/BasicLinearProcessNumbered"/>
    <dgm:cxn modelId="{3931A13A-1E8A-4FEE-A075-A47CF8794D89}" type="presParOf" srcId="{0BADF9EA-7CC6-4ECE-87F3-200AA4F04C03}" destId="{405A58D8-80BC-48CC-836A-4DB1297754ED}" srcOrd="1" destOrd="0" presId="urn:microsoft.com/office/officeart/2016/7/layout/BasicLinearProcessNumbered"/>
    <dgm:cxn modelId="{FA185616-AEAA-4651-A742-C1DB127D6C22}" type="presParOf" srcId="{0BADF9EA-7CC6-4ECE-87F3-200AA4F04C03}" destId="{E9775B9E-2816-438D-8CFD-6A4FB11C77B7}" srcOrd="2" destOrd="0" presId="urn:microsoft.com/office/officeart/2016/7/layout/BasicLinearProcessNumbered"/>
    <dgm:cxn modelId="{39AA78E0-F410-4BA6-B8B9-CE1102B6D1B6}" type="presParOf" srcId="{0BADF9EA-7CC6-4ECE-87F3-200AA4F04C03}" destId="{49130018-89DF-412A-90B6-1F4FAC1EC619}" srcOrd="3" destOrd="0" presId="urn:microsoft.com/office/officeart/2016/7/layout/BasicLinearProcessNumbered"/>
    <dgm:cxn modelId="{2798CE16-7CB1-4C38-9777-617ADD11214E}" type="presParOf" srcId="{AC43F35E-0909-4476-B787-5A95DBE14671}" destId="{63F62BA1-2B74-4565-A3D7-CFE1C8D29871}" srcOrd="3" destOrd="0" presId="urn:microsoft.com/office/officeart/2016/7/layout/BasicLinearProcessNumbered"/>
    <dgm:cxn modelId="{C378A8FB-5B35-46E1-A6D8-3A158073403B}" type="presParOf" srcId="{AC43F35E-0909-4476-B787-5A95DBE14671}" destId="{FFFFF018-E0D1-4802-B218-6DF5AAF6BE2A}" srcOrd="4" destOrd="0" presId="urn:microsoft.com/office/officeart/2016/7/layout/BasicLinearProcessNumbered"/>
    <dgm:cxn modelId="{910D0A7C-0E97-4B3C-9CA2-27FB3645E82B}" type="presParOf" srcId="{FFFFF018-E0D1-4802-B218-6DF5AAF6BE2A}" destId="{7A59BF3B-1316-490F-8A45-E64C10EEA8CF}" srcOrd="0" destOrd="0" presId="urn:microsoft.com/office/officeart/2016/7/layout/BasicLinearProcessNumbered"/>
    <dgm:cxn modelId="{72A30279-A9E1-4910-AC9F-91660DA3270D}" type="presParOf" srcId="{FFFFF018-E0D1-4802-B218-6DF5AAF6BE2A}" destId="{5A943159-3B58-4D8D-8A63-407EB86F4B23}" srcOrd="1" destOrd="0" presId="urn:microsoft.com/office/officeart/2016/7/layout/BasicLinearProcessNumbered"/>
    <dgm:cxn modelId="{9A937132-F645-4EBC-8F04-448318185FD7}" type="presParOf" srcId="{FFFFF018-E0D1-4802-B218-6DF5AAF6BE2A}" destId="{443F017D-5A01-4B8D-AD36-82B3FC90E0F8}" srcOrd="2" destOrd="0" presId="urn:microsoft.com/office/officeart/2016/7/layout/BasicLinearProcessNumbered"/>
    <dgm:cxn modelId="{AE41684D-6C1E-4D05-848B-1E601E0E90EB}" type="presParOf" srcId="{FFFFF018-E0D1-4802-B218-6DF5AAF6BE2A}" destId="{84E60ADE-B157-4B37-9E62-E387034E9D9F}" srcOrd="3" destOrd="0" presId="urn:microsoft.com/office/officeart/2016/7/layout/BasicLinearProcessNumbered"/>
    <dgm:cxn modelId="{B1B193C8-28B1-42DB-95F4-60606DFA3F45}" type="presParOf" srcId="{AC43F35E-0909-4476-B787-5A95DBE14671}" destId="{D3A01A5C-BCFD-4031-9A59-75B96DDBA935}" srcOrd="5" destOrd="0" presId="urn:microsoft.com/office/officeart/2016/7/layout/BasicLinearProcessNumbered"/>
    <dgm:cxn modelId="{1C35C175-78AE-422F-BDDF-3023B8B4360A}" type="presParOf" srcId="{AC43F35E-0909-4476-B787-5A95DBE14671}" destId="{EF916D47-91D6-4CA5-9C5C-55A2B561775C}" srcOrd="6" destOrd="0" presId="urn:microsoft.com/office/officeart/2016/7/layout/BasicLinearProcessNumbered"/>
    <dgm:cxn modelId="{977E3074-3A2C-45C6-B3F0-B84FFB04E5AD}" type="presParOf" srcId="{EF916D47-91D6-4CA5-9C5C-55A2B561775C}" destId="{35160B3A-2459-4CC2-8AB3-DD1E2C63FF5A}" srcOrd="0" destOrd="0" presId="urn:microsoft.com/office/officeart/2016/7/layout/BasicLinearProcessNumbered"/>
    <dgm:cxn modelId="{20CCE91B-1722-4E87-A03D-3D3CD37183D0}" type="presParOf" srcId="{EF916D47-91D6-4CA5-9C5C-55A2B561775C}" destId="{660529BC-AD14-4F36-8CA5-E549B6BAC70A}" srcOrd="1" destOrd="0" presId="urn:microsoft.com/office/officeart/2016/7/layout/BasicLinearProcessNumbered"/>
    <dgm:cxn modelId="{0BC27203-6935-4950-B3E8-CCD15CDC2542}" type="presParOf" srcId="{EF916D47-91D6-4CA5-9C5C-55A2B561775C}" destId="{BB37064A-604C-400F-BF46-CBA9C363C150}" srcOrd="2" destOrd="0" presId="urn:microsoft.com/office/officeart/2016/7/layout/BasicLinearProcessNumbered"/>
    <dgm:cxn modelId="{B0C3E9DE-2853-4724-85C8-DF9B87E97231}" type="presParOf" srcId="{EF916D47-91D6-4CA5-9C5C-55A2B561775C}" destId="{FA809257-933D-4B28-8530-95161E1EFA6C}" srcOrd="3" destOrd="0" presId="urn:microsoft.com/office/officeart/2016/7/layout/BasicLinearProcessNumbered"/>
    <dgm:cxn modelId="{84F25E7B-BA23-47BD-BF46-C9FB67C6EF45}" type="presParOf" srcId="{AC43F35E-0909-4476-B787-5A95DBE14671}" destId="{513485DF-56A2-41B4-A6DF-D7E9D8A51E5E}" srcOrd="7" destOrd="0" presId="urn:microsoft.com/office/officeart/2016/7/layout/BasicLinearProcessNumbered"/>
    <dgm:cxn modelId="{20169753-1761-41D8-9223-FB4D8C79DAD0}" type="presParOf" srcId="{AC43F35E-0909-4476-B787-5A95DBE14671}" destId="{7FD52356-FA56-4FC6-B1A8-F918E7916907}" srcOrd="8" destOrd="0" presId="urn:microsoft.com/office/officeart/2016/7/layout/BasicLinearProcessNumbered"/>
    <dgm:cxn modelId="{57AD4C20-E6D3-4471-A7B3-30ABC2E49846}" type="presParOf" srcId="{7FD52356-FA56-4FC6-B1A8-F918E7916907}" destId="{DAA73EEF-3E18-41CF-9F1B-B4F0B77B8272}" srcOrd="0" destOrd="0" presId="urn:microsoft.com/office/officeart/2016/7/layout/BasicLinearProcessNumbered"/>
    <dgm:cxn modelId="{F635360B-278F-48C9-812F-1051D6B640D0}" type="presParOf" srcId="{7FD52356-FA56-4FC6-B1A8-F918E7916907}" destId="{4801B764-A743-4F0B-854E-4FE106901B6B}" srcOrd="1" destOrd="0" presId="urn:microsoft.com/office/officeart/2016/7/layout/BasicLinearProcessNumbered"/>
    <dgm:cxn modelId="{0C7E1F0B-4545-43E1-BEE6-F75521F336CC}" type="presParOf" srcId="{7FD52356-FA56-4FC6-B1A8-F918E7916907}" destId="{EA8DD62D-EF53-4273-94D7-71563D8202E2}" srcOrd="2" destOrd="0" presId="urn:microsoft.com/office/officeart/2016/7/layout/BasicLinearProcessNumbered"/>
    <dgm:cxn modelId="{7F01EB24-EA76-4970-B3F4-3789D4DCCEB7}" type="presParOf" srcId="{7FD52356-FA56-4FC6-B1A8-F918E7916907}" destId="{CFD755DB-0C8A-4776-9DE0-CE630139AB92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D5D86-447D-4525-9162-3192FC6EB7D1}">
      <dsp:nvSpPr>
        <dsp:cNvPr id="0" name=""/>
        <dsp:cNvSpPr/>
      </dsp:nvSpPr>
      <dsp:spPr>
        <a:xfrm>
          <a:off x="0" y="4359"/>
          <a:ext cx="6628804" cy="14364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60EB02-91AB-4D07-B694-7D381DE43C1A}">
      <dsp:nvSpPr>
        <dsp:cNvPr id="0" name=""/>
        <dsp:cNvSpPr/>
      </dsp:nvSpPr>
      <dsp:spPr>
        <a:xfrm>
          <a:off x="434525" y="327560"/>
          <a:ext cx="790818" cy="7900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F810386-C3DE-4338-8FF2-191F846CB5CF}">
      <dsp:nvSpPr>
        <dsp:cNvPr id="0" name=""/>
        <dsp:cNvSpPr/>
      </dsp:nvSpPr>
      <dsp:spPr>
        <a:xfrm>
          <a:off x="1659870" y="4359"/>
          <a:ext cx="4859394" cy="1437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173" tIns="152173" rIns="152173" bIns="152173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600" kern="1200" dirty="0"/>
            <a:t>問題導向學習</a:t>
          </a:r>
          <a:r>
            <a:rPr lang="en-US" sz="1600" kern="1200" dirty="0"/>
            <a:t>(PBL)</a:t>
          </a:r>
          <a:r>
            <a:rPr lang="zh-TW" sz="1600" kern="1200" dirty="0"/>
            <a:t>是以提出模擬真實情境的問題來引導學習者，在教師提供必要的資源、討論與指引下，讓學習者能夠藉由合作學習之方式，自主地建構知識和培養解決問題的能力</a:t>
          </a:r>
          <a:endParaRPr lang="en-US" sz="1600" kern="1200" dirty="0"/>
        </a:p>
      </dsp:txBody>
      <dsp:txXfrm>
        <a:off x="1659870" y="4359"/>
        <a:ext cx="4859394" cy="1437852"/>
      </dsp:txXfrm>
    </dsp:sp>
    <dsp:sp modelId="{0B08D6F7-B333-4099-9431-C1B572200556}">
      <dsp:nvSpPr>
        <dsp:cNvPr id="0" name=""/>
        <dsp:cNvSpPr/>
      </dsp:nvSpPr>
      <dsp:spPr>
        <a:xfrm>
          <a:off x="0" y="1770864"/>
          <a:ext cx="6628804" cy="143644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3E8AA8B-5D6C-436F-A9B0-02AB054BA8FF}">
      <dsp:nvSpPr>
        <dsp:cNvPr id="0" name=""/>
        <dsp:cNvSpPr/>
      </dsp:nvSpPr>
      <dsp:spPr>
        <a:xfrm>
          <a:off x="434525" y="2094065"/>
          <a:ext cx="790818" cy="79004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3B03C0-E0A5-4986-A381-80933CD4EB1B}">
      <dsp:nvSpPr>
        <dsp:cNvPr id="0" name=""/>
        <dsp:cNvSpPr/>
      </dsp:nvSpPr>
      <dsp:spPr>
        <a:xfrm>
          <a:off x="1659870" y="1770864"/>
          <a:ext cx="4859394" cy="1437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173" tIns="152173" rIns="152173" bIns="152173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600" kern="1200"/>
            <a:t>於</a:t>
          </a:r>
          <a:r>
            <a:rPr lang="en-US" sz="1600" kern="1200"/>
            <a:t>1950</a:t>
          </a:r>
          <a:r>
            <a:rPr lang="zh-TW" sz="1600" kern="1200"/>
            <a:t>年代由開始發展，並由</a:t>
          </a:r>
          <a:r>
            <a:rPr lang="en-US" sz="1600" kern="1200"/>
            <a:t>Barrows </a:t>
          </a:r>
          <a:r>
            <a:rPr lang="zh-TW" sz="1600" kern="1200"/>
            <a:t>和 </a:t>
          </a:r>
          <a:r>
            <a:rPr lang="en-US" sz="1600" kern="1200"/>
            <a:t>Tamblyn (1980) </a:t>
          </a:r>
          <a:r>
            <a:rPr lang="zh-TW" sz="1600" kern="1200"/>
            <a:t>漸漸推廣，現今流行的翻轉教育也與</a:t>
          </a:r>
          <a:r>
            <a:rPr lang="en-US" sz="1600" kern="1200"/>
            <a:t>PBL</a:t>
          </a:r>
          <a:r>
            <a:rPr lang="zh-TW" sz="1600" kern="1200"/>
            <a:t>有許多相似之處</a:t>
          </a:r>
          <a:r>
            <a:rPr lang="en-US" sz="1600" kern="1200"/>
            <a:t> (</a:t>
          </a:r>
          <a:r>
            <a:rPr lang="zh-TW" sz="1600" kern="1200"/>
            <a:t>陳國泰，</a:t>
          </a:r>
          <a:r>
            <a:rPr lang="en-US" sz="1600" kern="1200"/>
            <a:t>2016)</a:t>
          </a:r>
        </a:p>
      </dsp:txBody>
      <dsp:txXfrm>
        <a:off x="1659870" y="1770864"/>
        <a:ext cx="4859394" cy="1437852"/>
      </dsp:txXfrm>
    </dsp:sp>
    <dsp:sp modelId="{71D79642-362D-4EA5-9444-0C4DCACFA6CC}">
      <dsp:nvSpPr>
        <dsp:cNvPr id="0" name=""/>
        <dsp:cNvSpPr/>
      </dsp:nvSpPr>
      <dsp:spPr>
        <a:xfrm>
          <a:off x="0" y="3537368"/>
          <a:ext cx="6628804" cy="143644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B531555-F4BC-44D3-AED3-B9496EA8F697}">
      <dsp:nvSpPr>
        <dsp:cNvPr id="0" name=""/>
        <dsp:cNvSpPr/>
      </dsp:nvSpPr>
      <dsp:spPr>
        <a:xfrm>
          <a:off x="434525" y="3860569"/>
          <a:ext cx="790818" cy="79004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DC9075-8C66-4D7E-8216-8EB0F033DA7D}">
      <dsp:nvSpPr>
        <dsp:cNvPr id="0" name=""/>
        <dsp:cNvSpPr/>
      </dsp:nvSpPr>
      <dsp:spPr>
        <a:xfrm>
          <a:off x="1659870" y="3537368"/>
          <a:ext cx="4859394" cy="1437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173" tIns="152173" rIns="152173" bIns="152173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PBL</a:t>
          </a:r>
          <a:r>
            <a:rPr lang="zh-TW" sz="1600" kern="1200"/>
            <a:t>與翻轉學習相同，學習者能夠自主的學習，教師的解色轉換成引導者，並且鼓勵學生突破傳統學科的限制，藉由一些模擬實務的問題探詢及學習相關知識的方法。</a:t>
          </a:r>
          <a:endParaRPr lang="en-US" sz="1600" kern="1200"/>
        </a:p>
      </dsp:txBody>
      <dsp:txXfrm>
        <a:off x="1659870" y="3537368"/>
        <a:ext cx="4859394" cy="14378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4E72B-3FAF-4F01-9EE6-7256BEF05C3C}">
      <dsp:nvSpPr>
        <dsp:cNvPr id="0" name=""/>
        <dsp:cNvSpPr/>
      </dsp:nvSpPr>
      <dsp:spPr>
        <a:xfrm>
          <a:off x="4074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1.</a:t>
          </a:r>
          <a:r>
            <a:rPr lang="zh-TW" sz="1800" kern="1200" dirty="0"/>
            <a:t>發現問題：引導學生探索可能遭遇的問題，並開始初步討論問題所在，並推舉領導人。 </a:t>
          </a:r>
          <a:endParaRPr lang="en-US" sz="1800" kern="1200" dirty="0"/>
        </a:p>
      </dsp:txBody>
      <dsp:txXfrm>
        <a:off x="4074" y="2586728"/>
        <a:ext cx="2206238" cy="2202446"/>
      </dsp:txXfrm>
    </dsp:sp>
    <dsp:sp modelId="{DC25F869-5D8C-41DB-9FC3-1A8D607D6EDD}">
      <dsp:nvSpPr>
        <dsp:cNvPr id="0" name=""/>
        <dsp:cNvSpPr/>
      </dsp:nvSpPr>
      <dsp:spPr>
        <a:xfrm>
          <a:off x="643883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/>
            <a:t>1</a:t>
          </a:r>
        </a:p>
      </dsp:txBody>
      <dsp:txXfrm>
        <a:off x="779583" y="1927424"/>
        <a:ext cx="655220" cy="655220"/>
      </dsp:txXfrm>
    </dsp:sp>
    <dsp:sp modelId="{AF5C2E5A-1674-4DE8-826C-1B47AB45C74B}">
      <dsp:nvSpPr>
        <dsp:cNvPr id="0" name=""/>
        <dsp:cNvSpPr/>
      </dsp:nvSpPr>
      <dsp:spPr>
        <a:xfrm>
          <a:off x="26512" y="4861150"/>
          <a:ext cx="2206238" cy="144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26C9815-8E3A-45C2-BE1F-FF9D744DBF3B}">
      <dsp:nvSpPr>
        <dsp:cNvPr id="0" name=""/>
        <dsp:cNvSpPr/>
      </dsp:nvSpPr>
      <dsp:spPr>
        <a:xfrm>
          <a:off x="2430936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2.</a:t>
          </a:r>
          <a:r>
            <a:rPr lang="zh-TW" sz="1800" kern="1200" dirty="0"/>
            <a:t>搜尋資料：可以開始蒐集相關之資料以及文獻，進而引導學生自我導向學習。 </a:t>
          </a:r>
          <a:endParaRPr lang="en-US" sz="1800" kern="1200" dirty="0"/>
        </a:p>
      </dsp:txBody>
      <dsp:txXfrm>
        <a:off x="2430936" y="2586728"/>
        <a:ext cx="2206238" cy="2202446"/>
      </dsp:txXfrm>
    </dsp:sp>
    <dsp:sp modelId="{405A58D8-80BC-48CC-836A-4DB1297754ED}">
      <dsp:nvSpPr>
        <dsp:cNvPr id="0" name=""/>
        <dsp:cNvSpPr/>
      </dsp:nvSpPr>
      <dsp:spPr>
        <a:xfrm>
          <a:off x="3070745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/>
            <a:t>2</a:t>
          </a:r>
        </a:p>
      </dsp:txBody>
      <dsp:txXfrm>
        <a:off x="3206445" y="1927424"/>
        <a:ext cx="655220" cy="655220"/>
      </dsp:txXfrm>
    </dsp:sp>
    <dsp:sp modelId="{E9775B9E-2816-438D-8CFD-6A4FB11C77B7}">
      <dsp:nvSpPr>
        <dsp:cNvPr id="0" name=""/>
        <dsp:cNvSpPr/>
      </dsp:nvSpPr>
      <dsp:spPr>
        <a:xfrm>
          <a:off x="2425333" y="4862518"/>
          <a:ext cx="2206238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A59BF3B-1316-490F-8A45-E64C10EEA8CF}">
      <dsp:nvSpPr>
        <dsp:cNvPr id="0" name=""/>
        <dsp:cNvSpPr/>
      </dsp:nvSpPr>
      <dsp:spPr>
        <a:xfrm>
          <a:off x="4857798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3.</a:t>
          </a:r>
          <a:r>
            <a:rPr lang="zh-TW" sz="1800" kern="1200" dirty="0"/>
            <a:t>整合資訊：學生經由合作學習方式進行討論問題，鼓勵學生每個人都提出自我的想法</a:t>
          </a:r>
          <a:endParaRPr lang="en-US" sz="1800" kern="1200" dirty="0"/>
        </a:p>
      </dsp:txBody>
      <dsp:txXfrm>
        <a:off x="4857798" y="2586728"/>
        <a:ext cx="2206238" cy="2202446"/>
      </dsp:txXfrm>
    </dsp:sp>
    <dsp:sp modelId="{5A943159-3B58-4D8D-8A63-407EB86F4B23}">
      <dsp:nvSpPr>
        <dsp:cNvPr id="0" name=""/>
        <dsp:cNvSpPr/>
      </dsp:nvSpPr>
      <dsp:spPr>
        <a:xfrm>
          <a:off x="5497607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/>
            <a:t>3</a:t>
          </a:r>
        </a:p>
      </dsp:txBody>
      <dsp:txXfrm>
        <a:off x="5633307" y="1927424"/>
        <a:ext cx="655220" cy="655220"/>
      </dsp:txXfrm>
    </dsp:sp>
    <dsp:sp modelId="{443F017D-5A01-4B8D-AD36-82B3FC90E0F8}">
      <dsp:nvSpPr>
        <dsp:cNvPr id="0" name=""/>
        <dsp:cNvSpPr/>
      </dsp:nvSpPr>
      <dsp:spPr>
        <a:xfrm>
          <a:off x="4869028" y="4861150"/>
          <a:ext cx="2206238" cy="144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5160B3A-2459-4CC2-8AB3-DD1E2C63FF5A}">
      <dsp:nvSpPr>
        <dsp:cNvPr id="0" name=""/>
        <dsp:cNvSpPr/>
      </dsp:nvSpPr>
      <dsp:spPr>
        <a:xfrm>
          <a:off x="7284660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4.</a:t>
          </a:r>
          <a:r>
            <a:rPr lang="zh-TW" sz="1800" kern="1200" dirty="0"/>
            <a:t>評估階段：小組討論之後，必須再一次自我檢視，是否能夠解決問題</a:t>
          </a:r>
          <a:endParaRPr lang="en-US" sz="1800" kern="1200" dirty="0"/>
        </a:p>
      </dsp:txBody>
      <dsp:txXfrm>
        <a:off x="7284660" y="2586728"/>
        <a:ext cx="2206238" cy="2202446"/>
      </dsp:txXfrm>
    </dsp:sp>
    <dsp:sp modelId="{660529BC-AD14-4F36-8CA5-E549B6BAC70A}">
      <dsp:nvSpPr>
        <dsp:cNvPr id="0" name=""/>
        <dsp:cNvSpPr/>
      </dsp:nvSpPr>
      <dsp:spPr>
        <a:xfrm>
          <a:off x="7924470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/>
            <a:t>4</a:t>
          </a:r>
        </a:p>
      </dsp:txBody>
      <dsp:txXfrm>
        <a:off x="8060170" y="1927424"/>
        <a:ext cx="655220" cy="655220"/>
      </dsp:txXfrm>
    </dsp:sp>
    <dsp:sp modelId="{BB37064A-604C-400F-BF46-CBA9C363C150}">
      <dsp:nvSpPr>
        <dsp:cNvPr id="0" name=""/>
        <dsp:cNvSpPr/>
      </dsp:nvSpPr>
      <dsp:spPr>
        <a:xfrm>
          <a:off x="7273431" y="4862518"/>
          <a:ext cx="2206238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AA73EEF-3E18-41CF-9F1B-B4F0B77B8272}">
      <dsp:nvSpPr>
        <dsp:cNvPr id="0" name=""/>
        <dsp:cNvSpPr/>
      </dsp:nvSpPr>
      <dsp:spPr>
        <a:xfrm>
          <a:off x="9711522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5.</a:t>
          </a:r>
          <a:r>
            <a:rPr lang="zh-TW" sz="1800" kern="1200" dirty="0"/>
            <a:t>反思階段：學生對問題的知識與概念的進行最後的自我審視</a:t>
          </a:r>
          <a:endParaRPr lang="en-US" sz="1800" kern="1200" dirty="0"/>
        </a:p>
      </dsp:txBody>
      <dsp:txXfrm>
        <a:off x="9711522" y="2586728"/>
        <a:ext cx="2206238" cy="2202446"/>
      </dsp:txXfrm>
    </dsp:sp>
    <dsp:sp modelId="{4801B764-A743-4F0B-854E-4FE106901B6B}">
      <dsp:nvSpPr>
        <dsp:cNvPr id="0" name=""/>
        <dsp:cNvSpPr/>
      </dsp:nvSpPr>
      <dsp:spPr>
        <a:xfrm>
          <a:off x="10351332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/>
            <a:t>5</a:t>
          </a:r>
        </a:p>
      </dsp:txBody>
      <dsp:txXfrm>
        <a:off x="10487032" y="1927424"/>
        <a:ext cx="655220" cy="655220"/>
      </dsp:txXfrm>
    </dsp:sp>
    <dsp:sp modelId="{EA8DD62D-EF53-4273-94D7-71563D8202E2}">
      <dsp:nvSpPr>
        <dsp:cNvPr id="0" name=""/>
        <dsp:cNvSpPr/>
      </dsp:nvSpPr>
      <dsp:spPr>
        <a:xfrm>
          <a:off x="9694689" y="4862590"/>
          <a:ext cx="2206238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 xmlns="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56E3E-E2CC-4C46-95C0-891FDDAD2550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9A019-D9FA-4E0D-8544-796BB9CE39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980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bea7d2da0_0_1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bea7d2da0_0_1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c7bbdee59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c7bbdee59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c7bbdee5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c7bbdee5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bea7d2da0_0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bea7d2da0_0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0871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9241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9850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6305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568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0092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8195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693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2040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216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0508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1674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7601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0781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2827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6411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-100" y="6727600"/>
            <a:ext cx="12192000" cy="130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415600" y="1688433"/>
            <a:ext cx="11360800" cy="4403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745092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/>
          <p:nvPr/>
        </p:nvSpPr>
        <p:spPr>
          <a:xfrm>
            <a:off x="-33" y="1760167"/>
            <a:ext cx="12192000" cy="5098000"/>
          </a:xfrm>
          <a:prstGeom prst="rect">
            <a:avLst/>
          </a:prstGeom>
          <a:solidFill>
            <a:srgbClr val="00BE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73" name="Google Shape;73;p15" descr="marc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>
            <a:off x="2136633" y="1760167"/>
            <a:ext cx="7918800" cy="423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609585" lvl="0" indent="-457189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●"/>
              <a:defRPr i="1">
                <a:solidFill>
                  <a:srgbClr val="FFFFFF"/>
                </a:solidFill>
              </a:defRPr>
            </a:lvl1pPr>
            <a:lvl2pPr marL="1219170" lvl="1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i="1">
                <a:solidFill>
                  <a:srgbClr val="FFFFFF"/>
                </a:solidFill>
              </a:defRPr>
            </a:lvl2pPr>
            <a:lvl3pPr marL="1828754" lvl="2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  <a:defRPr i="1">
                <a:solidFill>
                  <a:srgbClr val="FFFFFF"/>
                </a:solidFill>
              </a:defRPr>
            </a:lvl3pPr>
            <a:lvl4pPr marL="2438339" lvl="3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●"/>
              <a:defRPr i="1">
                <a:solidFill>
                  <a:srgbClr val="FFFFFF"/>
                </a:solidFill>
              </a:defRPr>
            </a:lvl4pPr>
            <a:lvl5pPr marL="3047924" lvl="4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i="1">
                <a:solidFill>
                  <a:srgbClr val="FFFFFF"/>
                </a:solidFill>
              </a:defRPr>
            </a:lvl5pPr>
            <a:lvl6pPr marL="3657509" lvl="5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  <a:defRPr i="1">
                <a:solidFill>
                  <a:srgbClr val="FFFFFF"/>
                </a:solidFill>
              </a:defRPr>
            </a:lvl6pPr>
            <a:lvl7pPr marL="4267093" lvl="6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●"/>
              <a:defRPr i="1">
                <a:solidFill>
                  <a:srgbClr val="FFFFFF"/>
                </a:solidFill>
              </a:defRPr>
            </a:lvl7pPr>
            <a:lvl8pPr marL="4876678" lvl="7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i="1">
                <a:solidFill>
                  <a:srgbClr val="FFFFFF"/>
                </a:solidFill>
              </a:defRPr>
            </a:lvl8pPr>
            <a:lvl9pPr marL="5486263" lvl="8" indent="-423323" algn="ctr" rtl="0">
              <a:spcBef>
                <a:spcPts val="2133"/>
              </a:spcBef>
              <a:spcAft>
                <a:spcPts val="2133"/>
              </a:spcAft>
              <a:buClr>
                <a:srgbClr val="FFFFFF"/>
              </a:buClr>
              <a:buSzPts val="1400"/>
              <a:buChar char="■"/>
              <a:defRPr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5"/>
          <p:cNvSpPr txBox="1"/>
          <p:nvPr/>
        </p:nvSpPr>
        <p:spPr>
          <a:xfrm>
            <a:off x="4791200" y="625299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rgbClr val="25516C"/>
                </a:solidFill>
                <a:latin typeface="Montserrat"/>
                <a:ea typeface="Montserrat"/>
                <a:cs typeface="Montserrat"/>
                <a:sym typeface="Montserrat"/>
              </a:rPr>
              <a:t>“</a:t>
            </a:r>
            <a:endParaRPr sz="12800">
              <a:solidFill>
                <a:srgbClr val="25516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850600" y="0"/>
            <a:ext cx="10480800" cy="85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43903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lor">
  <p:cSld name="Blank colo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/>
          <p:nvPr/>
        </p:nvSpPr>
        <p:spPr>
          <a:xfrm rot="10800000" flipH="1">
            <a:off x="-33" y="1719800"/>
            <a:ext cx="12192000" cy="5142400"/>
          </a:xfrm>
          <a:prstGeom prst="rect">
            <a:avLst/>
          </a:prstGeom>
          <a:solidFill>
            <a:srgbClr val="00BE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79" name="Google Shape;79;p16" descr="marc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>
            <a:spLocks noGrp="1"/>
          </p:cNvSpPr>
          <p:nvPr>
            <p:ph type="sldNum" idx="12"/>
          </p:nvPr>
        </p:nvSpPr>
        <p:spPr>
          <a:xfrm>
            <a:off x="10355233" y="864967"/>
            <a:ext cx="731600" cy="89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rgbClr val="00BEF2"/>
                </a:solidFill>
              </a:defRPr>
            </a:lvl1pPr>
            <a:lvl2pPr lvl="1" rtl="0">
              <a:buNone/>
              <a:defRPr>
                <a:solidFill>
                  <a:srgbClr val="00BEF2"/>
                </a:solidFill>
              </a:defRPr>
            </a:lvl2pPr>
            <a:lvl3pPr lvl="2" rtl="0">
              <a:buNone/>
              <a:defRPr>
                <a:solidFill>
                  <a:srgbClr val="00BEF2"/>
                </a:solidFill>
              </a:defRPr>
            </a:lvl3pPr>
            <a:lvl4pPr lvl="3" rtl="0">
              <a:buNone/>
              <a:defRPr>
                <a:solidFill>
                  <a:srgbClr val="00BEF2"/>
                </a:solidFill>
              </a:defRPr>
            </a:lvl4pPr>
            <a:lvl5pPr lvl="4" rtl="0">
              <a:buNone/>
              <a:defRPr>
                <a:solidFill>
                  <a:srgbClr val="00BEF2"/>
                </a:solidFill>
              </a:defRPr>
            </a:lvl5pPr>
            <a:lvl6pPr lvl="5" rtl="0">
              <a:buNone/>
              <a:defRPr>
                <a:solidFill>
                  <a:srgbClr val="00BEF2"/>
                </a:solidFill>
              </a:defRPr>
            </a:lvl6pPr>
            <a:lvl7pPr lvl="6" rtl="0">
              <a:buNone/>
              <a:defRPr>
                <a:solidFill>
                  <a:srgbClr val="00BEF2"/>
                </a:solidFill>
              </a:defRPr>
            </a:lvl7pPr>
            <a:lvl8pPr lvl="7" rtl="0">
              <a:buNone/>
              <a:defRPr>
                <a:solidFill>
                  <a:srgbClr val="00BEF2"/>
                </a:solidFill>
              </a:defRPr>
            </a:lvl8pPr>
            <a:lvl9pPr lvl="8" rtl="0">
              <a:buNone/>
              <a:defRPr>
                <a:solidFill>
                  <a:srgbClr val="00BEF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01874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E7151-49CD-443A-8F40-2219D1BAB60B}" type="datetimeFigureOut">
              <a:rPr lang="zh-TW" altLang="en-US" smtClean="0"/>
              <a:t>2019/10/16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388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179DE42-5613-4B35-A1E6-6CCBAA13C7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B898B32-3891-4C3A-8F58-C5969D2E90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483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E4806D-B8F9-4679-A68A-9BD21C01A3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7175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52FB45E9-914E-4471-AC87-E475CD5176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8764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C310626D-5743-49D4-8F7D-88C4F8F05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0730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3C195FC1-B568-4C72-9902-34CB35DDD7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9621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EF2BDF77-362C-43F0-8CBB-A969EC2AE0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11788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1">
            <a:extLst>
              <a:ext uri="{FF2B5EF4-FFF2-40B4-BE49-F238E27FC236}">
                <a16:creationId xmlns:a16="http://schemas.microsoft.com/office/drawing/2014/main" id="{4BE96B01-3929-432D-B8C2-ADBCB74C2E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48954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A6FCDE6-CDE2-4C51-B18E-A95CFB6797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6287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669D444B-DD88-4F88-8C42-B427F64BB9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9136" y="1020871"/>
            <a:ext cx="6960759" cy="2849671"/>
          </a:xfrm>
        </p:spPr>
        <p:txBody>
          <a:bodyPr>
            <a:normAutofit/>
          </a:bodyPr>
          <a:lstStyle/>
          <a:p>
            <a:pPr algn="l"/>
            <a:r>
              <a:rPr lang="en-US" altLang="zh-TW" sz="6000">
                <a:solidFill>
                  <a:srgbClr val="FFFFFF"/>
                </a:solidFill>
              </a:rPr>
              <a:t>PBL</a:t>
            </a:r>
            <a:r>
              <a:rPr lang="zh-TW" altLang="en-US" sz="6000">
                <a:solidFill>
                  <a:srgbClr val="FFFFFF"/>
                </a:solidFill>
              </a:rPr>
              <a:t>於</a:t>
            </a:r>
            <a:r>
              <a:rPr lang="en-US" altLang="zh-TW" sz="6000">
                <a:solidFill>
                  <a:srgbClr val="FFFFFF"/>
                </a:solidFill>
              </a:rPr>
              <a:t>iClass</a:t>
            </a:r>
            <a:r>
              <a:rPr lang="zh-TW" altLang="en-US" sz="6000">
                <a:solidFill>
                  <a:srgbClr val="FFFFFF"/>
                </a:solidFill>
              </a:rPr>
              <a:t>之應用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99856E0-8776-4129-A91B-A7E8B59C0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8104" y="3962088"/>
            <a:ext cx="6112077" cy="1186108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>
                <a:solidFill>
                  <a:srgbClr val="FFFFFF">
                    <a:alpha val="70000"/>
                  </a:srgbClr>
                </a:solidFill>
              </a:rPr>
              <a:t>教</a:t>
            </a:r>
            <a:r>
              <a:rPr lang="zh-TW" altLang="en-US">
                <a:solidFill>
                  <a:srgbClr val="FFFFFF">
                    <a:alpha val="70000"/>
                  </a:srgbClr>
                </a:solidFill>
              </a:rPr>
              <a:t>科系 </a:t>
            </a:r>
            <a:r>
              <a:rPr lang="zh-TW" altLang="en-US" smtClean="0">
                <a:solidFill>
                  <a:srgbClr val="FFFFFF">
                    <a:alpha val="70000"/>
                  </a:srgbClr>
                </a:solidFill>
              </a:rPr>
              <a:t>林盈蓁</a:t>
            </a:r>
            <a:endParaRPr lang="zh-TW" altLang="en-US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9D2E8756-2465-473A-BA2A-2DB1D62247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062562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5151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2530841A-6CFD-49BF-911A-7FB9E4664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US" altLang="zh-TW" sz="4400"/>
              <a:t>PBL</a:t>
            </a:r>
            <a:endParaRPr lang="zh-TW" altLang="en-US" sz="44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B949483F-90AD-4162-AA37-8C9CFD2451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0948912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7698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3F31206F-151D-4BDF-9514-A369B9A3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3201" y="1208511"/>
            <a:ext cx="4299666" cy="32491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TW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PBL</a:t>
            </a:r>
            <a:r>
              <a:rPr lang="zh-TW" alt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教學步驟</a:t>
            </a:r>
            <a:endParaRPr lang="en-US" altLang="zh-TW" sz="5400" kern="12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內容版面配置區 3" descr="遊戲化PBL">
            <a:extLst>
              <a:ext uri="{FF2B5EF4-FFF2-40B4-BE49-F238E27FC236}">
                <a16:creationId xmlns:a16="http://schemas.microsoft.com/office/drawing/2014/main" id="{1BEEA766-09DE-4580-8B55-C1F2BBDD49A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27" y="290434"/>
            <a:ext cx="4280420" cy="63256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7647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13258D89-1ED6-4422-9755-CFC637465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zh-TW" altLang="en-US"/>
              <a:t>教學步驟</a:t>
            </a:r>
          </a:p>
        </p:txBody>
      </p:sp>
      <p:sp>
        <p:nvSpPr>
          <p:cNvPr id="99" name="Isosceles Triangle 98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1" name="Isosceles Triangle 100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4333577E-F76A-486F-954D-E888D1A245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1069846"/>
              </p:ext>
            </p:extLst>
          </p:nvPr>
        </p:nvGraphicFramePr>
        <p:xfrm>
          <a:off x="200891" y="803564"/>
          <a:ext cx="11921836" cy="6054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0004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1D6CA86-18E0-4730-8FE7-48FEB8DC0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提供討論空間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89549F0-00FE-471D-BB4B-84572E158EEB}"/>
              </a:ext>
            </a:extLst>
          </p:cNvPr>
          <p:cNvPicPr/>
          <p:nvPr/>
        </p:nvPicPr>
        <p:blipFill rotWithShape="1">
          <a:blip r:embed="rId2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2" r="6826" b="2"/>
          <a:stretch/>
        </p:blipFill>
        <p:spPr bwMode="auto">
          <a:xfrm>
            <a:off x="509136" y="10"/>
            <a:ext cx="3517876" cy="2282808"/>
          </a:xfrm>
          <a:custGeom>
            <a:avLst/>
            <a:gdLst>
              <a:gd name="connsiteX0" fmla="*/ 339471 w 3517876"/>
              <a:gd name="connsiteY0" fmla="*/ 0 h 2282818"/>
              <a:gd name="connsiteX1" fmla="*/ 3517876 w 3517876"/>
              <a:gd name="connsiteY1" fmla="*/ 0 h 2282818"/>
              <a:gd name="connsiteX2" fmla="*/ 3471247 w 3517876"/>
              <a:gd name="connsiteY2" fmla="*/ 312174 h 2282818"/>
              <a:gd name="connsiteX3" fmla="*/ 3471133 w 3517876"/>
              <a:gd name="connsiteY3" fmla="*/ 312174 h 2282818"/>
              <a:gd name="connsiteX4" fmla="*/ 3176778 w 3517876"/>
              <a:gd name="connsiteY4" fmla="*/ 2282818 h 2282818"/>
              <a:gd name="connsiteX5" fmla="*/ 0 w 3517876"/>
              <a:gd name="connsiteY5" fmla="*/ 2282818 h 2282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7876" h="2282818">
                <a:moveTo>
                  <a:pt x="339471" y="0"/>
                </a:moveTo>
                <a:lnTo>
                  <a:pt x="3517876" y="0"/>
                </a:lnTo>
                <a:lnTo>
                  <a:pt x="3471247" y="312174"/>
                </a:lnTo>
                <a:lnTo>
                  <a:pt x="3471133" y="312174"/>
                </a:lnTo>
                <a:lnTo>
                  <a:pt x="3176778" y="2282818"/>
                </a:lnTo>
                <a:lnTo>
                  <a:pt x="0" y="2282818"/>
                </a:lnTo>
                <a:close/>
              </a:path>
            </a:pathLst>
          </a:custGeom>
          <a:noFill/>
        </p:spPr>
      </p:pic>
      <p:pic>
        <p:nvPicPr>
          <p:cNvPr id="9" name="內容版面配置區 3" descr="C:\Users\tkustaff\Google 雲端硬碟\Academic Jobs\校內重點計畫\院重點計畫\107\IMG_4234.JPG">
            <a:extLst>
              <a:ext uri="{FF2B5EF4-FFF2-40B4-BE49-F238E27FC236}">
                <a16:creationId xmlns:a16="http://schemas.microsoft.com/office/drawing/2014/main" id="{E10CADF0-76D9-46DC-8C06-31EE0AACEEF6}"/>
              </a:ext>
            </a:extLst>
          </p:cNvPr>
          <p:cNvPicPr>
            <a:picLocks/>
          </p:cNvPicPr>
          <p:nvPr/>
        </p:nvPicPr>
        <p:blipFill rotWithShape="1"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8" r="-1" b="4836"/>
          <a:stretch/>
        </p:blipFill>
        <p:spPr bwMode="auto">
          <a:xfrm>
            <a:off x="169666" y="2289183"/>
            <a:ext cx="3514822" cy="2273270"/>
          </a:xfrm>
          <a:custGeom>
            <a:avLst/>
            <a:gdLst>
              <a:gd name="connsiteX0" fmla="*/ 338051 w 3514822"/>
              <a:gd name="connsiteY0" fmla="*/ 0 h 2273270"/>
              <a:gd name="connsiteX1" fmla="*/ 3514822 w 3514822"/>
              <a:gd name="connsiteY1" fmla="*/ 0 h 2273270"/>
              <a:gd name="connsiteX2" fmla="*/ 3175264 w 3514822"/>
              <a:gd name="connsiteY2" fmla="*/ 2273270 h 2273270"/>
              <a:gd name="connsiteX3" fmla="*/ 0 w 3514822"/>
              <a:gd name="connsiteY3" fmla="*/ 2273270 h 2273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822" h="2273270">
                <a:moveTo>
                  <a:pt x="338051" y="0"/>
                </a:moveTo>
                <a:lnTo>
                  <a:pt x="3514822" y="0"/>
                </a:lnTo>
                <a:lnTo>
                  <a:pt x="3175264" y="2273270"/>
                </a:lnTo>
                <a:lnTo>
                  <a:pt x="0" y="2273270"/>
                </a:lnTo>
                <a:close/>
              </a:path>
            </a:pathLst>
          </a:custGeom>
          <a:noFill/>
        </p:spPr>
      </p:pic>
      <p:pic>
        <p:nvPicPr>
          <p:cNvPr id="5" name="圖片 4" descr="一張含有 路 的圖片&#10;&#10;描述是以高可信度產生">
            <a:extLst>
              <a:ext uri="{FF2B5EF4-FFF2-40B4-BE49-F238E27FC236}">
                <a16:creationId xmlns:a16="http://schemas.microsoft.com/office/drawing/2014/main" id="{799FC9A0-2979-4085-B9A5-786C587999B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7" r="2082" b="-3"/>
          <a:stretch/>
        </p:blipFill>
        <p:spPr>
          <a:xfrm>
            <a:off x="-10633" y="4565636"/>
            <a:ext cx="3355563" cy="2292364"/>
          </a:xfrm>
          <a:custGeom>
            <a:avLst/>
            <a:gdLst>
              <a:gd name="connsiteX0" fmla="*/ 180299 w 3355563"/>
              <a:gd name="connsiteY0" fmla="*/ 0 h 2292364"/>
              <a:gd name="connsiteX1" fmla="*/ 3355563 w 3355563"/>
              <a:gd name="connsiteY1" fmla="*/ 0 h 2292364"/>
              <a:gd name="connsiteX2" fmla="*/ 3013153 w 3355563"/>
              <a:gd name="connsiteY2" fmla="*/ 2292364 h 2292364"/>
              <a:gd name="connsiteX3" fmla="*/ 0 w 3355563"/>
              <a:gd name="connsiteY3" fmla="*/ 2292364 h 2292364"/>
              <a:gd name="connsiteX4" fmla="*/ 0 w 3355563"/>
              <a:gd name="connsiteY4" fmla="*/ 1212444 h 22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5563" h="2292364">
                <a:moveTo>
                  <a:pt x="180299" y="0"/>
                </a:moveTo>
                <a:lnTo>
                  <a:pt x="3355563" y="0"/>
                </a:lnTo>
                <a:lnTo>
                  <a:pt x="3013153" y="2292364"/>
                </a:lnTo>
                <a:lnTo>
                  <a:pt x="0" y="2292364"/>
                </a:lnTo>
                <a:lnTo>
                  <a:pt x="0" y="1212444"/>
                </a:lnTo>
                <a:close/>
              </a:path>
            </a:pathLst>
          </a:custGeom>
        </p:spPr>
      </p:pic>
      <p:sp>
        <p:nvSpPr>
          <p:cNvPr id="14" name="Isosceles Triangle 30">
            <a:extLst>
              <a:ext uri="{FF2B5EF4-FFF2-40B4-BE49-F238E27FC236}">
                <a16:creationId xmlns:a16="http://schemas.microsoft.com/office/drawing/2014/main" id="{FD076C4F-CB47-4A2D-95A1-9D5E3C2B76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0634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EAF915B-5344-46DC-8097-7DAF062774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7232" y="2282818"/>
            <a:ext cx="32060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0B738F4-B505-468D-996C-FEC3D1CA103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2696" y="4565636"/>
            <a:ext cx="32060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Isosceles Triangle 30">
            <a:extLst>
              <a:ext uri="{FF2B5EF4-FFF2-40B4-BE49-F238E27FC236}">
                <a16:creationId xmlns:a16="http://schemas.microsoft.com/office/drawing/2014/main" id="{6F953D60-C1AF-4BFA-9B22-BFE8F0BA1D3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97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0707E17-066E-43FF-A551-F643F49A7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9225" y="2160589"/>
            <a:ext cx="5114776" cy="388077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給予學生討論空間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藉由</a:t>
            </a:r>
            <a:r>
              <a:rPr lang="en-US" altLang="zh-TW" sz="2000" dirty="0" err="1"/>
              <a:t>iClass</a:t>
            </a:r>
            <a:r>
              <a:rPr lang="zh-TW" altLang="en-US" sz="2000" dirty="0"/>
              <a:t>提升學習動機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讓</a:t>
            </a:r>
            <a:r>
              <a:rPr lang="en-US" altLang="zh-TW" sz="2000" dirty="0" err="1"/>
              <a:t>iClass</a:t>
            </a:r>
            <a:r>
              <a:rPr lang="zh-TW" altLang="en-US" sz="2000" dirty="0"/>
              <a:t>形成一個習慣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1064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4EFEA27-0549-46FE-98DB-F6B84E290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zh-TW" altLang="en-US" dirty="0">
                <a:solidFill>
                  <a:schemeClr val="bg1"/>
                </a:solidFill>
              </a:rPr>
              <a:t>分組學習</a:t>
            </a:r>
            <a:r>
              <a:rPr lang="en-US" altLang="zh-TW" dirty="0">
                <a:solidFill>
                  <a:schemeClr val="bg1"/>
                </a:solidFill>
              </a:rPr>
              <a:t>1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CE67BCE-D602-4EC6-8467-B6779FFE9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solidFill>
                  <a:schemeClr val="bg1"/>
                </a:solidFill>
              </a:rPr>
              <a:t>利用</a:t>
            </a:r>
            <a:r>
              <a:rPr lang="en-US" altLang="zh-TW" sz="2400" dirty="0">
                <a:solidFill>
                  <a:schemeClr val="bg1"/>
                </a:solidFill>
              </a:rPr>
              <a:t>Google</a:t>
            </a:r>
            <a:r>
              <a:rPr lang="zh-TW" altLang="en-US" sz="2400" dirty="0">
                <a:solidFill>
                  <a:schemeClr val="bg1"/>
                </a:solidFill>
              </a:rPr>
              <a:t> 試算表</a:t>
            </a:r>
            <a:endParaRPr lang="en-US" altLang="zh-TW" sz="2400" dirty="0">
              <a:solidFill>
                <a:schemeClr val="bg1"/>
              </a:solidFill>
            </a:endParaRPr>
          </a:p>
          <a:p>
            <a:endParaRPr lang="en-US" altLang="zh-TW" sz="2400" dirty="0">
              <a:solidFill>
                <a:schemeClr val="bg1"/>
              </a:solidFill>
            </a:endParaRPr>
          </a:p>
          <a:p>
            <a:r>
              <a:rPr lang="zh-TW" altLang="en-US" sz="2400" dirty="0">
                <a:solidFill>
                  <a:schemeClr val="bg1"/>
                </a:solidFill>
              </a:rPr>
              <a:t>線上鏈結好方便</a:t>
            </a:r>
            <a:endParaRPr lang="en-US" altLang="zh-TW" sz="2400" dirty="0">
              <a:solidFill>
                <a:schemeClr val="bg1"/>
              </a:solidFill>
            </a:endParaRPr>
          </a:p>
          <a:p>
            <a:endParaRPr lang="en-US" altLang="zh-TW" sz="2400" dirty="0">
              <a:solidFill>
                <a:schemeClr val="bg1"/>
              </a:solidFill>
            </a:endParaRPr>
          </a:p>
          <a:p>
            <a:r>
              <a:rPr lang="zh-TW" altLang="en-US" sz="2400" dirty="0">
                <a:solidFill>
                  <a:schemeClr val="bg1"/>
                </a:solidFill>
              </a:rPr>
              <a:t>最後別</a:t>
            </a:r>
            <a:r>
              <a:rPr lang="zh-TW" altLang="en-US" sz="2400" dirty="0" smtClean="0">
                <a:solidFill>
                  <a:schemeClr val="bg1"/>
                </a:solidFill>
              </a:rPr>
              <a:t>忘打開權限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6872" y="10316"/>
            <a:ext cx="6020411" cy="6837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5488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23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5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EAE99D4E-5A75-4A9C-A00F-40FC0FBBE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7673801" cy="108765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分組學習</a:t>
            </a:r>
            <a:r>
              <a:rPr lang="en-US" altLang="zh-TW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E0E6D06-A28C-412C-BEF5-510498273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4795" y="5659655"/>
            <a:ext cx="7599205" cy="611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一秒匯入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72CE2F9-FC55-4D7B-BA17-6904ECD9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1" y="609600"/>
            <a:ext cx="7929654" cy="430183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CE0E7B23-613E-45C4-97C3-63A602672B5E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2CB7E58-76A3-4056-A82F-AB7796D2C061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53077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匯入iClass模板</a:t>
            </a:r>
            <a:endParaRPr/>
          </a:p>
        </p:txBody>
      </p:sp>
      <p:pic>
        <p:nvPicPr>
          <p:cNvPr id="132" name="Google Shape;13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3600" y="1664001"/>
            <a:ext cx="9912672" cy="4915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設定專區</a:t>
            </a:r>
            <a:endParaRPr/>
          </a:p>
        </p:txBody>
      </p:sp>
      <p:pic>
        <p:nvPicPr>
          <p:cNvPr id="118" name="Google Shape;11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8534" y="1256667"/>
            <a:ext cx="7633292" cy="4915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5"/>
          <p:cNvSpPr txBox="1">
            <a:spLocks noGrp="1"/>
          </p:cNvSpPr>
          <p:nvPr>
            <p:ph type="title"/>
          </p:nvPr>
        </p:nvSpPr>
        <p:spPr>
          <a:xfrm>
            <a:off x="415600" y="393900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/>
              <a:t>分組討論-課堂內</a:t>
            </a:r>
            <a:endParaRPr/>
          </a:p>
        </p:txBody>
      </p:sp>
      <p:sp>
        <p:nvSpPr>
          <p:cNvPr id="146" name="Google Shape;146;p2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10</a:t>
            </a:fld>
            <a:endParaRPr/>
          </a:p>
        </p:txBody>
      </p:sp>
      <p:pic>
        <p:nvPicPr>
          <p:cNvPr id="147" name="Google Shape;14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21633" y="1337100"/>
            <a:ext cx="7175531" cy="5321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分組討論-課堂外</a:t>
            </a:r>
            <a:endParaRPr/>
          </a:p>
        </p:txBody>
      </p:sp>
      <p:sp>
        <p:nvSpPr>
          <p:cNvPr id="153" name="Google Shape;153;p2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11</a:t>
            </a:fld>
            <a:endParaRPr/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3">
            <a:alphaModFix/>
          </a:blip>
          <a:srcRect l="9066" t="8399"/>
          <a:stretch/>
        </p:blipFill>
        <p:spPr>
          <a:xfrm>
            <a:off x="360967" y="2151334"/>
            <a:ext cx="5663783" cy="406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6"/>
          <p:cNvPicPr preferRelativeResize="0"/>
          <p:nvPr/>
        </p:nvPicPr>
        <p:blipFill rotWithShape="1">
          <a:blip r:embed="rId4">
            <a:alphaModFix/>
          </a:blip>
          <a:srcRect l="10602" t="8399"/>
          <a:stretch/>
        </p:blipFill>
        <p:spPr>
          <a:xfrm>
            <a:off x="6269067" y="2151334"/>
            <a:ext cx="5567923" cy="406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12</a:t>
            </a:fld>
            <a:endParaRPr/>
          </a:p>
        </p:txBody>
      </p:sp>
      <p:sp>
        <p:nvSpPr>
          <p:cNvPr id="161" name="Google Shape;161;p2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分組討論版面</a:t>
            </a:r>
            <a:endParaRPr/>
          </a:p>
        </p:txBody>
      </p:sp>
      <p:pic>
        <p:nvPicPr>
          <p:cNvPr id="162" name="Google Shape;16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0900" y="1635567"/>
            <a:ext cx="10890211" cy="483246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010EB028-CD4C-46B8-8A75-A54062566773}"/>
              </a:ext>
            </a:extLst>
          </p:cNvPr>
          <p:cNvSpPr/>
          <p:nvPr/>
        </p:nvSpPr>
        <p:spPr>
          <a:xfrm>
            <a:off x="2973202" y="4117604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0280BC2-5E1E-4624-9914-81A6E345816E}"/>
              </a:ext>
            </a:extLst>
          </p:cNvPr>
          <p:cNvSpPr/>
          <p:nvPr/>
        </p:nvSpPr>
        <p:spPr>
          <a:xfrm>
            <a:off x="5223673" y="4114798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2D5DCED-4A94-456B-B0B6-CD56ABC0E433}"/>
              </a:ext>
            </a:extLst>
          </p:cNvPr>
          <p:cNvSpPr/>
          <p:nvPr/>
        </p:nvSpPr>
        <p:spPr>
          <a:xfrm>
            <a:off x="7474144" y="4114798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4A910EB-F270-4CC8-9C2F-427DA8565537}"/>
              </a:ext>
            </a:extLst>
          </p:cNvPr>
          <p:cNvSpPr/>
          <p:nvPr/>
        </p:nvSpPr>
        <p:spPr>
          <a:xfrm>
            <a:off x="9662907" y="4114797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8"/>
          <p:cNvSpPr txBox="1">
            <a:spLocks noGrp="1"/>
          </p:cNvSpPr>
          <p:nvPr>
            <p:ph type="body" idx="1"/>
          </p:nvPr>
        </p:nvSpPr>
        <p:spPr>
          <a:xfrm>
            <a:off x="2174500" y="2091700"/>
            <a:ext cx="7918800" cy="3032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/>
            <a:r>
              <a:rPr lang="en" sz="2000" i="0" dirty="0"/>
              <a:t>於課堂中設定不同組別之議題，讓同學可以依照不同組別進行討論</a:t>
            </a:r>
            <a:endParaRPr sz="2000" i="0" dirty="0"/>
          </a:p>
          <a:p>
            <a:pPr marL="0" indent="0" algn="l">
              <a:spcBef>
                <a:spcPts val="2133"/>
              </a:spcBef>
              <a:buNone/>
            </a:pPr>
            <a:endParaRPr sz="2000" i="0" dirty="0"/>
          </a:p>
          <a:p>
            <a:pPr algn="l">
              <a:spcBef>
                <a:spcPts val="2133"/>
              </a:spcBef>
            </a:pPr>
            <a:r>
              <a:rPr lang="en" sz="2000" i="0" dirty="0"/>
              <a:t>課堂外，同學可以自行進入分組學習，來進行討論</a:t>
            </a:r>
            <a:endParaRPr sz="2000" i="0" dirty="0"/>
          </a:p>
          <a:p>
            <a:pPr marL="0" indent="0" algn="l">
              <a:spcBef>
                <a:spcPts val="2133"/>
              </a:spcBef>
              <a:spcAft>
                <a:spcPts val="2133"/>
              </a:spcAft>
              <a:buNone/>
            </a:pPr>
            <a:endParaRPr i="0" dirty="0"/>
          </a:p>
        </p:txBody>
      </p:sp>
      <p:sp>
        <p:nvSpPr>
          <p:cNvPr id="168" name="Google Shape;168;p28"/>
          <p:cNvSpPr txBox="1">
            <a:spLocks noGrp="1"/>
          </p:cNvSpPr>
          <p:nvPr>
            <p:ph type="sldNum" idx="12"/>
          </p:nvPr>
        </p:nvSpPr>
        <p:spPr>
          <a:xfrm>
            <a:off x="850600" y="0"/>
            <a:ext cx="10480800" cy="850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9"/>
          <p:cNvSpPr txBox="1">
            <a:spLocks noGrp="1"/>
          </p:cNvSpPr>
          <p:nvPr>
            <p:ph type="ctrTitle" idx="4294967295"/>
          </p:nvPr>
        </p:nvSpPr>
        <p:spPr>
          <a:xfrm>
            <a:off x="1654333" y="3728733"/>
            <a:ext cx="4385600" cy="1046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 sz="6400"/>
              <a:t>CONCEPT</a:t>
            </a:r>
            <a:endParaRPr sz="6400"/>
          </a:p>
        </p:txBody>
      </p:sp>
      <p:sp>
        <p:nvSpPr>
          <p:cNvPr id="174" name="Google Shape;174;p29"/>
          <p:cNvSpPr txBox="1">
            <a:spLocks noGrp="1"/>
          </p:cNvSpPr>
          <p:nvPr>
            <p:ph type="subTitle" idx="4294967295"/>
          </p:nvPr>
        </p:nvSpPr>
        <p:spPr>
          <a:xfrm>
            <a:off x="1654333" y="4548733"/>
            <a:ext cx="4385600" cy="1046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spcBef>
                <a:spcPts val="0"/>
              </a:spcBef>
              <a:spcAft>
                <a:spcPts val="2133"/>
              </a:spcAft>
              <a:buNone/>
            </a:pPr>
            <a:r>
              <a:rPr lang="en" sz="1867" dirty="0" smtClean="0"/>
              <a:t>增加教學</a:t>
            </a:r>
            <a:r>
              <a:rPr lang="zh-TW" altLang="en-US" sz="1867" dirty="0" smtClean="0"/>
              <a:t>回饋的功用</a:t>
            </a:r>
            <a:r>
              <a:rPr lang="en" sz="1867" dirty="0" smtClean="0"/>
              <a:t>利用</a:t>
            </a:r>
            <a:r>
              <a:rPr lang="en" sz="1867" dirty="0"/>
              <a:t>IRS進行，讓教室的互動再次起飛</a:t>
            </a:r>
            <a:endParaRPr sz="1867" dirty="0"/>
          </a:p>
        </p:txBody>
      </p:sp>
      <p:sp>
        <p:nvSpPr>
          <p:cNvPr id="175" name="Google Shape;175;p29"/>
          <p:cNvSpPr/>
          <p:nvPr/>
        </p:nvSpPr>
        <p:spPr>
          <a:xfrm>
            <a:off x="9129033" y="4832718"/>
            <a:ext cx="381427" cy="364199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76" name="Google Shape;176;p29"/>
          <p:cNvGrpSpPr/>
          <p:nvPr/>
        </p:nvGrpSpPr>
        <p:grpSpPr>
          <a:xfrm>
            <a:off x="8655743" y="2787537"/>
            <a:ext cx="1634164" cy="1634591"/>
            <a:chOff x="6654650" y="3665275"/>
            <a:chExt cx="409100" cy="409125"/>
          </a:xfrm>
        </p:grpSpPr>
        <p:sp>
          <p:nvSpPr>
            <p:cNvPr id="177" name="Google Shape;177;p29"/>
            <p:cNvSpPr/>
            <p:nvPr/>
          </p:nvSpPr>
          <p:spPr>
            <a:xfrm>
              <a:off x="6808525" y="3819150"/>
              <a:ext cx="211875" cy="211900"/>
            </a:xfrm>
            <a:custGeom>
              <a:avLst/>
              <a:gdLst/>
              <a:ahLst/>
              <a:cxnLst/>
              <a:rect l="l" t="t" r="r" b="b"/>
              <a:pathLst>
                <a:path w="8475" h="8476" extrusionOk="0">
                  <a:moveTo>
                    <a:pt x="8157" y="0"/>
                  </a:moveTo>
                  <a:lnTo>
                    <a:pt x="7327" y="1075"/>
                  </a:lnTo>
                  <a:lnTo>
                    <a:pt x="6399" y="2150"/>
                  </a:lnTo>
                  <a:lnTo>
                    <a:pt x="5422" y="3249"/>
                  </a:lnTo>
                  <a:lnTo>
                    <a:pt x="4347" y="4348"/>
                  </a:lnTo>
                  <a:lnTo>
                    <a:pt x="3248" y="5422"/>
                  </a:lnTo>
                  <a:lnTo>
                    <a:pt x="2149" y="6399"/>
                  </a:lnTo>
                  <a:lnTo>
                    <a:pt x="1075" y="7327"/>
                  </a:lnTo>
                  <a:lnTo>
                    <a:pt x="0" y="8158"/>
                  </a:lnTo>
                  <a:lnTo>
                    <a:pt x="440" y="8280"/>
                  </a:lnTo>
                  <a:lnTo>
                    <a:pt x="855" y="8377"/>
                  </a:lnTo>
                  <a:lnTo>
                    <a:pt x="1294" y="8426"/>
                  </a:lnTo>
                  <a:lnTo>
                    <a:pt x="1734" y="8475"/>
                  </a:lnTo>
                  <a:lnTo>
                    <a:pt x="2174" y="8475"/>
                  </a:lnTo>
                  <a:lnTo>
                    <a:pt x="2613" y="8451"/>
                  </a:lnTo>
                  <a:lnTo>
                    <a:pt x="3028" y="8402"/>
                  </a:lnTo>
                  <a:lnTo>
                    <a:pt x="3468" y="8304"/>
                  </a:lnTo>
                  <a:lnTo>
                    <a:pt x="3883" y="8207"/>
                  </a:lnTo>
                  <a:lnTo>
                    <a:pt x="4323" y="8060"/>
                  </a:lnTo>
                  <a:lnTo>
                    <a:pt x="4714" y="7889"/>
                  </a:lnTo>
                  <a:lnTo>
                    <a:pt x="5129" y="7694"/>
                  </a:lnTo>
                  <a:lnTo>
                    <a:pt x="5520" y="7449"/>
                  </a:lnTo>
                  <a:lnTo>
                    <a:pt x="5886" y="7205"/>
                  </a:lnTo>
                  <a:lnTo>
                    <a:pt x="6252" y="6912"/>
                  </a:lnTo>
                  <a:lnTo>
                    <a:pt x="6594" y="6595"/>
                  </a:lnTo>
                  <a:lnTo>
                    <a:pt x="6912" y="6253"/>
                  </a:lnTo>
                  <a:lnTo>
                    <a:pt x="7205" y="5886"/>
                  </a:lnTo>
                  <a:lnTo>
                    <a:pt x="7449" y="5520"/>
                  </a:lnTo>
                  <a:lnTo>
                    <a:pt x="7693" y="5129"/>
                  </a:lnTo>
                  <a:lnTo>
                    <a:pt x="7889" y="4714"/>
                  </a:lnTo>
                  <a:lnTo>
                    <a:pt x="8060" y="4323"/>
                  </a:lnTo>
                  <a:lnTo>
                    <a:pt x="8206" y="3884"/>
                  </a:lnTo>
                  <a:lnTo>
                    <a:pt x="8304" y="3468"/>
                  </a:lnTo>
                  <a:lnTo>
                    <a:pt x="8402" y="3029"/>
                  </a:lnTo>
                  <a:lnTo>
                    <a:pt x="8450" y="2614"/>
                  </a:lnTo>
                  <a:lnTo>
                    <a:pt x="8475" y="2174"/>
                  </a:lnTo>
                  <a:lnTo>
                    <a:pt x="8475" y="1734"/>
                  </a:lnTo>
                  <a:lnTo>
                    <a:pt x="8426" y="1295"/>
                  </a:lnTo>
                  <a:lnTo>
                    <a:pt x="8377" y="855"/>
                  </a:lnTo>
                  <a:lnTo>
                    <a:pt x="8279" y="440"/>
                  </a:lnTo>
                  <a:lnTo>
                    <a:pt x="81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" name="Google Shape;178;p29"/>
            <p:cNvSpPr/>
            <p:nvPr/>
          </p:nvSpPr>
          <p:spPr>
            <a:xfrm>
              <a:off x="6654650" y="3665275"/>
              <a:ext cx="409100" cy="409125"/>
            </a:xfrm>
            <a:custGeom>
              <a:avLst/>
              <a:gdLst/>
              <a:ahLst/>
              <a:cxnLst/>
              <a:rect l="l" t="t" r="r" b="b"/>
              <a:pathLst>
                <a:path w="16364" h="16365" extrusionOk="0">
                  <a:moveTo>
                    <a:pt x="13580" y="1686"/>
                  </a:moveTo>
                  <a:lnTo>
                    <a:pt x="13677" y="1735"/>
                  </a:lnTo>
                  <a:lnTo>
                    <a:pt x="13775" y="1759"/>
                  </a:lnTo>
                  <a:lnTo>
                    <a:pt x="13848" y="1832"/>
                  </a:lnTo>
                  <a:lnTo>
                    <a:pt x="13897" y="1906"/>
                  </a:lnTo>
                  <a:lnTo>
                    <a:pt x="13946" y="1979"/>
                  </a:lnTo>
                  <a:lnTo>
                    <a:pt x="13970" y="2077"/>
                  </a:lnTo>
                  <a:lnTo>
                    <a:pt x="13995" y="2174"/>
                  </a:lnTo>
                  <a:lnTo>
                    <a:pt x="13995" y="2419"/>
                  </a:lnTo>
                  <a:lnTo>
                    <a:pt x="13922" y="2687"/>
                  </a:lnTo>
                  <a:lnTo>
                    <a:pt x="13824" y="3029"/>
                  </a:lnTo>
                  <a:lnTo>
                    <a:pt x="13677" y="3371"/>
                  </a:lnTo>
                  <a:lnTo>
                    <a:pt x="13482" y="3762"/>
                  </a:lnTo>
                  <a:lnTo>
                    <a:pt x="13238" y="4177"/>
                  </a:lnTo>
                  <a:lnTo>
                    <a:pt x="12993" y="3908"/>
                  </a:lnTo>
                  <a:lnTo>
                    <a:pt x="12749" y="3615"/>
                  </a:lnTo>
                  <a:lnTo>
                    <a:pt x="12407" y="3298"/>
                  </a:lnTo>
                  <a:lnTo>
                    <a:pt x="12041" y="3029"/>
                  </a:lnTo>
                  <a:lnTo>
                    <a:pt x="11675" y="2761"/>
                  </a:lnTo>
                  <a:lnTo>
                    <a:pt x="11308" y="2541"/>
                  </a:lnTo>
                  <a:lnTo>
                    <a:pt x="11748" y="2272"/>
                  </a:lnTo>
                  <a:lnTo>
                    <a:pt x="12187" y="2052"/>
                  </a:lnTo>
                  <a:lnTo>
                    <a:pt x="12554" y="1881"/>
                  </a:lnTo>
                  <a:lnTo>
                    <a:pt x="12920" y="1759"/>
                  </a:lnTo>
                  <a:lnTo>
                    <a:pt x="13213" y="1686"/>
                  </a:lnTo>
                  <a:close/>
                  <a:moveTo>
                    <a:pt x="9721" y="3591"/>
                  </a:moveTo>
                  <a:lnTo>
                    <a:pt x="9794" y="3615"/>
                  </a:lnTo>
                  <a:lnTo>
                    <a:pt x="9916" y="3713"/>
                  </a:lnTo>
                  <a:lnTo>
                    <a:pt x="10014" y="3835"/>
                  </a:lnTo>
                  <a:lnTo>
                    <a:pt x="10038" y="3908"/>
                  </a:lnTo>
                  <a:lnTo>
                    <a:pt x="10038" y="3982"/>
                  </a:lnTo>
                  <a:lnTo>
                    <a:pt x="10038" y="4055"/>
                  </a:lnTo>
                  <a:lnTo>
                    <a:pt x="10014" y="4128"/>
                  </a:lnTo>
                  <a:lnTo>
                    <a:pt x="9916" y="4250"/>
                  </a:lnTo>
                  <a:lnTo>
                    <a:pt x="9794" y="4348"/>
                  </a:lnTo>
                  <a:lnTo>
                    <a:pt x="9721" y="4372"/>
                  </a:lnTo>
                  <a:lnTo>
                    <a:pt x="9574" y="4372"/>
                  </a:lnTo>
                  <a:lnTo>
                    <a:pt x="9501" y="4348"/>
                  </a:lnTo>
                  <a:lnTo>
                    <a:pt x="9379" y="4250"/>
                  </a:lnTo>
                  <a:lnTo>
                    <a:pt x="9281" y="4128"/>
                  </a:lnTo>
                  <a:lnTo>
                    <a:pt x="9257" y="4055"/>
                  </a:lnTo>
                  <a:lnTo>
                    <a:pt x="9257" y="3982"/>
                  </a:lnTo>
                  <a:lnTo>
                    <a:pt x="9257" y="3908"/>
                  </a:lnTo>
                  <a:lnTo>
                    <a:pt x="9281" y="3835"/>
                  </a:lnTo>
                  <a:lnTo>
                    <a:pt x="9379" y="3713"/>
                  </a:lnTo>
                  <a:lnTo>
                    <a:pt x="9501" y="3615"/>
                  </a:lnTo>
                  <a:lnTo>
                    <a:pt x="9574" y="3591"/>
                  </a:lnTo>
                  <a:close/>
                  <a:moveTo>
                    <a:pt x="8182" y="3322"/>
                  </a:moveTo>
                  <a:lnTo>
                    <a:pt x="8304" y="3347"/>
                  </a:lnTo>
                  <a:lnTo>
                    <a:pt x="8402" y="3371"/>
                  </a:lnTo>
                  <a:lnTo>
                    <a:pt x="8500" y="3420"/>
                  </a:lnTo>
                  <a:lnTo>
                    <a:pt x="8597" y="3493"/>
                  </a:lnTo>
                  <a:lnTo>
                    <a:pt x="8671" y="3591"/>
                  </a:lnTo>
                  <a:lnTo>
                    <a:pt x="8719" y="3689"/>
                  </a:lnTo>
                  <a:lnTo>
                    <a:pt x="8768" y="3786"/>
                  </a:lnTo>
                  <a:lnTo>
                    <a:pt x="8768" y="3908"/>
                  </a:lnTo>
                  <a:lnTo>
                    <a:pt x="8768" y="4031"/>
                  </a:lnTo>
                  <a:lnTo>
                    <a:pt x="8719" y="4153"/>
                  </a:lnTo>
                  <a:lnTo>
                    <a:pt x="8671" y="4250"/>
                  </a:lnTo>
                  <a:lnTo>
                    <a:pt x="8597" y="4324"/>
                  </a:lnTo>
                  <a:lnTo>
                    <a:pt x="8500" y="4397"/>
                  </a:lnTo>
                  <a:lnTo>
                    <a:pt x="8402" y="4446"/>
                  </a:lnTo>
                  <a:lnTo>
                    <a:pt x="8304" y="4495"/>
                  </a:lnTo>
                  <a:lnTo>
                    <a:pt x="8060" y="4495"/>
                  </a:lnTo>
                  <a:lnTo>
                    <a:pt x="7962" y="4446"/>
                  </a:lnTo>
                  <a:lnTo>
                    <a:pt x="7865" y="4397"/>
                  </a:lnTo>
                  <a:lnTo>
                    <a:pt x="7767" y="4324"/>
                  </a:lnTo>
                  <a:lnTo>
                    <a:pt x="7694" y="4250"/>
                  </a:lnTo>
                  <a:lnTo>
                    <a:pt x="7645" y="4153"/>
                  </a:lnTo>
                  <a:lnTo>
                    <a:pt x="7596" y="4031"/>
                  </a:lnTo>
                  <a:lnTo>
                    <a:pt x="7596" y="3908"/>
                  </a:lnTo>
                  <a:lnTo>
                    <a:pt x="7596" y="3786"/>
                  </a:lnTo>
                  <a:lnTo>
                    <a:pt x="7645" y="3689"/>
                  </a:lnTo>
                  <a:lnTo>
                    <a:pt x="7694" y="3591"/>
                  </a:lnTo>
                  <a:lnTo>
                    <a:pt x="7767" y="3493"/>
                  </a:lnTo>
                  <a:lnTo>
                    <a:pt x="7865" y="3420"/>
                  </a:lnTo>
                  <a:lnTo>
                    <a:pt x="7962" y="3371"/>
                  </a:lnTo>
                  <a:lnTo>
                    <a:pt x="8060" y="3347"/>
                  </a:lnTo>
                  <a:lnTo>
                    <a:pt x="8182" y="3322"/>
                  </a:lnTo>
                  <a:close/>
                  <a:moveTo>
                    <a:pt x="9086" y="4763"/>
                  </a:moveTo>
                  <a:lnTo>
                    <a:pt x="9159" y="4788"/>
                  </a:lnTo>
                  <a:lnTo>
                    <a:pt x="9281" y="4885"/>
                  </a:lnTo>
                  <a:lnTo>
                    <a:pt x="9354" y="5007"/>
                  </a:lnTo>
                  <a:lnTo>
                    <a:pt x="9379" y="5081"/>
                  </a:lnTo>
                  <a:lnTo>
                    <a:pt x="9379" y="5154"/>
                  </a:lnTo>
                  <a:lnTo>
                    <a:pt x="9379" y="5227"/>
                  </a:lnTo>
                  <a:lnTo>
                    <a:pt x="9354" y="5301"/>
                  </a:lnTo>
                  <a:lnTo>
                    <a:pt x="9281" y="5423"/>
                  </a:lnTo>
                  <a:lnTo>
                    <a:pt x="9159" y="5520"/>
                  </a:lnTo>
                  <a:lnTo>
                    <a:pt x="9086" y="5545"/>
                  </a:lnTo>
                  <a:lnTo>
                    <a:pt x="8915" y="5545"/>
                  </a:lnTo>
                  <a:lnTo>
                    <a:pt x="8842" y="5520"/>
                  </a:lnTo>
                  <a:lnTo>
                    <a:pt x="8719" y="5423"/>
                  </a:lnTo>
                  <a:lnTo>
                    <a:pt x="8646" y="5301"/>
                  </a:lnTo>
                  <a:lnTo>
                    <a:pt x="8622" y="5227"/>
                  </a:lnTo>
                  <a:lnTo>
                    <a:pt x="8597" y="5154"/>
                  </a:lnTo>
                  <a:lnTo>
                    <a:pt x="8622" y="5081"/>
                  </a:lnTo>
                  <a:lnTo>
                    <a:pt x="8646" y="5007"/>
                  </a:lnTo>
                  <a:lnTo>
                    <a:pt x="8719" y="4885"/>
                  </a:lnTo>
                  <a:lnTo>
                    <a:pt x="8842" y="4788"/>
                  </a:lnTo>
                  <a:lnTo>
                    <a:pt x="8915" y="4763"/>
                  </a:lnTo>
                  <a:close/>
                  <a:moveTo>
                    <a:pt x="2540" y="11309"/>
                  </a:moveTo>
                  <a:lnTo>
                    <a:pt x="2760" y="11675"/>
                  </a:lnTo>
                  <a:lnTo>
                    <a:pt x="3029" y="12041"/>
                  </a:lnTo>
                  <a:lnTo>
                    <a:pt x="3298" y="12408"/>
                  </a:lnTo>
                  <a:lnTo>
                    <a:pt x="3615" y="12750"/>
                  </a:lnTo>
                  <a:lnTo>
                    <a:pt x="3908" y="12994"/>
                  </a:lnTo>
                  <a:lnTo>
                    <a:pt x="4177" y="13238"/>
                  </a:lnTo>
                  <a:lnTo>
                    <a:pt x="3762" y="13482"/>
                  </a:lnTo>
                  <a:lnTo>
                    <a:pt x="3371" y="13678"/>
                  </a:lnTo>
                  <a:lnTo>
                    <a:pt x="3029" y="13824"/>
                  </a:lnTo>
                  <a:lnTo>
                    <a:pt x="2687" y="13922"/>
                  </a:lnTo>
                  <a:lnTo>
                    <a:pt x="2418" y="13995"/>
                  </a:lnTo>
                  <a:lnTo>
                    <a:pt x="2174" y="13995"/>
                  </a:lnTo>
                  <a:lnTo>
                    <a:pt x="2076" y="13971"/>
                  </a:lnTo>
                  <a:lnTo>
                    <a:pt x="1979" y="13946"/>
                  </a:lnTo>
                  <a:lnTo>
                    <a:pt x="1905" y="13897"/>
                  </a:lnTo>
                  <a:lnTo>
                    <a:pt x="1832" y="13849"/>
                  </a:lnTo>
                  <a:lnTo>
                    <a:pt x="1759" y="13775"/>
                  </a:lnTo>
                  <a:lnTo>
                    <a:pt x="1734" y="13678"/>
                  </a:lnTo>
                  <a:lnTo>
                    <a:pt x="1686" y="13580"/>
                  </a:lnTo>
                  <a:lnTo>
                    <a:pt x="1686" y="13482"/>
                  </a:lnTo>
                  <a:lnTo>
                    <a:pt x="1686" y="13214"/>
                  </a:lnTo>
                  <a:lnTo>
                    <a:pt x="1759" y="12921"/>
                  </a:lnTo>
                  <a:lnTo>
                    <a:pt x="1881" y="12554"/>
                  </a:lnTo>
                  <a:lnTo>
                    <a:pt x="2052" y="12188"/>
                  </a:lnTo>
                  <a:lnTo>
                    <a:pt x="2272" y="11748"/>
                  </a:lnTo>
                  <a:lnTo>
                    <a:pt x="2540" y="11309"/>
                  </a:lnTo>
                  <a:close/>
                  <a:moveTo>
                    <a:pt x="15362" y="1"/>
                  </a:moveTo>
                  <a:lnTo>
                    <a:pt x="15094" y="25"/>
                  </a:lnTo>
                  <a:lnTo>
                    <a:pt x="14801" y="74"/>
                  </a:lnTo>
                  <a:lnTo>
                    <a:pt x="14483" y="172"/>
                  </a:lnTo>
                  <a:lnTo>
                    <a:pt x="14141" y="294"/>
                  </a:lnTo>
                  <a:lnTo>
                    <a:pt x="13775" y="440"/>
                  </a:lnTo>
                  <a:lnTo>
                    <a:pt x="13384" y="611"/>
                  </a:lnTo>
                  <a:lnTo>
                    <a:pt x="12993" y="831"/>
                  </a:lnTo>
                  <a:lnTo>
                    <a:pt x="12578" y="1051"/>
                  </a:lnTo>
                  <a:lnTo>
                    <a:pt x="11699" y="1613"/>
                  </a:lnTo>
                  <a:lnTo>
                    <a:pt x="10747" y="2272"/>
                  </a:lnTo>
                  <a:lnTo>
                    <a:pt x="10307" y="2101"/>
                  </a:lnTo>
                  <a:lnTo>
                    <a:pt x="9843" y="1955"/>
                  </a:lnTo>
                  <a:lnTo>
                    <a:pt x="9379" y="1857"/>
                  </a:lnTo>
                  <a:lnTo>
                    <a:pt x="8915" y="1784"/>
                  </a:lnTo>
                  <a:lnTo>
                    <a:pt x="8451" y="1735"/>
                  </a:lnTo>
                  <a:lnTo>
                    <a:pt x="7962" y="1735"/>
                  </a:lnTo>
                  <a:lnTo>
                    <a:pt x="7498" y="1784"/>
                  </a:lnTo>
                  <a:lnTo>
                    <a:pt x="7034" y="1832"/>
                  </a:lnTo>
                  <a:lnTo>
                    <a:pt x="6570" y="1930"/>
                  </a:lnTo>
                  <a:lnTo>
                    <a:pt x="6106" y="2077"/>
                  </a:lnTo>
                  <a:lnTo>
                    <a:pt x="5667" y="2248"/>
                  </a:lnTo>
                  <a:lnTo>
                    <a:pt x="5227" y="2443"/>
                  </a:lnTo>
                  <a:lnTo>
                    <a:pt x="4787" y="2687"/>
                  </a:lnTo>
                  <a:lnTo>
                    <a:pt x="4397" y="2980"/>
                  </a:lnTo>
                  <a:lnTo>
                    <a:pt x="4006" y="3273"/>
                  </a:lnTo>
                  <a:lnTo>
                    <a:pt x="3615" y="3615"/>
                  </a:lnTo>
                  <a:lnTo>
                    <a:pt x="3273" y="4006"/>
                  </a:lnTo>
                  <a:lnTo>
                    <a:pt x="2980" y="4397"/>
                  </a:lnTo>
                  <a:lnTo>
                    <a:pt x="2687" y="4788"/>
                  </a:lnTo>
                  <a:lnTo>
                    <a:pt x="2443" y="5227"/>
                  </a:lnTo>
                  <a:lnTo>
                    <a:pt x="2247" y="5667"/>
                  </a:lnTo>
                  <a:lnTo>
                    <a:pt x="2076" y="6107"/>
                  </a:lnTo>
                  <a:lnTo>
                    <a:pt x="1930" y="6571"/>
                  </a:lnTo>
                  <a:lnTo>
                    <a:pt x="1832" y="7035"/>
                  </a:lnTo>
                  <a:lnTo>
                    <a:pt x="1783" y="7499"/>
                  </a:lnTo>
                  <a:lnTo>
                    <a:pt x="1734" y="7963"/>
                  </a:lnTo>
                  <a:lnTo>
                    <a:pt x="1734" y="8451"/>
                  </a:lnTo>
                  <a:lnTo>
                    <a:pt x="1783" y="8915"/>
                  </a:lnTo>
                  <a:lnTo>
                    <a:pt x="1857" y="9379"/>
                  </a:lnTo>
                  <a:lnTo>
                    <a:pt x="1954" y="9843"/>
                  </a:lnTo>
                  <a:lnTo>
                    <a:pt x="2101" y="10307"/>
                  </a:lnTo>
                  <a:lnTo>
                    <a:pt x="2272" y="10747"/>
                  </a:lnTo>
                  <a:lnTo>
                    <a:pt x="1612" y="11699"/>
                  </a:lnTo>
                  <a:lnTo>
                    <a:pt x="1051" y="12579"/>
                  </a:lnTo>
                  <a:lnTo>
                    <a:pt x="831" y="12994"/>
                  </a:lnTo>
                  <a:lnTo>
                    <a:pt x="611" y="13385"/>
                  </a:lnTo>
                  <a:lnTo>
                    <a:pt x="440" y="13775"/>
                  </a:lnTo>
                  <a:lnTo>
                    <a:pt x="293" y="14142"/>
                  </a:lnTo>
                  <a:lnTo>
                    <a:pt x="171" y="14484"/>
                  </a:lnTo>
                  <a:lnTo>
                    <a:pt x="74" y="14801"/>
                  </a:lnTo>
                  <a:lnTo>
                    <a:pt x="25" y="15094"/>
                  </a:lnTo>
                  <a:lnTo>
                    <a:pt x="0" y="15363"/>
                  </a:lnTo>
                  <a:lnTo>
                    <a:pt x="0" y="15583"/>
                  </a:lnTo>
                  <a:lnTo>
                    <a:pt x="49" y="15802"/>
                  </a:lnTo>
                  <a:lnTo>
                    <a:pt x="123" y="15973"/>
                  </a:lnTo>
                  <a:lnTo>
                    <a:pt x="245" y="16120"/>
                  </a:lnTo>
                  <a:lnTo>
                    <a:pt x="342" y="16218"/>
                  </a:lnTo>
                  <a:lnTo>
                    <a:pt x="489" y="16291"/>
                  </a:lnTo>
                  <a:lnTo>
                    <a:pt x="635" y="16340"/>
                  </a:lnTo>
                  <a:lnTo>
                    <a:pt x="806" y="16364"/>
                  </a:lnTo>
                  <a:lnTo>
                    <a:pt x="1173" y="16364"/>
                  </a:lnTo>
                  <a:lnTo>
                    <a:pt x="1393" y="16315"/>
                  </a:lnTo>
                  <a:lnTo>
                    <a:pt x="1637" y="16267"/>
                  </a:lnTo>
                  <a:lnTo>
                    <a:pt x="2150" y="16120"/>
                  </a:lnTo>
                  <a:lnTo>
                    <a:pt x="2711" y="15876"/>
                  </a:lnTo>
                  <a:lnTo>
                    <a:pt x="3322" y="15583"/>
                  </a:lnTo>
                  <a:lnTo>
                    <a:pt x="3957" y="15192"/>
                  </a:lnTo>
                  <a:lnTo>
                    <a:pt x="4665" y="14752"/>
                  </a:lnTo>
                  <a:lnTo>
                    <a:pt x="5373" y="14264"/>
                  </a:lnTo>
                  <a:lnTo>
                    <a:pt x="6131" y="13702"/>
                  </a:lnTo>
                  <a:lnTo>
                    <a:pt x="6912" y="13092"/>
                  </a:lnTo>
                  <a:lnTo>
                    <a:pt x="7718" y="12432"/>
                  </a:lnTo>
                  <a:lnTo>
                    <a:pt x="8524" y="11724"/>
                  </a:lnTo>
                  <a:lnTo>
                    <a:pt x="9330" y="10967"/>
                  </a:lnTo>
                  <a:lnTo>
                    <a:pt x="10160" y="10161"/>
                  </a:lnTo>
                  <a:lnTo>
                    <a:pt x="10966" y="9330"/>
                  </a:lnTo>
                  <a:lnTo>
                    <a:pt x="11723" y="8524"/>
                  </a:lnTo>
                  <a:lnTo>
                    <a:pt x="12432" y="7718"/>
                  </a:lnTo>
                  <a:lnTo>
                    <a:pt x="13091" y="6912"/>
                  </a:lnTo>
                  <a:lnTo>
                    <a:pt x="13702" y="6131"/>
                  </a:lnTo>
                  <a:lnTo>
                    <a:pt x="14263" y="5374"/>
                  </a:lnTo>
                  <a:lnTo>
                    <a:pt x="14752" y="4666"/>
                  </a:lnTo>
                  <a:lnTo>
                    <a:pt x="15192" y="3957"/>
                  </a:lnTo>
                  <a:lnTo>
                    <a:pt x="15582" y="3322"/>
                  </a:lnTo>
                  <a:lnTo>
                    <a:pt x="15875" y="2712"/>
                  </a:lnTo>
                  <a:lnTo>
                    <a:pt x="16120" y="2150"/>
                  </a:lnTo>
                  <a:lnTo>
                    <a:pt x="16266" y="1637"/>
                  </a:lnTo>
                  <a:lnTo>
                    <a:pt x="16315" y="1393"/>
                  </a:lnTo>
                  <a:lnTo>
                    <a:pt x="16364" y="1173"/>
                  </a:lnTo>
                  <a:lnTo>
                    <a:pt x="16364" y="978"/>
                  </a:lnTo>
                  <a:lnTo>
                    <a:pt x="16364" y="807"/>
                  </a:lnTo>
                  <a:lnTo>
                    <a:pt x="16339" y="636"/>
                  </a:lnTo>
                  <a:lnTo>
                    <a:pt x="16291" y="489"/>
                  </a:lnTo>
                  <a:lnTo>
                    <a:pt x="16217" y="343"/>
                  </a:lnTo>
                  <a:lnTo>
                    <a:pt x="16120" y="245"/>
                  </a:lnTo>
                  <a:lnTo>
                    <a:pt x="15973" y="123"/>
                  </a:lnTo>
                  <a:lnTo>
                    <a:pt x="15802" y="50"/>
                  </a:lnTo>
                  <a:lnTo>
                    <a:pt x="1558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79" name="Google Shape;179;p29"/>
          <p:cNvGrpSpPr/>
          <p:nvPr/>
        </p:nvGrpSpPr>
        <p:grpSpPr>
          <a:xfrm rot="1056937">
            <a:off x="7080355" y="4072499"/>
            <a:ext cx="1079675" cy="1079775"/>
            <a:chOff x="570875" y="4322250"/>
            <a:chExt cx="443300" cy="443325"/>
          </a:xfrm>
        </p:grpSpPr>
        <p:sp>
          <p:nvSpPr>
            <p:cNvPr id="180" name="Google Shape;180;p29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l" t="t" r="r" b="b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" name="Google Shape;181;p29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l" t="t" r="r" b="b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2" name="Google Shape;182;p29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l" t="t" r="r" b="b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3" name="Google Shape;183;p29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l" t="t" r="r" b="b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84" name="Google Shape;184;p29"/>
          <p:cNvSpPr/>
          <p:nvPr/>
        </p:nvSpPr>
        <p:spPr>
          <a:xfrm rot="2466658">
            <a:off x="7201863" y="3104246"/>
            <a:ext cx="529967" cy="506031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5" name="Google Shape;185;p29"/>
          <p:cNvSpPr/>
          <p:nvPr/>
        </p:nvSpPr>
        <p:spPr>
          <a:xfrm rot="-1609369">
            <a:off x="7976910" y="3422645"/>
            <a:ext cx="381369" cy="364144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6" name="Google Shape;186;p29"/>
          <p:cNvSpPr/>
          <p:nvPr/>
        </p:nvSpPr>
        <p:spPr>
          <a:xfrm rot="2926158">
            <a:off x="10289387" y="3711130"/>
            <a:ext cx="285605" cy="272705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7" name="Google Shape;187;p29"/>
          <p:cNvSpPr/>
          <p:nvPr/>
        </p:nvSpPr>
        <p:spPr>
          <a:xfrm rot="-1609285">
            <a:off x="8919891" y="2366679"/>
            <a:ext cx="257316" cy="245695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8" name="Google Shape;188;p29"/>
          <p:cNvSpPr txBox="1">
            <a:spLocks noGrp="1"/>
          </p:cNvSpPr>
          <p:nvPr>
            <p:ph type="sldNum" idx="12"/>
          </p:nvPr>
        </p:nvSpPr>
        <p:spPr>
          <a:xfrm>
            <a:off x="10355233" y="864967"/>
            <a:ext cx="731600" cy="895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00BEF2"/>
                </a:solidFill>
              </a:rPr>
              <a:pPr/>
              <a:t>14</a:t>
            </a:fld>
            <a:endParaRPr>
              <a:solidFill>
                <a:srgbClr val="00BEF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0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 sz="2400"/>
              <a:t>讓教學回饋增加效益</a:t>
            </a:r>
            <a:endParaRPr sz="2400"/>
          </a:p>
        </p:txBody>
      </p:sp>
      <p:sp>
        <p:nvSpPr>
          <p:cNvPr id="194" name="Google Shape;194;p3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15</a:t>
            </a:fld>
            <a:endParaRPr/>
          </a:p>
        </p:txBody>
      </p:sp>
      <p:pic>
        <p:nvPicPr>
          <p:cNvPr id="195" name="Google Shape;19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5127" y="1302600"/>
            <a:ext cx="10163783" cy="52713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A2106908-973D-4FCB-A16C-F234938E6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4709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06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47E43F55-9707-4CF0-88B3-B9C42E80D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473227"/>
            <a:ext cx="8288032" cy="10966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800"/>
              <a:t>隨堂測驗</a:t>
            </a:r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668ED46A-C072-47D5-A08A-668BE522D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1035" r="2" b="10057"/>
          <a:stretch/>
        </p:blipFill>
        <p:spPr>
          <a:xfrm>
            <a:off x="677334" y="468621"/>
            <a:ext cx="8274669" cy="3635025"/>
          </a:xfrm>
          <a:custGeom>
            <a:avLst/>
            <a:gdLst>
              <a:gd name="connsiteX0" fmla="*/ 540554 w 8274669"/>
              <a:gd name="connsiteY0" fmla="*/ 0 h 3635025"/>
              <a:gd name="connsiteX1" fmla="*/ 8274669 w 8274669"/>
              <a:gd name="connsiteY1" fmla="*/ 0 h 3635025"/>
              <a:gd name="connsiteX2" fmla="*/ 8274669 w 8274669"/>
              <a:gd name="connsiteY2" fmla="*/ 3635025 h 3635025"/>
              <a:gd name="connsiteX3" fmla="*/ 0 w 8274669"/>
              <a:gd name="connsiteY3" fmla="*/ 3635025 h 363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74669" h="3635025">
                <a:moveTo>
                  <a:pt x="540554" y="0"/>
                </a:moveTo>
                <a:lnTo>
                  <a:pt x="8274669" y="0"/>
                </a:lnTo>
                <a:lnTo>
                  <a:pt x="8274669" y="3635025"/>
                </a:lnTo>
                <a:lnTo>
                  <a:pt x="0" y="363502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1951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A6D32E85-2681-4600-98DB-B6000A295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334" y="5379365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48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隨堂測驗</a:t>
            </a:r>
            <a:r>
              <a:rPr lang="en-US" altLang="zh-TW" sz="48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pic>
        <p:nvPicPr>
          <p:cNvPr id="21" name="內容版面配置區 3">
            <a:extLst>
              <a:ext uri="{FF2B5EF4-FFF2-40B4-BE49-F238E27FC236}">
                <a16:creationId xmlns:a16="http://schemas.microsoft.com/office/drawing/2014/main" id="{24CA2747-74D9-440B-BD09-76F3EC16EA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6" t="11562" r="630" b="5386"/>
          <a:stretch/>
        </p:blipFill>
        <p:spPr>
          <a:xfrm>
            <a:off x="1278020" y="824955"/>
            <a:ext cx="8804570" cy="470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821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0A136B35-41F7-404C-9503-559AD8B52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7673801" cy="108765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隨堂測驗</a:t>
            </a:r>
            <a:r>
              <a:rPr lang="en-US" altLang="zh-TW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3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4ED9C449-77EB-4AF8-91B3-F718BF200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787" r="2519" b="5858"/>
          <a:stretch/>
        </p:blipFill>
        <p:spPr>
          <a:xfrm>
            <a:off x="1501647" y="334152"/>
            <a:ext cx="8368143" cy="445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052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AA8096-587E-49A9-9CE2-0118724B1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學習者滿意度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45698AE-F9A4-49F6-9216-2369A906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673" y="1558637"/>
            <a:ext cx="9718963" cy="4869872"/>
          </a:xfrm>
        </p:spPr>
        <p:txBody>
          <a:bodyPr>
            <a:normAutofit lnSpcReduction="10000"/>
          </a:bodyPr>
          <a:lstStyle/>
          <a:p>
            <a:r>
              <a:rPr lang="en-US" altLang="zh-TW" sz="2000" dirty="0"/>
              <a:t>I felt comfortable conversing through this medium/in class. </a:t>
            </a:r>
          </a:p>
          <a:p>
            <a:r>
              <a:rPr lang="en-US" altLang="zh-TW" sz="2000" dirty="0"/>
              <a:t>I felt comfortable participating in course discussions. </a:t>
            </a:r>
          </a:p>
          <a:p>
            <a:r>
              <a:rPr lang="en-US" altLang="zh-TW" sz="2000" dirty="0"/>
              <a:t>I felt comfortable interacting with other participants in the course. </a:t>
            </a:r>
          </a:p>
          <a:p>
            <a:r>
              <a:rPr lang="en-US" altLang="zh-TW" sz="2000" dirty="0"/>
              <a:t>I felt that my point of view was acknowledged by other participants in the course. </a:t>
            </a:r>
          </a:p>
          <a:p>
            <a:r>
              <a:rPr lang="en-US" altLang="zh-TW" sz="2000" dirty="0"/>
              <a:t>I was able to form distinct individual impressions of some course participants. </a:t>
            </a:r>
          </a:p>
          <a:p>
            <a:r>
              <a:rPr lang="en-US" altLang="zh-TW" sz="2000" dirty="0"/>
              <a:t>The instructor facilitated discussions in the course. </a:t>
            </a:r>
          </a:p>
          <a:p>
            <a:r>
              <a:rPr lang="en-US" altLang="zh-TW" sz="2000" dirty="0"/>
              <a:t>My level of learning that took place in this course was of the highest quality. </a:t>
            </a:r>
          </a:p>
          <a:p>
            <a:r>
              <a:rPr lang="en-US" altLang="zh-TW" sz="2000" dirty="0"/>
              <a:t>Overall this course met my learning expectations. </a:t>
            </a:r>
          </a:p>
          <a:p>
            <a:r>
              <a:rPr lang="en-US" altLang="zh-TW" sz="2000" dirty="0"/>
              <a:t>Overall the instructor for this course met my expectations. </a:t>
            </a:r>
          </a:p>
          <a:p>
            <a:endParaRPr lang="en-US" altLang="zh-TW" sz="1600" dirty="0"/>
          </a:p>
          <a:p>
            <a:r>
              <a:rPr lang="en-US" altLang="zh-TW" sz="1600" dirty="0"/>
              <a:t>Hostetter, C. &amp; Busch, M. (2006). Measuring Up Online: The relationship between social presence and student learning satisfaction. </a:t>
            </a:r>
            <a:r>
              <a:rPr lang="en-US" altLang="zh-TW" sz="1600" i="1" dirty="0"/>
              <a:t>Journal of Scholarship of Teaching and Learning</a:t>
            </a:r>
            <a:r>
              <a:rPr lang="en-US" altLang="zh-TW" sz="1600" dirty="0"/>
              <a:t>, 6(2), pp. 1 – 12. </a:t>
            </a:r>
            <a:endParaRPr lang="zh-TW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191153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D905894-BA8E-414F-ADBD-BDEA766B3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2717030" cy="1320800"/>
          </a:xfrm>
        </p:spPr>
        <p:txBody>
          <a:bodyPr/>
          <a:lstStyle/>
          <a:p>
            <a:r>
              <a:rPr lang="zh-TW" altLang="en-US" dirty="0"/>
              <a:t>滿意度問卷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A7D8FEF-ED68-455B-A578-2D6360186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934" y="6274070"/>
            <a:ext cx="8596668" cy="438457"/>
          </a:xfrm>
        </p:spPr>
        <p:txBody>
          <a:bodyPr/>
          <a:lstStyle/>
          <a:p>
            <a:r>
              <a:rPr lang="en-US" altLang="zh-TW" dirty="0"/>
              <a:t>http://www.davidlewisphd.com/publications/in-press-Lee-et_al.pdf</a:t>
            </a:r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FA6380F-16A6-443D-B856-06B8BCE632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83" t="18585" r="26369" b="5960"/>
          <a:stretch/>
        </p:blipFill>
        <p:spPr>
          <a:xfrm>
            <a:off x="3733800" y="477982"/>
            <a:ext cx="5768802" cy="571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0396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4F1EEE-BD7F-4B1E-9C10-5EC7A8DBE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20E39F7-2329-498C-AB05-23A14E8FB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/>
              <a:t>非常感謝老師們的參與</a:t>
            </a:r>
          </a:p>
        </p:txBody>
      </p:sp>
    </p:spTree>
    <p:extLst>
      <p:ext uri="{BB962C8B-B14F-4D97-AF65-F5344CB8AC3E}">
        <p14:creationId xmlns:p14="http://schemas.microsoft.com/office/powerpoint/2010/main" val="2473982815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515</Words>
  <Application>Microsoft Office PowerPoint</Application>
  <PresentationFormat>寬螢幕</PresentationFormat>
  <Paragraphs>71</Paragraphs>
  <Slides>22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1" baseType="lpstr">
      <vt:lpstr>Montserrat</vt:lpstr>
      <vt:lpstr>微軟正黑體</vt:lpstr>
      <vt:lpstr>新細明體</vt:lpstr>
      <vt:lpstr>Arial</vt:lpstr>
      <vt:lpstr>Calibri</vt:lpstr>
      <vt:lpstr>Times New Roman</vt:lpstr>
      <vt:lpstr>Trebuchet MS</vt:lpstr>
      <vt:lpstr>Wingdings 3</vt:lpstr>
      <vt:lpstr>多面向</vt:lpstr>
      <vt:lpstr>PBL於iClass之應用</vt:lpstr>
      <vt:lpstr>PBL</vt:lpstr>
      <vt:lpstr>PBL教學步驟</vt:lpstr>
      <vt:lpstr>教學步驟</vt:lpstr>
      <vt:lpstr>提供討論空間</vt:lpstr>
      <vt:lpstr>分組學習1</vt:lpstr>
      <vt:lpstr>分組學習2</vt:lpstr>
      <vt:lpstr>匯入iClass模板</vt:lpstr>
      <vt:lpstr>設定專區</vt:lpstr>
      <vt:lpstr>分組討論-課堂內</vt:lpstr>
      <vt:lpstr>分組討論-課堂外</vt:lpstr>
      <vt:lpstr>分組討論版面</vt:lpstr>
      <vt:lpstr>PowerPoint 簡報</vt:lpstr>
      <vt:lpstr>CONCEPT</vt:lpstr>
      <vt:lpstr>讓教學回饋增加效益</vt:lpstr>
      <vt:lpstr>PowerPoint 簡報</vt:lpstr>
      <vt:lpstr>隨堂測驗</vt:lpstr>
      <vt:lpstr>隨堂測驗2</vt:lpstr>
      <vt:lpstr>隨堂測驗3</vt:lpstr>
      <vt:lpstr>學習者滿意度</vt:lpstr>
      <vt:lpstr>滿意度問卷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PBL於iClass之應用</dc:title>
  <dc:creator>Hans chung</dc:creator>
  <cp:lastModifiedBy>林盈蓁</cp:lastModifiedBy>
  <cp:revision>7</cp:revision>
  <dcterms:created xsi:type="dcterms:W3CDTF">2019-03-04T14:43:13Z</dcterms:created>
  <dcterms:modified xsi:type="dcterms:W3CDTF">2019-10-16T03:08:22Z</dcterms:modified>
</cp:coreProperties>
</file>