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86" r:id="rId2"/>
  </p:sldMasterIdLst>
  <p:notesMasterIdLst>
    <p:notesMasterId r:id="rId5"/>
  </p:notesMasterIdLst>
  <p:handoutMasterIdLst>
    <p:handoutMasterId r:id="rId6"/>
  </p:handoutMasterIdLst>
  <p:sldIdLst>
    <p:sldId id="590" r:id="rId3"/>
    <p:sldId id="550" r:id="rId4"/>
  </p:sldIdLst>
  <p:sldSz cx="12192000" cy="6858000"/>
  <p:notesSz cx="6797675" cy="99250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99"/>
    <a:srgbClr val="C0504D"/>
    <a:srgbClr val="FFCCCC"/>
    <a:srgbClr val="A22006"/>
    <a:srgbClr val="A6C9E8"/>
    <a:srgbClr val="8BB8E1"/>
    <a:srgbClr val="FF99FF"/>
    <a:srgbClr val="FF66FF"/>
    <a:srgbClr val="FF99CC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268" autoAdjust="0"/>
    <p:restoredTop sz="94660" autoAdjust="0"/>
  </p:normalViewPr>
  <p:slideViewPr>
    <p:cSldViewPr snapToGrid="0">
      <p:cViewPr varScale="1">
        <p:scale>
          <a:sx n="75" d="100"/>
          <a:sy n="75" d="100"/>
        </p:scale>
        <p:origin x="-102" y="-74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9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CC6577-3AB7-477E-83ED-9B63F7171FAF}" type="datetimeFigureOut">
              <a:rPr lang="zh-TW" altLang="en-US" smtClean="0"/>
              <a:t>2018/6/19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6735"/>
            <a:ext cx="2946400" cy="498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6735"/>
            <a:ext cx="2946400" cy="498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D35956-A189-4CB4-ABEB-A2795D55656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601630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7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7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5BAB2C-E90E-4B8C-97B8-EA55BC9142D2}" type="datetimeFigureOut">
              <a:rPr lang="zh-TW" altLang="en-US" smtClean="0"/>
              <a:t>2018/6/19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8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6430"/>
            <a:ext cx="5438140" cy="39079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9427075"/>
            <a:ext cx="2945659" cy="497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4" y="9427075"/>
            <a:ext cx="2945659" cy="497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122161-D066-4796-95E5-82891CE67E4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98887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5260" y="513678"/>
            <a:ext cx="6673121" cy="2262781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5260" y="2776457"/>
            <a:ext cx="6673121" cy="2462517"/>
          </a:xfrm>
        </p:spPr>
        <p:txBody>
          <a:bodyPr anchor="t">
            <a:normAutofit/>
          </a:bodyPr>
          <a:lstStyle>
            <a:lvl1pPr marL="0" indent="0" algn="l">
              <a:buNone/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361028" y="641777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6" name="圖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" y="0"/>
            <a:ext cx="12191675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581244" y="129258"/>
            <a:ext cx="8911687" cy="8389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12" name="內容版面配置區 2"/>
          <p:cNvSpPr>
            <a:spLocks noGrp="1"/>
          </p:cNvSpPr>
          <p:nvPr>
            <p:ph idx="1"/>
          </p:nvPr>
        </p:nvSpPr>
        <p:spPr>
          <a:xfrm>
            <a:off x="577532" y="1097446"/>
            <a:ext cx="8915400" cy="443826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rgbClr val="0033CC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70DAF-37DD-4CEC-8CA4-07A563557AD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85216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1361028" y="6417777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rgbClr val="002060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581244" y="103857"/>
            <a:ext cx="8911687" cy="838930"/>
          </a:xfrm>
        </p:spPr>
        <p:txBody>
          <a:bodyPr/>
          <a:lstStyle/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2111211" y="1028734"/>
            <a:ext cx="9553890" cy="336037"/>
          </a:xfrm>
        </p:spPr>
        <p:txBody>
          <a:bodyPr vert="horz" lIns="163275" tIns="81638" rIns="163275" bIns="81638" rtlCol="0">
            <a:normAutofit/>
          </a:bodyPr>
          <a:lstStyle>
            <a:lvl1pPr>
              <a:defRPr lang="ja-JP" altLang="en-US" i="1" dirty="0">
                <a:solidFill>
                  <a:schemeClr val="tx1">
                    <a:lumMod val="50000"/>
                    <a:lumOff val="50000"/>
                  </a:schemeClr>
                </a:solidFill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 smtClean="0"/>
              <a:t>Short description goes here</a:t>
            </a:r>
            <a:endParaRPr kumimoji="1" lang="ja-JP" altLang="en-US" dirty="0"/>
          </a:p>
        </p:txBody>
      </p:sp>
      <p:sp>
        <p:nvSpPr>
          <p:cNvPr id="20" name="アーチ 19"/>
          <p:cNvSpPr/>
          <p:nvPr userDrawn="1"/>
        </p:nvSpPr>
        <p:spPr>
          <a:xfrm rot="3600000">
            <a:off x="777225" y="1962047"/>
            <a:ext cx="994797" cy="994883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1" name="アーチ 20"/>
          <p:cNvSpPr/>
          <p:nvPr userDrawn="1"/>
        </p:nvSpPr>
        <p:spPr>
          <a:xfrm rot="6618510">
            <a:off x="854950" y="2039779"/>
            <a:ext cx="839345" cy="8394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3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2" name="テキスト プレースホルダー 6"/>
          <p:cNvSpPr>
            <a:spLocks noGrp="1"/>
          </p:cNvSpPr>
          <p:nvPr>
            <p:ph type="body" sz="quarter" idx="15" hasCustomPrompt="1"/>
          </p:nvPr>
        </p:nvSpPr>
        <p:spPr>
          <a:xfrm>
            <a:off x="1348818" y="2119070"/>
            <a:ext cx="4556106" cy="526901"/>
          </a:xfrm>
        </p:spPr>
        <p:txBody>
          <a:bodyPr anchor="b">
            <a:noAutofit/>
          </a:bodyPr>
          <a:lstStyle>
            <a:lvl1pPr algn="l">
              <a:defRPr sz="240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  <p:sp>
        <p:nvSpPr>
          <p:cNvPr id="23" name="テキスト プレースホルダー 6"/>
          <p:cNvSpPr>
            <a:spLocks noGrp="1"/>
          </p:cNvSpPr>
          <p:nvPr>
            <p:ph type="body" sz="quarter" idx="14" hasCustomPrompt="1"/>
          </p:nvPr>
        </p:nvSpPr>
        <p:spPr>
          <a:xfrm>
            <a:off x="1806201" y="2589855"/>
            <a:ext cx="4098724" cy="3151161"/>
          </a:xfrm>
        </p:spPr>
        <p:txBody>
          <a:bodyPr anchor="t">
            <a:normAutofit/>
          </a:bodyPr>
          <a:lstStyle>
            <a:lvl1pPr algn="l">
              <a:defRPr sz="1333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  <p:sp>
        <p:nvSpPr>
          <p:cNvPr id="27" name="アーチ 26"/>
          <p:cNvSpPr/>
          <p:nvPr userDrawn="1"/>
        </p:nvSpPr>
        <p:spPr>
          <a:xfrm rot="3600000">
            <a:off x="6277591" y="1959983"/>
            <a:ext cx="994797" cy="994883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8" name="アーチ 27"/>
          <p:cNvSpPr/>
          <p:nvPr userDrawn="1"/>
        </p:nvSpPr>
        <p:spPr>
          <a:xfrm rot="6618510">
            <a:off x="6355316" y="2037714"/>
            <a:ext cx="839345" cy="8394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2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9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6849184" y="2117006"/>
            <a:ext cx="4556106" cy="526901"/>
          </a:xfrm>
        </p:spPr>
        <p:txBody>
          <a:bodyPr anchor="b">
            <a:noAutofit/>
          </a:bodyPr>
          <a:lstStyle>
            <a:lvl1pPr algn="l">
              <a:defRPr sz="240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  <p:sp>
        <p:nvSpPr>
          <p:cNvPr id="30" name="テキスト プレースホルダー 6"/>
          <p:cNvSpPr>
            <a:spLocks noGrp="1"/>
          </p:cNvSpPr>
          <p:nvPr>
            <p:ph type="body" sz="quarter" idx="17" hasCustomPrompt="1"/>
          </p:nvPr>
        </p:nvSpPr>
        <p:spPr>
          <a:xfrm>
            <a:off x="7306567" y="2587790"/>
            <a:ext cx="4098724" cy="3151161"/>
          </a:xfrm>
        </p:spPr>
        <p:txBody>
          <a:bodyPr anchor="t">
            <a:normAutofit/>
          </a:bodyPr>
          <a:lstStyle>
            <a:lvl1pPr algn="l">
              <a:defRPr sz="1333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7429710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圓角矩形 6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solidFill>
            <a:schemeClr val="bg1"/>
          </a:solidFill>
          <a:ln w="15875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文字方塊 7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2683C6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rgbClr val="2683C6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rgbClr val="2683C6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rgbClr val="2683C6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15" name="直線接點 14"/>
          <p:cNvCxnSpPr/>
          <p:nvPr userDrawn="1"/>
        </p:nvCxnSpPr>
        <p:spPr>
          <a:xfrm>
            <a:off x="11739114" y="1121569"/>
            <a:ext cx="0" cy="116205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1634112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32917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圓角矩形 6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文字方塊 7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solidFill>
            <a:srgbClr val="FFFFFF"/>
          </a:solidFill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BC8C00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b="1" dirty="0">
              <a:solidFill>
                <a:srgbClr val="BC8C00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-31808" y="1097445"/>
            <a:ext cx="11770921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BC8C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15" name="直線接點 14"/>
          <p:cNvCxnSpPr/>
          <p:nvPr userDrawn="1"/>
        </p:nvCxnSpPr>
        <p:spPr>
          <a:xfrm>
            <a:off x="11739114" y="2339825"/>
            <a:ext cx="0" cy="110091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2819450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29722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solidFill>
            <a:srgbClr val="FFFFFF"/>
          </a:solidFill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538234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b="1" dirty="0">
              <a:solidFill>
                <a:srgbClr val="538234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538234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24" name="直線接點 23"/>
          <p:cNvCxnSpPr/>
          <p:nvPr userDrawn="1"/>
        </p:nvCxnSpPr>
        <p:spPr>
          <a:xfrm>
            <a:off x="11739114" y="3478888"/>
            <a:ext cx="0" cy="1087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3911653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45750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solidFill>
            <a:schemeClr val="bg1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AE5A2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b="1" dirty="0">
              <a:solidFill>
                <a:srgbClr val="AE5A2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B66B38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24" name="直線接點 23"/>
          <p:cNvCxnSpPr/>
          <p:nvPr userDrawn="1"/>
        </p:nvCxnSpPr>
        <p:spPr>
          <a:xfrm>
            <a:off x="11739114" y="4640938"/>
            <a:ext cx="0" cy="1087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5063112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10917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solidFill>
            <a:schemeClr val="bg1"/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rgbClr val="4476A2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rgbClr val="4476A2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41719C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24" name="直線接點 23"/>
          <p:cNvCxnSpPr/>
          <p:nvPr userDrawn="1"/>
        </p:nvCxnSpPr>
        <p:spPr>
          <a:xfrm>
            <a:off x="11739114" y="5793463"/>
            <a:ext cx="0" cy="1087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6082287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059216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5260" y="513678"/>
            <a:ext cx="6673121" cy="2262781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5260" y="2776457"/>
            <a:ext cx="6673121" cy="2462517"/>
          </a:xfrm>
        </p:spPr>
        <p:txBody>
          <a:bodyPr anchor="t">
            <a:normAutofit/>
          </a:bodyPr>
          <a:lstStyle>
            <a:lvl1pPr marL="0" indent="0" algn="l">
              <a:buNone/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361028" y="641777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584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581244" y="129258"/>
            <a:ext cx="8911687" cy="8389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12" name="內容版面配置區 2"/>
          <p:cNvSpPr>
            <a:spLocks noGrp="1"/>
          </p:cNvSpPr>
          <p:nvPr>
            <p:ph idx="1"/>
          </p:nvPr>
        </p:nvSpPr>
        <p:spPr>
          <a:xfrm>
            <a:off x="577532" y="1097446"/>
            <a:ext cx="8915400" cy="443826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rgbClr val="0033CC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81312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70DAF-37DD-4CEC-8CA4-07A563557AD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36735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1361028" y="6417777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rgbClr val="002060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596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00343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80515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2562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20108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922889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602999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411833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8419197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633242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3515148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612130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071350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53208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581244" y="103857"/>
            <a:ext cx="8911687" cy="838930"/>
          </a:xfrm>
        </p:spPr>
        <p:txBody>
          <a:bodyPr/>
          <a:lstStyle/>
          <a:p>
            <a:r>
              <a:rPr kumimoji="1" lang="en-US" altLang="ja-JP" dirty="0" smtClean="0"/>
              <a:t>Slide Title Goes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459DFB-86F3-43FA-8567-2EA6E426AE9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 hasCustomPrompt="1"/>
          </p:nvPr>
        </p:nvSpPr>
        <p:spPr>
          <a:xfrm>
            <a:off x="2111211" y="1028734"/>
            <a:ext cx="9553890" cy="336037"/>
          </a:xfrm>
        </p:spPr>
        <p:txBody>
          <a:bodyPr vert="horz" lIns="163275" tIns="81638" rIns="163275" bIns="81638" rtlCol="0">
            <a:normAutofit/>
          </a:bodyPr>
          <a:lstStyle>
            <a:lvl1pPr>
              <a:defRPr lang="ja-JP" altLang="en-US" i="1" dirty="0">
                <a:solidFill>
                  <a:schemeClr val="tx1">
                    <a:lumMod val="50000"/>
                    <a:lumOff val="50000"/>
                  </a:schemeClr>
                </a:solidFill>
                <a:cs typeface="Open Sans Light" panose="020B0306030504020204" pitchFamily="34" charset="0"/>
              </a:defRPr>
            </a:lvl1pPr>
          </a:lstStyle>
          <a:p>
            <a:pPr lvl="0"/>
            <a:r>
              <a:rPr kumimoji="1" lang="en-US" altLang="ja-JP" dirty="0" smtClean="0"/>
              <a:t>Short description goes here</a:t>
            </a:r>
            <a:endParaRPr kumimoji="1" lang="ja-JP" altLang="en-US" dirty="0"/>
          </a:p>
        </p:txBody>
      </p:sp>
      <p:sp>
        <p:nvSpPr>
          <p:cNvPr id="20" name="アーチ 19"/>
          <p:cNvSpPr/>
          <p:nvPr userDrawn="1"/>
        </p:nvSpPr>
        <p:spPr>
          <a:xfrm rot="3600000">
            <a:off x="777225" y="1962047"/>
            <a:ext cx="994797" cy="994883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1" name="アーチ 20"/>
          <p:cNvSpPr/>
          <p:nvPr userDrawn="1"/>
        </p:nvSpPr>
        <p:spPr>
          <a:xfrm rot="6618510">
            <a:off x="854950" y="2039779"/>
            <a:ext cx="839345" cy="8394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3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2" name="テキスト プレースホルダー 6"/>
          <p:cNvSpPr>
            <a:spLocks noGrp="1"/>
          </p:cNvSpPr>
          <p:nvPr>
            <p:ph type="body" sz="quarter" idx="15" hasCustomPrompt="1"/>
          </p:nvPr>
        </p:nvSpPr>
        <p:spPr>
          <a:xfrm>
            <a:off x="1348818" y="2119070"/>
            <a:ext cx="4556106" cy="526901"/>
          </a:xfrm>
        </p:spPr>
        <p:txBody>
          <a:bodyPr anchor="b">
            <a:noAutofit/>
          </a:bodyPr>
          <a:lstStyle>
            <a:lvl1pPr algn="l">
              <a:defRPr sz="2400" baseline="0">
                <a:solidFill>
                  <a:schemeClr val="accent3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  <p:sp>
        <p:nvSpPr>
          <p:cNvPr id="23" name="テキスト プレースホルダー 6"/>
          <p:cNvSpPr>
            <a:spLocks noGrp="1"/>
          </p:cNvSpPr>
          <p:nvPr>
            <p:ph type="body" sz="quarter" idx="14" hasCustomPrompt="1"/>
          </p:nvPr>
        </p:nvSpPr>
        <p:spPr>
          <a:xfrm>
            <a:off x="1806201" y="2589855"/>
            <a:ext cx="4098724" cy="3151161"/>
          </a:xfrm>
        </p:spPr>
        <p:txBody>
          <a:bodyPr anchor="t">
            <a:normAutofit/>
          </a:bodyPr>
          <a:lstStyle>
            <a:lvl1pPr algn="l">
              <a:defRPr sz="1333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  <p:sp>
        <p:nvSpPr>
          <p:cNvPr id="27" name="アーチ 26"/>
          <p:cNvSpPr/>
          <p:nvPr userDrawn="1"/>
        </p:nvSpPr>
        <p:spPr>
          <a:xfrm rot="3600000">
            <a:off x="6277591" y="1959983"/>
            <a:ext cx="994797" cy="994883"/>
          </a:xfrm>
          <a:prstGeom prst="blockArc">
            <a:avLst>
              <a:gd name="adj1" fmla="val 18941412"/>
              <a:gd name="adj2" fmla="val 11732646"/>
              <a:gd name="adj3" fmla="val 434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8" name="アーチ 27"/>
          <p:cNvSpPr/>
          <p:nvPr userDrawn="1"/>
        </p:nvSpPr>
        <p:spPr>
          <a:xfrm rot="6618510">
            <a:off x="6355316" y="2037714"/>
            <a:ext cx="839345" cy="839418"/>
          </a:xfrm>
          <a:prstGeom prst="blockArc">
            <a:avLst>
              <a:gd name="adj1" fmla="val 19452122"/>
              <a:gd name="adj2" fmla="val 11742259"/>
              <a:gd name="adj3" fmla="val 4894"/>
            </a:avLst>
          </a:prstGeom>
          <a:solidFill>
            <a:schemeClr val="accent2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200">
              <a:solidFill>
                <a:schemeClr val="accent6"/>
              </a:solidFill>
            </a:endParaRPr>
          </a:p>
        </p:txBody>
      </p:sp>
      <p:sp>
        <p:nvSpPr>
          <p:cNvPr id="29" name="テキスト プレースホルダー 6"/>
          <p:cNvSpPr>
            <a:spLocks noGrp="1"/>
          </p:cNvSpPr>
          <p:nvPr>
            <p:ph type="body" sz="quarter" idx="16" hasCustomPrompt="1"/>
          </p:nvPr>
        </p:nvSpPr>
        <p:spPr>
          <a:xfrm>
            <a:off x="6849184" y="2117006"/>
            <a:ext cx="4556106" cy="526901"/>
          </a:xfrm>
        </p:spPr>
        <p:txBody>
          <a:bodyPr anchor="b">
            <a:noAutofit/>
          </a:bodyPr>
          <a:lstStyle>
            <a:lvl1pPr algn="l">
              <a:defRPr sz="2400" baseline="0">
                <a:solidFill>
                  <a:schemeClr val="accent2"/>
                </a:solidFill>
                <a:latin typeface="Route 159 SemiBold" pitchFamily="50" charset="0"/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  <p:sp>
        <p:nvSpPr>
          <p:cNvPr id="30" name="テキスト プレースホルダー 6"/>
          <p:cNvSpPr>
            <a:spLocks noGrp="1"/>
          </p:cNvSpPr>
          <p:nvPr>
            <p:ph type="body" sz="quarter" idx="17" hasCustomPrompt="1"/>
          </p:nvPr>
        </p:nvSpPr>
        <p:spPr>
          <a:xfrm>
            <a:off x="7306567" y="2587790"/>
            <a:ext cx="4098724" cy="3151161"/>
          </a:xfrm>
        </p:spPr>
        <p:txBody>
          <a:bodyPr anchor="t">
            <a:normAutofit/>
          </a:bodyPr>
          <a:lstStyle>
            <a:lvl1pPr algn="l">
              <a:defRPr sz="1333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Text goes here</a:t>
            </a:r>
            <a:endParaRPr kumimoji="1" lang="ja-JP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3382714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圓角矩形 6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solidFill>
            <a:schemeClr val="bg1"/>
          </a:solidFill>
          <a:ln w="15875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文字方塊 7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2683C6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rgbClr val="2683C6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rgbClr val="2683C6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rgbClr val="2683C6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15" name="直線接點 14"/>
          <p:cNvCxnSpPr/>
          <p:nvPr userDrawn="1"/>
        </p:nvCxnSpPr>
        <p:spPr>
          <a:xfrm>
            <a:off x="11739114" y="1121569"/>
            <a:ext cx="0" cy="116205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1634112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82429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圓角矩形 6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文字方塊 7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solidFill>
            <a:srgbClr val="FFFFFF"/>
          </a:solidFill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BC8C00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b="1" dirty="0">
              <a:solidFill>
                <a:srgbClr val="BC8C00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-31808" y="1097445"/>
            <a:ext cx="11770921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BC8C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15" name="直線接點 14"/>
          <p:cNvCxnSpPr/>
          <p:nvPr userDrawn="1"/>
        </p:nvCxnSpPr>
        <p:spPr>
          <a:xfrm>
            <a:off x="11739114" y="2339825"/>
            <a:ext cx="0" cy="110091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2819450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053949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solidFill>
            <a:srgbClr val="FFFFFF"/>
          </a:solidFill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538234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b="1" dirty="0">
              <a:solidFill>
                <a:srgbClr val="538234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538234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24" name="直線接點 23"/>
          <p:cNvCxnSpPr/>
          <p:nvPr userDrawn="1"/>
        </p:nvCxnSpPr>
        <p:spPr>
          <a:xfrm>
            <a:off x="11739114" y="3478888"/>
            <a:ext cx="0" cy="1087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3911653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248313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solidFill>
            <a:schemeClr val="bg1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AE5A2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b="1" dirty="0">
              <a:solidFill>
                <a:srgbClr val="AE5A2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B66B38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24" name="直線接點 23"/>
          <p:cNvCxnSpPr/>
          <p:nvPr userDrawn="1"/>
        </p:nvCxnSpPr>
        <p:spPr>
          <a:xfrm>
            <a:off x="11739114" y="4640938"/>
            <a:ext cx="0" cy="1087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5063112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195747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圓角矩形 5"/>
          <p:cNvSpPr/>
          <p:nvPr userDrawn="1"/>
        </p:nvSpPr>
        <p:spPr>
          <a:xfrm rot="5400000">
            <a:off x="11367581" y="2669836"/>
            <a:ext cx="1100916" cy="440894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11697782" y="210894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作業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 userDrawn="1"/>
        </p:nvSpPr>
        <p:spPr>
          <a:xfrm rot="5400000">
            <a:off x="11367581" y="3808899"/>
            <a:ext cx="1100916" cy="440894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11697782" y="325752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小考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 userDrawn="1"/>
        </p:nvSpPr>
        <p:spPr>
          <a:xfrm rot="5400000">
            <a:off x="11386631" y="4950057"/>
            <a:ext cx="1100916" cy="44089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文字方塊 22"/>
          <p:cNvSpPr txBox="1"/>
          <p:nvPr userDrawn="1"/>
        </p:nvSpPr>
        <p:spPr>
          <a:xfrm>
            <a:off x="11716832" y="4398686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點名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 userDrawn="1"/>
        </p:nvSpPr>
        <p:spPr>
          <a:xfrm rot="5400000">
            <a:off x="11396250" y="6096619"/>
            <a:ext cx="1100916" cy="440894"/>
          </a:xfrm>
          <a:prstGeom prst="roundRect">
            <a:avLst/>
          </a:prstGeom>
          <a:solidFill>
            <a:schemeClr val="bg1"/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1" name="文字方塊 30"/>
          <p:cNvSpPr txBox="1"/>
          <p:nvPr userDrawn="1"/>
        </p:nvSpPr>
        <p:spPr>
          <a:xfrm>
            <a:off x="11726451" y="5526198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rgbClr val="4476A2"/>
                </a:solidFill>
                <a:latin typeface="微軟正黑體" panose="020B0604030504040204" pitchFamily="34" charset="-120"/>
              </a:rPr>
              <a:t>學習分析</a:t>
            </a:r>
            <a:endParaRPr lang="zh-TW" altLang="en-US" dirty="0">
              <a:solidFill>
                <a:srgbClr val="4476A2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 userDrawn="1"/>
        </p:nvSpPr>
        <p:spPr>
          <a:xfrm rot="5400000">
            <a:off x="11320485" y="1484268"/>
            <a:ext cx="1214539" cy="440894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1" name="文字方塊 20"/>
          <p:cNvSpPr txBox="1"/>
          <p:nvPr userDrawn="1"/>
        </p:nvSpPr>
        <p:spPr>
          <a:xfrm>
            <a:off x="11707307" y="928510"/>
            <a:ext cx="600164" cy="15441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教材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&amp;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</a:rPr>
              <a:t>視頻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1097445"/>
            <a:ext cx="11739114" cy="5760554"/>
          </a:xfrm>
          <a:prstGeom prst="rect">
            <a:avLst/>
          </a:prstGeom>
          <a:solidFill>
            <a:srgbClr val="FFFFFF"/>
          </a:solidFill>
          <a:ln w="15875" cap="flat" cmpd="sng" algn="ctr">
            <a:solidFill>
              <a:srgbClr val="41719C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cxnSp>
        <p:nvCxnSpPr>
          <p:cNvPr id="24" name="直線接點 23"/>
          <p:cNvCxnSpPr/>
          <p:nvPr userDrawn="1"/>
        </p:nvCxnSpPr>
        <p:spPr>
          <a:xfrm>
            <a:off x="11739114" y="5793463"/>
            <a:ext cx="0" cy="1087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cxnSp>
      <p:pic>
        <p:nvPicPr>
          <p:cNvPr id="1028" name="Picture 4" descr="http://bpic.588ku.com/element_pic/00/16/06/10575a4f3d99b9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998599" y="6082287"/>
            <a:ext cx="816317" cy="8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959347" y="6484793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223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1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44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17" Type="http://schemas.openxmlformats.org/officeDocument/2006/relationships/slideLayout" Target="../slideLayouts/slideLayout40.xml"/><Relationship Id="rId25" Type="http://schemas.openxmlformats.org/officeDocument/2006/relationships/image" Target="../media/image4.jpg"/><Relationship Id="rId2" Type="http://schemas.openxmlformats.org/officeDocument/2006/relationships/slideLayout" Target="../slideLayouts/slideLayout25.xml"/><Relationship Id="rId16" Type="http://schemas.openxmlformats.org/officeDocument/2006/relationships/slideLayout" Target="../slideLayouts/slideLayout39.xml"/><Relationship Id="rId2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24" Type="http://schemas.openxmlformats.org/officeDocument/2006/relationships/theme" Target="../theme/theme2.xml"/><Relationship Id="rId5" Type="http://schemas.openxmlformats.org/officeDocument/2006/relationships/slideLayout" Target="../slideLayouts/slideLayout28.xml"/><Relationship Id="rId15" Type="http://schemas.openxmlformats.org/officeDocument/2006/relationships/slideLayout" Target="../slideLayouts/slideLayout38.xml"/><Relationship Id="rId23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33.xml"/><Relationship Id="rId19" Type="http://schemas.openxmlformats.org/officeDocument/2006/relationships/slideLayout" Target="../slideLayouts/slideLayout42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slideLayout" Target="../slideLayouts/slideLayout37.xml"/><Relationship Id="rId22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" y="0"/>
            <a:ext cx="12191675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244" y="129258"/>
            <a:ext cx="8911687" cy="8389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7532" y="1097446"/>
            <a:ext cx="8915400" cy="4438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1361028" y="6417777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rgbClr val="002060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9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58" r:id="rId16"/>
    <p:sldLayoutId id="2147483659" r:id="rId17"/>
    <p:sldLayoutId id="2147483680" r:id="rId18"/>
    <p:sldLayoutId id="2147483681" r:id="rId19"/>
    <p:sldLayoutId id="2147483682" r:id="rId20"/>
    <p:sldLayoutId id="2147483683" r:id="rId21"/>
    <p:sldLayoutId id="2147483685" r:id="rId22"/>
    <p:sldLayoutId id="2147483684" r:id="rId2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4572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" panose="05000000000000000000" pitchFamily="2" charset="2"/>
        <a:buChar char="l"/>
        <a:defRPr sz="32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8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4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244" y="129258"/>
            <a:ext cx="8911687" cy="8389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7532" y="1097446"/>
            <a:ext cx="8915400" cy="4438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1361028" y="6417777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rgbClr val="002060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" y="0"/>
            <a:ext cx="121916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453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  <p:sldLayoutId id="2147483703" r:id="rId17"/>
    <p:sldLayoutId id="2147483704" r:id="rId18"/>
    <p:sldLayoutId id="2147483705" r:id="rId19"/>
    <p:sldLayoutId id="2147483706" r:id="rId20"/>
    <p:sldLayoutId id="2147483707" r:id="rId21"/>
    <p:sldLayoutId id="2147483708" r:id="rId22"/>
    <p:sldLayoutId id="2147483709" r:id="rId2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4572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" panose="05000000000000000000" pitchFamily="2" charset="2"/>
        <a:buChar char="l"/>
        <a:defRPr sz="32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8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4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3" name="文字方塊 2"/>
          <p:cNvSpPr txBox="1"/>
          <p:nvPr/>
        </p:nvSpPr>
        <p:spPr>
          <a:xfrm>
            <a:off x="2515774" y="5403794"/>
            <a:ext cx="4908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報告人</a:t>
            </a:r>
            <a:r>
              <a:rPr lang="zh-TW" altLang="en-US" sz="3600" b="1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：陳燦珠</a:t>
            </a:r>
            <a:endParaRPr lang="en-US" altLang="zh-TW" sz="3600" b="1" dirty="0">
              <a:solidFill>
                <a:schemeClr val="accent1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146" y="1072180"/>
            <a:ext cx="2531559" cy="3675186"/>
          </a:xfrm>
          <a:prstGeom prst="rect">
            <a:avLst/>
          </a:prstGeom>
        </p:spPr>
      </p:pic>
      <p:sp>
        <p:nvSpPr>
          <p:cNvPr id="9" name="文字方塊 8"/>
          <p:cNvSpPr txBox="1"/>
          <p:nvPr/>
        </p:nvSpPr>
        <p:spPr>
          <a:xfrm>
            <a:off x="2442706" y="6392725"/>
            <a:ext cx="49080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2018/06/14</a:t>
            </a:r>
            <a:endParaRPr lang="en-US" altLang="zh-TW" sz="2000" b="1" dirty="0">
              <a:solidFill>
                <a:schemeClr val="accent1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1471548" y="1700911"/>
            <a:ext cx="7301326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52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0"/>
                <a:ea typeface="Adobe 繁黑體 Std B" pitchFamily="34" charset="-120"/>
              </a:rPr>
              <a:t>iClass</a:t>
            </a:r>
            <a:r>
              <a:rPr lang="zh-TW" altLang="zh-TW" sz="5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0"/>
                <a:ea typeface="Adobe 繁黑體 Std B" pitchFamily="34" charset="-120"/>
              </a:rPr>
              <a:t>學習</a:t>
            </a:r>
            <a:r>
              <a:rPr lang="zh-TW" altLang="zh-TW" sz="5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0"/>
                <a:ea typeface="Adobe 繁黑體 Std B" pitchFamily="34" charset="-120"/>
              </a:rPr>
              <a:t>平台</a:t>
            </a:r>
            <a:endParaRPr lang="en-US" altLang="zh-TW" sz="52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繁黑體 Std B" pitchFamily="34" charset="-120"/>
              <a:ea typeface="Adobe 繁黑體 Std B" pitchFamily="34" charset="-120"/>
            </a:endParaRPr>
          </a:p>
          <a:p>
            <a:pPr algn="ctr"/>
            <a:r>
              <a:rPr lang="zh-TW" altLang="zh-TW" sz="5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0"/>
                <a:ea typeface="Adobe 繁黑體 Std B" pitchFamily="34" charset="-120"/>
              </a:rPr>
              <a:t>使用</a:t>
            </a:r>
            <a:r>
              <a:rPr lang="zh-TW" altLang="zh-TW" sz="5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0"/>
                <a:ea typeface="Adobe 繁黑體 Std B" pitchFamily="34" charset="-120"/>
              </a:rPr>
              <a:t>經驗分享工作</a:t>
            </a:r>
            <a:r>
              <a:rPr lang="zh-TW" altLang="zh-TW" sz="5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0"/>
                <a:ea typeface="Adobe 繁黑體 Std B" pitchFamily="34" charset="-120"/>
              </a:rPr>
              <a:t>坊</a:t>
            </a:r>
            <a:endParaRPr lang="en-US" altLang="zh-TW" sz="5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繁黑體 Std B" pitchFamily="34" charset="-120"/>
              <a:ea typeface="Adobe 繁黑體 Std B" pitchFamily="34" charset="-12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13604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zh-TW" altLang="en-US" dirty="0">
                <a:latin typeface="Arial" panose="020B0604020202020204" pitchFamily="34" charset="0"/>
                <a:cs typeface="新細明體" panose="02020500000000000000" pitchFamily="18" charset="-120"/>
              </a:rPr>
              <a:t>工作坊</a:t>
            </a:r>
            <a:r>
              <a:rPr lang="zh-TW" altLang="zh-TW" dirty="0">
                <a:latin typeface="Arial" panose="020B0604020202020204" pitchFamily="34" charset="0"/>
                <a:cs typeface="新細明體" panose="02020500000000000000" pitchFamily="18" charset="-120"/>
              </a:rPr>
              <a:t>議程</a:t>
            </a:r>
            <a:endParaRPr lang="zh-TW" altLang="en-US" dirty="0">
              <a:latin typeface="Arial" panose="020B0604020202020204" pitchFamily="34" charset="0"/>
              <a:cs typeface="新細明體" panose="02020500000000000000" pitchFamily="18" charset="-120"/>
            </a:endParaRPr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319207"/>
              </p:ext>
            </p:extLst>
          </p:nvPr>
        </p:nvGraphicFramePr>
        <p:xfrm>
          <a:off x="1269999" y="1308100"/>
          <a:ext cx="9652000" cy="46427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88014"/>
                <a:gridCol w="4202274"/>
                <a:gridCol w="2478523"/>
                <a:gridCol w="1183189"/>
              </a:tblGrid>
              <a:tr h="7248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時　　間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內　　　　容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主講人／主持人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地　點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</a:tr>
              <a:tr h="471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 smtClean="0">
                          <a:effectLst/>
                        </a:rPr>
                        <a:t>1</a:t>
                      </a:r>
                      <a:r>
                        <a:rPr lang="en-US" altLang="zh-TW" sz="2000" kern="100" dirty="0" smtClean="0">
                          <a:effectLst/>
                        </a:rPr>
                        <a:t>2</a:t>
                      </a:r>
                      <a:r>
                        <a:rPr lang="en-US" sz="2000" kern="100" dirty="0" smtClean="0">
                          <a:effectLst/>
                        </a:rPr>
                        <a:t>:00~1</a:t>
                      </a:r>
                      <a:r>
                        <a:rPr lang="en-US" altLang="zh-TW" sz="2000" kern="100" dirty="0" smtClean="0">
                          <a:effectLst/>
                        </a:rPr>
                        <a:t>2</a:t>
                      </a:r>
                      <a:r>
                        <a:rPr lang="en-US" sz="2000" kern="100" dirty="0" smtClean="0">
                          <a:effectLst/>
                        </a:rPr>
                        <a:t>:10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報到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資訊處</a:t>
                      </a:r>
                      <a:endParaRPr lang="zh-TW" sz="2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 rowSpan="8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守</a:t>
                      </a:r>
                      <a:r>
                        <a:rPr lang="zh-TW" sz="2000" kern="100" dirty="0" smtClean="0">
                          <a:effectLst/>
                        </a:rPr>
                        <a:t>謙</a:t>
                      </a:r>
                      <a:r>
                        <a:rPr lang="zh-TW" altLang="en-US" sz="2000" kern="100" dirty="0" smtClean="0">
                          <a:effectLst/>
                        </a:rPr>
                        <a:t>國際會議中心</a:t>
                      </a:r>
                      <a:r>
                        <a:rPr lang="en-US" sz="2000" kern="100" dirty="0">
                          <a:effectLst/>
                        </a:rPr>
                        <a:t/>
                      </a:r>
                      <a:br>
                        <a:rPr lang="en-US" sz="2000" kern="100" dirty="0">
                          <a:effectLst/>
                        </a:rPr>
                      </a:br>
                      <a:r>
                        <a:rPr lang="en-US" sz="2000" kern="100" dirty="0" smtClean="0">
                          <a:effectLst/>
                        </a:rPr>
                        <a:t>HC106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2000" kern="100" dirty="0" smtClean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伯馬廳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</a:tr>
              <a:tr h="471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 smtClean="0">
                          <a:effectLst/>
                        </a:rPr>
                        <a:t>1</a:t>
                      </a:r>
                      <a:r>
                        <a:rPr lang="en-US" altLang="zh-TW" sz="2000" kern="100" dirty="0" smtClean="0">
                          <a:effectLst/>
                        </a:rPr>
                        <a:t>2</a:t>
                      </a:r>
                      <a:r>
                        <a:rPr lang="en-US" sz="2000" kern="100" dirty="0" smtClean="0">
                          <a:effectLst/>
                        </a:rPr>
                        <a:t>:10~1</a:t>
                      </a:r>
                      <a:r>
                        <a:rPr lang="en-US" altLang="zh-TW" sz="2000" kern="100" dirty="0" smtClean="0">
                          <a:effectLst/>
                        </a:rPr>
                        <a:t>2</a:t>
                      </a:r>
                      <a:r>
                        <a:rPr lang="en-US" sz="2000" kern="100" dirty="0" smtClean="0">
                          <a:effectLst/>
                        </a:rPr>
                        <a:t>:</a:t>
                      </a:r>
                      <a:r>
                        <a:rPr lang="en-US" altLang="zh-TW" sz="2000" kern="100" dirty="0" smtClean="0">
                          <a:effectLst/>
                        </a:rPr>
                        <a:t>15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2000" kern="100" dirty="0" smtClean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開幕致詞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000" kern="100" dirty="0" smtClean="0">
                          <a:effectLst/>
                        </a:rPr>
                        <a:t>資訊長</a:t>
                      </a:r>
                      <a:r>
                        <a:rPr lang="zh-TW" sz="2000" kern="100" dirty="0" smtClean="0">
                          <a:effectLst/>
                        </a:rPr>
                        <a:t>郭經華</a:t>
                      </a: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教授</a:t>
                      </a:r>
                      <a:endParaRPr lang="zh-TW" altLang="zh-TW" sz="2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7031" marR="57031" marT="8729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71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 smtClean="0">
                          <a:effectLst/>
                        </a:rPr>
                        <a:t>1</a:t>
                      </a:r>
                      <a:r>
                        <a:rPr lang="en-US" altLang="zh-TW" sz="2000" kern="100" dirty="0" smtClean="0">
                          <a:effectLst/>
                        </a:rPr>
                        <a:t>2</a:t>
                      </a:r>
                      <a:r>
                        <a:rPr lang="en-US" sz="2000" kern="100" dirty="0" smtClean="0">
                          <a:effectLst/>
                        </a:rPr>
                        <a:t>:</a:t>
                      </a:r>
                      <a:r>
                        <a:rPr lang="en-US" altLang="zh-TW" sz="2000" kern="100" dirty="0" smtClean="0">
                          <a:effectLst/>
                        </a:rPr>
                        <a:t>15</a:t>
                      </a:r>
                      <a:r>
                        <a:rPr lang="en-US" sz="2000" kern="100" dirty="0" smtClean="0">
                          <a:effectLst/>
                        </a:rPr>
                        <a:t>~1</a:t>
                      </a:r>
                      <a:r>
                        <a:rPr lang="en-US" altLang="zh-TW" sz="2000" kern="100" dirty="0" smtClean="0">
                          <a:effectLst/>
                        </a:rPr>
                        <a:t>2</a:t>
                      </a:r>
                      <a:r>
                        <a:rPr lang="en-US" sz="2000" kern="100" dirty="0" smtClean="0">
                          <a:effectLst/>
                        </a:rPr>
                        <a:t>:2</a:t>
                      </a:r>
                      <a:r>
                        <a:rPr lang="en-US" altLang="zh-TW" sz="2000" kern="100" dirty="0" smtClean="0">
                          <a:effectLst/>
                        </a:rPr>
                        <a:t>0</a:t>
                      </a:r>
                      <a:r>
                        <a:rPr lang="en-US" sz="2000" kern="100" dirty="0" smtClean="0">
                          <a:effectLst/>
                        </a:rPr>
                        <a:t> 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 err="1" smtClean="0">
                          <a:effectLst/>
                        </a:rPr>
                        <a:t>iClass</a:t>
                      </a:r>
                      <a:r>
                        <a:rPr lang="zh-TW" altLang="en-US" sz="2000" kern="100" dirty="0" smtClean="0">
                          <a:effectLst/>
                        </a:rPr>
                        <a:t>學習平台導入現況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陳燦珠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71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 smtClean="0">
                          <a:effectLst/>
                        </a:rPr>
                        <a:t>1</a:t>
                      </a:r>
                      <a:r>
                        <a:rPr lang="en-US" altLang="zh-TW" sz="2000" kern="100" dirty="0" smtClean="0">
                          <a:effectLst/>
                        </a:rPr>
                        <a:t>2</a:t>
                      </a:r>
                      <a:r>
                        <a:rPr lang="en-US" sz="2000" kern="100" dirty="0" smtClean="0">
                          <a:effectLst/>
                        </a:rPr>
                        <a:t>:2</a:t>
                      </a:r>
                      <a:r>
                        <a:rPr lang="en-US" altLang="zh-TW" sz="2000" kern="100" dirty="0" smtClean="0">
                          <a:effectLst/>
                        </a:rPr>
                        <a:t>0</a:t>
                      </a:r>
                      <a:r>
                        <a:rPr lang="en-US" sz="2000" kern="100" dirty="0" smtClean="0">
                          <a:effectLst/>
                        </a:rPr>
                        <a:t>~1</a:t>
                      </a:r>
                      <a:r>
                        <a:rPr lang="en-US" altLang="zh-TW" sz="2000" kern="100" dirty="0" smtClean="0">
                          <a:effectLst/>
                        </a:rPr>
                        <a:t>2</a:t>
                      </a:r>
                      <a:r>
                        <a:rPr lang="en-US" sz="2000" kern="100" dirty="0" smtClean="0">
                          <a:effectLst/>
                        </a:rPr>
                        <a:t>:</a:t>
                      </a:r>
                      <a:r>
                        <a:rPr lang="en-US" altLang="zh-TW" sz="2000" kern="100" dirty="0" smtClean="0">
                          <a:effectLst/>
                        </a:rPr>
                        <a:t>25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r>
                        <a:rPr lang="en-US" altLang="zh-TW" sz="2000" kern="100" dirty="0" err="1" smtClean="0">
                          <a:effectLst/>
                          <a:latin typeface="Calibri"/>
                        </a:rPr>
                        <a:t>iClass</a:t>
                      </a:r>
                      <a:r>
                        <a:rPr lang="zh-TW" altLang="en-US" sz="2000" kern="100" dirty="0" smtClean="0">
                          <a:effectLst/>
                          <a:latin typeface="Calibri"/>
                        </a:rPr>
                        <a:t>平台導入學生意見調查</a:t>
                      </a:r>
                      <a:r>
                        <a:rPr lang="en-US" altLang="zh-TW" sz="2000" kern="100" dirty="0" smtClean="0">
                          <a:effectLst/>
                          <a:latin typeface="Calibri"/>
                        </a:rPr>
                        <a:t>-</a:t>
                      </a:r>
                      <a:r>
                        <a:rPr lang="zh-TW" altLang="en-US" sz="2000" kern="100" dirty="0" smtClean="0">
                          <a:effectLst/>
                          <a:latin typeface="Calibri"/>
                        </a:rPr>
                        <a:t>以</a:t>
                      </a:r>
                      <a:r>
                        <a:rPr lang="en-US" altLang="zh-TW" sz="2000" kern="100" dirty="0" smtClean="0">
                          <a:effectLst/>
                          <a:latin typeface="Calibri"/>
                        </a:rPr>
                        <a:t>MMP</a:t>
                      </a:r>
                      <a:r>
                        <a:rPr lang="zh-TW" altLang="en-US" sz="2000" kern="100" dirty="0" smtClean="0">
                          <a:effectLst/>
                          <a:latin typeface="Calibri"/>
                        </a:rPr>
                        <a:t>課程為例</a:t>
                      </a:r>
                      <a:endParaRPr lang="zh-TW" sz="2000" kern="100" dirty="0">
                        <a:effectLst/>
                        <a:latin typeface="Calibri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林盈蓁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71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 smtClean="0">
                          <a:effectLst/>
                        </a:rPr>
                        <a:t>1</a:t>
                      </a:r>
                      <a:r>
                        <a:rPr lang="en-US" altLang="zh-TW" sz="2000" kern="100" dirty="0" smtClean="0">
                          <a:effectLst/>
                        </a:rPr>
                        <a:t>2</a:t>
                      </a:r>
                      <a:r>
                        <a:rPr lang="en-US" sz="2000" kern="100" dirty="0" smtClean="0">
                          <a:effectLst/>
                        </a:rPr>
                        <a:t>:</a:t>
                      </a:r>
                      <a:r>
                        <a:rPr lang="en-US" altLang="zh-TW" sz="2000" kern="100" dirty="0" smtClean="0">
                          <a:effectLst/>
                        </a:rPr>
                        <a:t>25</a:t>
                      </a:r>
                      <a:r>
                        <a:rPr lang="en-US" sz="2000" kern="100" dirty="0" smtClean="0">
                          <a:effectLst/>
                        </a:rPr>
                        <a:t>~1</a:t>
                      </a:r>
                      <a:r>
                        <a:rPr lang="en-US" altLang="zh-TW" sz="2000" kern="100" dirty="0" smtClean="0">
                          <a:effectLst/>
                        </a:rPr>
                        <a:t>2</a:t>
                      </a:r>
                      <a:r>
                        <a:rPr lang="en-US" sz="2000" kern="100" dirty="0" smtClean="0">
                          <a:effectLst/>
                        </a:rPr>
                        <a:t>:</a:t>
                      </a:r>
                      <a:r>
                        <a:rPr lang="en-US" altLang="zh-TW" sz="2000" kern="100" dirty="0" smtClean="0">
                          <a:effectLst/>
                        </a:rPr>
                        <a:t>35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000" kern="100" dirty="0" err="1" smtClean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iClass</a:t>
                      </a:r>
                      <a:r>
                        <a:rPr lang="zh-TW" altLang="en-US" sz="2000" kern="100" dirty="0" smtClean="0">
                          <a:effectLst/>
                        </a:rPr>
                        <a:t>學習平台使用經驗分享</a:t>
                      </a:r>
                      <a:r>
                        <a:rPr lang="en-US" altLang="zh-TW" sz="2000" kern="100" dirty="0" smtClean="0">
                          <a:effectLst/>
                        </a:rPr>
                        <a:t>(</a:t>
                      </a:r>
                      <a:r>
                        <a:rPr lang="zh-TW" altLang="en-US" sz="2000" kern="100" dirty="0" smtClean="0">
                          <a:effectLst/>
                        </a:rPr>
                        <a:t>一</a:t>
                      </a:r>
                      <a:r>
                        <a:rPr lang="en-US" altLang="zh-TW" sz="2000" kern="100" dirty="0" smtClean="0">
                          <a:effectLst/>
                        </a:rPr>
                        <a:t>)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俄文系蘇淑燕</a:t>
                      </a: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教授</a:t>
                      </a:r>
                      <a:endParaRPr lang="zh-TW" altLang="zh-TW" sz="2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7031" marR="57031" marT="8729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71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 smtClean="0">
                          <a:effectLst/>
                        </a:rPr>
                        <a:t>1</a:t>
                      </a:r>
                      <a:r>
                        <a:rPr lang="en-US" altLang="zh-TW" sz="2000" kern="100" dirty="0" smtClean="0">
                          <a:effectLst/>
                        </a:rPr>
                        <a:t>2</a:t>
                      </a:r>
                      <a:r>
                        <a:rPr lang="en-US" sz="2000" kern="100" dirty="0" smtClean="0">
                          <a:effectLst/>
                        </a:rPr>
                        <a:t>:</a:t>
                      </a:r>
                      <a:r>
                        <a:rPr lang="en-US" altLang="zh-TW" sz="2000" kern="100" dirty="0" smtClean="0">
                          <a:effectLst/>
                        </a:rPr>
                        <a:t>35</a:t>
                      </a:r>
                      <a:r>
                        <a:rPr lang="en-US" sz="2000" kern="100" dirty="0" smtClean="0">
                          <a:effectLst/>
                        </a:rPr>
                        <a:t>~1</a:t>
                      </a:r>
                      <a:r>
                        <a:rPr lang="en-US" altLang="zh-TW" sz="2000" kern="100" dirty="0" smtClean="0">
                          <a:effectLst/>
                        </a:rPr>
                        <a:t>2</a:t>
                      </a:r>
                      <a:r>
                        <a:rPr lang="en-US" sz="2000" kern="100" dirty="0" smtClean="0">
                          <a:effectLst/>
                        </a:rPr>
                        <a:t>:</a:t>
                      </a:r>
                      <a:r>
                        <a:rPr lang="en-US" altLang="zh-TW" sz="2000" kern="100" dirty="0" smtClean="0">
                          <a:effectLst/>
                        </a:rPr>
                        <a:t>45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000" kern="100" dirty="0" err="1" smtClean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iClass</a:t>
                      </a:r>
                      <a:r>
                        <a:rPr lang="zh-TW" altLang="en-US" sz="2000" kern="100" dirty="0" smtClean="0">
                          <a:effectLst/>
                        </a:rPr>
                        <a:t>學習平台使用經驗分享</a:t>
                      </a:r>
                      <a:r>
                        <a:rPr lang="en-US" altLang="zh-TW" sz="2000" kern="100" dirty="0" smtClean="0">
                          <a:effectLst/>
                        </a:rPr>
                        <a:t>(</a:t>
                      </a:r>
                      <a:r>
                        <a:rPr lang="zh-TW" altLang="en-US" sz="2000" kern="100" dirty="0" smtClean="0">
                          <a:effectLst/>
                        </a:rPr>
                        <a:t>二</a:t>
                      </a:r>
                      <a:r>
                        <a:rPr lang="en-US" altLang="zh-TW" sz="2000" kern="100" dirty="0" smtClean="0">
                          <a:effectLst/>
                        </a:rPr>
                        <a:t>)</a:t>
                      </a:r>
                      <a:endParaRPr lang="zh-TW" alt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資圖系張玄菩</a:t>
                      </a: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教授</a:t>
                      </a:r>
                      <a:endParaRPr lang="zh-TW" altLang="zh-TW" sz="2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7031" marR="57031" marT="8729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71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 smtClean="0">
                          <a:effectLst/>
                        </a:rPr>
                        <a:t>1</a:t>
                      </a:r>
                      <a:r>
                        <a:rPr lang="en-US" altLang="zh-TW" sz="2000" kern="100" dirty="0" smtClean="0">
                          <a:effectLst/>
                        </a:rPr>
                        <a:t>2</a:t>
                      </a:r>
                      <a:r>
                        <a:rPr lang="en-US" sz="2000" kern="100" dirty="0" smtClean="0">
                          <a:effectLst/>
                        </a:rPr>
                        <a:t>:</a:t>
                      </a:r>
                      <a:r>
                        <a:rPr lang="en-US" altLang="zh-TW" sz="2000" kern="100" dirty="0" smtClean="0">
                          <a:effectLst/>
                        </a:rPr>
                        <a:t>45</a:t>
                      </a:r>
                      <a:r>
                        <a:rPr lang="en-US" sz="2000" kern="100" dirty="0" smtClean="0">
                          <a:effectLst/>
                        </a:rPr>
                        <a:t>~1</a:t>
                      </a:r>
                      <a:r>
                        <a:rPr lang="en-US" altLang="zh-TW" sz="2000" kern="100" dirty="0" smtClean="0">
                          <a:effectLst/>
                        </a:rPr>
                        <a:t>2</a:t>
                      </a:r>
                      <a:r>
                        <a:rPr lang="en-US" sz="2000" kern="100" dirty="0" smtClean="0">
                          <a:effectLst/>
                        </a:rPr>
                        <a:t>:</a:t>
                      </a:r>
                      <a:r>
                        <a:rPr lang="en-US" altLang="zh-TW" sz="2000" kern="100" dirty="0" smtClean="0">
                          <a:effectLst/>
                        </a:rPr>
                        <a:t>55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kern="100" dirty="0" err="1" smtClean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iClass</a:t>
                      </a:r>
                      <a:r>
                        <a:rPr lang="zh-TW" altLang="en-US" sz="2000" kern="100" dirty="0" smtClean="0">
                          <a:effectLst/>
                        </a:rPr>
                        <a:t>學習平台使用經驗分享</a:t>
                      </a:r>
                      <a:r>
                        <a:rPr lang="en-US" altLang="zh-TW" sz="2000" kern="100" dirty="0" smtClean="0">
                          <a:effectLst/>
                        </a:rPr>
                        <a:t>(</a:t>
                      </a:r>
                      <a:r>
                        <a:rPr lang="zh-TW" altLang="en-US" sz="2000" kern="100" dirty="0" smtClean="0">
                          <a:effectLst/>
                        </a:rPr>
                        <a:t>三</a:t>
                      </a:r>
                      <a:r>
                        <a:rPr lang="en-US" altLang="zh-TW" sz="2000" kern="100" dirty="0" smtClean="0">
                          <a:effectLst/>
                        </a:rPr>
                        <a:t>)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教科系鍾志鴻</a:t>
                      </a: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教授</a:t>
                      </a:r>
                      <a:endParaRPr lang="zh-TW" altLang="zh-TW" sz="2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7031" marR="57031" marT="8729" marB="0" anchor="ctr"/>
                </a:tc>
                <a:tc vMerge="1">
                  <a:txBody>
                    <a:bodyPr/>
                    <a:lstStyle/>
                    <a:p>
                      <a:endParaRPr lang="zh-TW" sz="2000" kern="100" dirty="0"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</a:tr>
              <a:tr h="471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 smtClean="0">
                          <a:effectLst/>
                        </a:rPr>
                        <a:t>1</a:t>
                      </a:r>
                      <a:r>
                        <a:rPr lang="en-US" altLang="zh-TW" sz="2000" kern="100" dirty="0" smtClean="0">
                          <a:effectLst/>
                        </a:rPr>
                        <a:t>2</a:t>
                      </a:r>
                      <a:r>
                        <a:rPr lang="en-US" sz="2000" kern="100" dirty="0" smtClean="0">
                          <a:effectLst/>
                        </a:rPr>
                        <a:t>:</a:t>
                      </a:r>
                      <a:r>
                        <a:rPr lang="en-US" altLang="zh-TW" sz="2000" kern="100" dirty="0" smtClean="0">
                          <a:effectLst/>
                        </a:rPr>
                        <a:t>55</a:t>
                      </a:r>
                      <a:r>
                        <a:rPr lang="en-US" sz="2000" kern="100" dirty="0" smtClean="0">
                          <a:effectLst/>
                        </a:rPr>
                        <a:t>~1</a:t>
                      </a:r>
                      <a:r>
                        <a:rPr lang="en-US" altLang="zh-TW" sz="2000" kern="100" dirty="0" smtClean="0">
                          <a:effectLst/>
                        </a:rPr>
                        <a:t>4</a:t>
                      </a:r>
                      <a:r>
                        <a:rPr lang="en-US" sz="2000" kern="100" dirty="0" smtClean="0">
                          <a:effectLst/>
                        </a:rPr>
                        <a:t>:</a:t>
                      </a:r>
                      <a:r>
                        <a:rPr lang="en-US" altLang="zh-TW" sz="2000" kern="100" dirty="0" smtClean="0">
                          <a:effectLst/>
                        </a:rPr>
                        <a:t>0</a:t>
                      </a:r>
                      <a:r>
                        <a:rPr lang="en-US" sz="2000" kern="100" dirty="0" smtClean="0">
                          <a:effectLst/>
                        </a:rPr>
                        <a:t>0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000" kern="100" dirty="0" smtClean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Q&amp;A</a:t>
                      </a:r>
                      <a:r>
                        <a:rPr lang="zh-TW" altLang="en-US" sz="2000" kern="100" smtClean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、綜合</a:t>
                      </a:r>
                      <a:r>
                        <a:rPr lang="zh-TW" altLang="en-US" sz="2000" kern="100" dirty="0" smtClean="0">
                          <a:effectLst/>
                          <a:latin typeface="Calibri"/>
                          <a:ea typeface="新細明體"/>
                          <a:cs typeface="Times New Roman"/>
                        </a:rPr>
                        <a:t>討論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7031" marR="57031" marT="872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000" kern="100" dirty="0" smtClean="0">
                          <a:effectLst/>
                        </a:rPr>
                        <a:t>資訊長郭經華</a:t>
                      </a: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教授</a:t>
                      </a:r>
                      <a:endParaRPr lang="zh-TW" altLang="zh-TW" sz="2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7031" marR="57031" marT="8729" marB="0" anchor="ctr"/>
                </a:tc>
                <a:tc vMerge="1">
                  <a:txBody>
                    <a:bodyPr/>
                    <a:lstStyle/>
                    <a:p>
                      <a:endParaRPr lang="zh-TW" sz="2000" kern="100" dirty="0"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1807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絲縷">
  <a:themeElements>
    <a:clrScheme name="自訂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4472C4"/>
      </a:hlink>
      <a:folHlink>
        <a:srgbClr val="4472C4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1_絲縷">
  <a:themeElements>
    <a:clrScheme name="自訂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4472C4"/>
      </a:hlink>
      <a:folHlink>
        <a:srgbClr val="4472C4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8194</TotalTime>
  <Words>117</Words>
  <Application>Microsoft Office PowerPoint</Application>
  <PresentationFormat>自訂</PresentationFormat>
  <Paragraphs>37</Paragraphs>
  <Slides>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2</vt:i4>
      </vt:variant>
    </vt:vector>
  </HeadingPairs>
  <TitlesOfParts>
    <vt:vector size="4" baseType="lpstr">
      <vt:lpstr>絲縷</vt:lpstr>
      <vt:lpstr>1_絲縷</vt:lpstr>
      <vt:lpstr>PowerPoint 簡報</vt:lpstr>
      <vt:lpstr>工作坊議程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Actionable IR 在淡江</dc:title>
  <dc:creator>TKU</dc:creator>
  <cp:lastModifiedBy>frances</cp:lastModifiedBy>
  <cp:revision>493</cp:revision>
  <cp:lastPrinted>2018-06-14T03:11:26Z</cp:lastPrinted>
  <dcterms:created xsi:type="dcterms:W3CDTF">2017-03-20T02:18:28Z</dcterms:created>
  <dcterms:modified xsi:type="dcterms:W3CDTF">2018-06-18T23:51:55Z</dcterms:modified>
</cp:coreProperties>
</file>