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notesMasterIdLst>
    <p:notesMasterId r:id="rId61"/>
  </p:notesMasterIdLst>
  <p:sldIdLst>
    <p:sldId id="256" r:id="rId2"/>
    <p:sldId id="261" r:id="rId3"/>
    <p:sldId id="263" r:id="rId4"/>
    <p:sldId id="264" r:id="rId5"/>
    <p:sldId id="265" r:id="rId6"/>
    <p:sldId id="257" r:id="rId7"/>
    <p:sldId id="258" r:id="rId8"/>
    <p:sldId id="259" r:id="rId9"/>
    <p:sldId id="266" r:id="rId10"/>
    <p:sldId id="262" r:id="rId11"/>
    <p:sldId id="273" r:id="rId12"/>
    <p:sldId id="26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4" r:id="rId28"/>
    <p:sldId id="287" r:id="rId29"/>
    <p:sldId id="352" r:id="rId30"/>
    <p:sldId id="351" r:id="rId31"/>
    <p:sldId id="283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285" r:id="rId44"/>
    <p:sldId id="347" r:id="rId45"/>
    <p:sldId id="350" r:id="rId46"/>
    <p:sldId id="348" r:id="rId47"/>
    <p:sldId id="349" r:id="rId48"/>
    <p:sldId id="305" r:id="rId49"/>
    <p:sldId id="338" r:id="rId50"/>
    <p:sldId id="339" r:id="rId51"/>
    <p:sldId id="340" r:id="rId52"/>
    <p:sldId id="341" r:id="rId53"/>
    <p:sldId id="342" r:id="rId54"/>
    <p:sldId id="343" r:id="rId55"/>
    <p:sldId id="344" r:id="rId56"/>
    <p:sldId id="345" r:id="rId57"/>
    <p:sldId id="346" r:id="rId58"/>
    <p:sldId id="268" r:id="rId59"/>
    <p:sldId id="269" r:id="rId6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01"/>
    <a:srgbClr val="35C2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7C0F7-3DDA-471D-BD90-9EC61C168E0C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CA6A1-6046-4644-B8D9-E65D93D4BA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8516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233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44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690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92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593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905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28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50000"/>
              <a:lumOff val="5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117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39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50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3/4/2019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2400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20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8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6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VkZtmPh1vg?t=4m33s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class.tku.edu.tw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microsoft.com/office/2007/relationships/hdphoto" Target="../media/hdphoto1.wdp"/><Relationship Id="rId7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1.wdp"/><Relationship Id="rId7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emf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24.pn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2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iClass</a:t>
            </a:r>
            <a:r>
              <a:rPr lang="zh-TW" altLang="en-US" dirty="0" smtClean="0"/>
              <a:t>學習平台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導入工作坊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pPr algn="r"/>
            <a:r>
              <a:rPr lang="zh-TW" altLang="en-US" dirty="0" smtClean="0"/>
              <a:t>數位語文研究中心 林盈蓁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107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時代改變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83239" y="863600"/>
            <a:ext cx="5086197" cy="512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8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學生的學習也改變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3563" y="769217"/>
            <a:ext cx="4000871" cy="267005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3563" y="3439271"/>
            <a:ext cx="4000871" cy="262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85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沒有手機</a:t>
            </a:r>
            <a:r>
              <a:rPr lang="en-US" altLang="zh-TW" dirty="0" smtClean="0"/>
              <a:t>=</a:t>
            </a:r>
            <a:r>
              <a:rPr lang="zh-TW" altLang="en-US" dirty="0" smtClean="0"/>
              <a:t>專心上課？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8738" y="987385"/>
            <a:ext cx="7315200" cy="487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69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教學是否也需要改變？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9122" y="762048"/>
            <a:ext cx="7315200" cy="4064923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4625600" y="5106838"/>
            <a:ext cx="5922244" cy="9804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若無法讓手機從課堂上消失，何不讓它成為課堂上的助力？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4982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舊</a:t>
            </a:r>
            <a:r>
              <a:rPr lang="zh-TW" altLang="en-US" dirty="0" smtClean="0"/>
              <a:t>有教學環境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2155" y="863600"/>
            <a:ext cx="6828366" cy="512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335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需要改變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5009" y="4494294"/>
            <a:ext cx="3864634" cy="216815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878" y="415044"/>
            <a:ext cx="3508896" cy="263513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-104" t="16830"/>
          <a:stretch/>
        </p:blipFill>
        <p:spPr>
          <a:xfrm>
            <a:off x="3561984" y="415044"/>
            <a:ext cx="3732998" cy="235187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1984" y="4567574"/>
            <a:ext cx="3719315" cy="209487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8369" y="2601118"/>
            <a:ext cx="3651066" cy="27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43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</a:t>
            </a:r>
            <a:r>
              <a:rPr lang="zh-TW" altLang="en-US" dirty="0"/>
              <a:t>習</a:t>
            </a:r>
            <a:r>
              <a:rPr lang="zh-TW" altLang="en-US" dirty="0" smtClean="0"/>
              <a:t>平台也需要改變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7700" y="649016"/>
            <a:ext cx="6049108" cy="547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63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水能覆舟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亦能載舟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6264" t="40323" r="51597" b="20700"/>
          <a:stretch/>
        </p:blipFill>
        <p:spPr>
          <a:xfrm>
            <a:off x="4628789" y="2906189"/>
            <a:ext cx="2299527" cy="347275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25565" t="4330" r="25704" b="65998"/>
          <a:stretch/>
        </p:blipFill>
        <p:spPr>
          <a:xfrm>
            <a:off x="4628789" y="469911"/>
            <a:ext cx="2299527" cy="228600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51078" t="33889" r="6144" b="5797"/>
          <a:stretch/>
        </p:blipFill>
        <p:spPr>
          <a:xfrm>
            <a:off x="8026292" y="469911"/>
            <a:ext cx="2566946" cy="5909034"/>
          </a:xfrm>
          <a:prstGeom prst="rect">
            <a:avLst/>
          </a:prstGeom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6793477" y="1123837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隨堂測</a:t>
            </a:r>
            <a:endParaRPr lang="zh-TW" altLang="en-US" sz="2400" dirty="0"/>
          </a:p>
        </p:txBody>
      </p:sp>
      <p:sp>
        <p:nvSpPr>
          <p:cNvPr id="11" name="標題 1"/>
          <p:cNvSpPr txBox="1">
            <a:spLocks/>
          </p:cNvSpPr>
          <p:nvPr/>
        </p:nvSpPr>
        <p:spPr>
          <a:xfrm>
            <a:off x="6793476" y="4134456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雷達點名</a:t>
            </a:r>
            <a:endParaRPr lang="zh-TW" altLang="en-US" sz="2400" dirty="0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0499401" y="2670087"/>
            <a:ext cx="647011" cy="1508680"/>
          </a:xfrm>
          <a:prstGeom prst="rect">
            <a:avLst/>
          </a:prstGeom>
        </p:spPr>
        <p:txBody>
          <a:bodyPr vert="eaVert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/>
              <a:t>教學回饋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8397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800" y="741871"/>
            <a:ext cx="7119668" cy="53397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一起踏出改變的第一步吧！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064800" y="5495025"/>
            <a:ext cx="7119668" cy="586597"/>
          </a:xfrm>
        </p:spPr>
        <p:txBody>
          <a:bodyPr/>
          <a:lstStyle/>
          <a:p>
            <a:r>
              <a:rPr lang="en-US" altLang="zh-TW" dirty="0">
                <a:hlinkClick r:id="rId3"/>
              </a:rPr>
              <a:t>https://</a:t>
            </a:r>
            <a:r>
              <a:rPr lang="en-US" altLang="zh-TW" dirty="0" smtClean="0">
                <a:hlinkClick r:id="rId3"/>
              </a:rPr>
              <a:t>youtu.be/5VkZtmPh1vg?t=4m33s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409072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9" y="419761"/>
            <a:ext cx="12188301" cy="612384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55777" y="5134088"/>
            <a:ext cx="169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查看學習分析</a:t>
            </a:r>
          </a:p>
          <a:p>
            <a:r>
              <a:rPr lang="zh-TW" altLang="en-US" dirty="0"/>
              <a:t>出缺點名</a:t>
            </a:r>
          </a:p>
          <a:p>
            <a:r>
              <a:rPr lang="zh-TW" altLang="en-US" dirty="0"/>
              <a:t>批改作業</a:t>
            </a:r>
          </a:p>
          <a:p>
            <a:r>
              <a:rPr lang="zh-TW" altLang="en-US" dirty="0"/>
              <a:t>成績管理</a:t>
            </a:r>
          </a:p>
        </p:txBody>
      </p:sp>
      <p:sp>
        <p:nvSpPr>
          <p:cNvPr id="7" name="矩形: 圓角 6"/>
          <p:cNvSpPr/>
          <p:nvPr/>
        </p:nvSpPr>
        <p:spPr>
          <a:xfrm>
            <a:off x="1743723" y="4529562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管理</a:t>
            </a:r>
          </a:p>
        </p:txBody>
      </p:sp>
      <p:sp>
        <p:nvSpPr>
          <p:cNvPr id="8" name="矩形: 圓角 7"/>
          <p:cNvSpPr/>
          <p:nvPr/>
        </p:nvSpPr>
        <p:spPr>
          <a:xfrm>
            <a:off x="1872079" y="1357154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提醒</a:t>
            </a:r>
          </a:p>
        </p:txBody>
      </p:sp>
      <p:sp>
        <p:nvSpPr>
          <p:cNvPr id="9" name="矩形: 圓角 8"/>
          <p:cNvSpPr/>
          <p:nvPr/>
        </p:nvSpPr>
        <p:spPr>
          <a:xfrm>
            <a:off x="6372687" y="1210793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學習</a:t>
            </a:r>
          </a:p>
        </p:txBody>
      </p:sp>
      <p:sp>
        <p:nvSpPr>
          <p:cNvPr id="10" name="矩形: 圓角 9"/>
          <p:cNvSpPr/>
          <p:nvPr/>
        </p:nvSpPr>
        <p:spPr>
          <a:xfrm>
            <a:off x="9559030" y="2281353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互動</a:t>
            </a:r>
          </a:p>
        </p:txBody>
      </p:sp>
      <p:sp>
        <p:nvSpPr>
          <p:cNvPr id="11" name="矩形 10"/>
          <p:cNvSpPr/>
          <p:nvPr/>
        </p:nvSpPr>
        <p:spPr>
          <a:xfrm>
            <a:off x="2910766" y="1882398"/>
            <a:ext cx="15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通知公告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學習進度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任務提醒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612231" y="1681189"/>
            <a:ext cx="174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查看學習資料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觀看微課影片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繳交作業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隨堂測驗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0597717" y="2881518"/>
            <a:ext cx="1648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教學反饋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課程答疑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分組互動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討論交流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16358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712" y="331448"/>
            <a:ext cx="6036621" cy="5889386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123837"/>
            <a:ext cx="3451653" cy="4601183"/>
          </a:xfrm>
        </p:spPr>
        <p:txBody>
          <a:bodyPr/>
          <a:lstStyle/>
          <a:p>
            <a:pPr algn="ctr"/>
            <a:r>
              <a:rPr lang="en-US" altLang="zh-TW" dirty="0" err="1"/>
              <a:t>iClass</a:t>
            </a:r>
            <a:r>
              <a:rPr lang="zh-TW" altLang="en-US" dirty="0"/>
              <a:t>學習平台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46712" y="6220834"/>
            <a:ext cx="7315200" cy="609601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hlinkClick r:id="rId3"/>
              </a:rPr>
              <a:t>http://iclass.tku.edu.tw</a:t>
            </a:r>
            <a:r>
              <a:rPr lang="en-US" altLang="zh-TW" sz="3200" dirty="0" smtClean="0">
                <a:hlinkClick r:id="rId3"/>
              </a:rPr>
              <a:t>/</a:t>
            </a:r>
            <a:endParaRPr lang="en-US" altLang="zh-TW" sz="3200" dirty="0" smtClean="0"/>
          </a:p>
        </p:txBody>
      </p:sp>
    </p:spTree>
    <p:extLst>
      <p:ext uri="{BB962C8B-B14F-4D97-AF65-F5344CB8AC3E}">
        <p14:creationId xmlns:p14="http://schemas.microsoft.com/office/powerpoint/2010/main" val="24022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390" y="-1"/>
            <a:ext cx="8578677" cy="68768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818390" y="0"/>
            <a:ext cx="2245610" cy="355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7626523" y="0"/>
            <a:ext cx="2770544" cy="3555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802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047" y="428"/>
            <a:ext cx="10361905" cy="685714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66799" y="1896534"/>
            <a:ext cx="1473201" cy="19642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693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047" y="-4334"/>
            <a:ext cx="10361905" cy="686666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49866" y="3979334"/>
            <a:ext cx="1473201" cy="19642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88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518" y="16934"/>
            <a:ext cx="9767215" cy="68722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22518" y="829733"/>
            <a:ext cx="1029615" cy="5926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7338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518" y="16934"/>
            <a:ext cx="9767215" cy="68722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644918" y="812800"/>
            <a:ext cx="8175482" cy="3877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4815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1458" t="11924" r="19375" b="10769"/>
          <a:stretch/>
        </p:blipFill>
        <p:spPr>
          <a:xfrm>
            <a:off x="1222518" y="0"/>
            <a:ext cx="9753600" cy="690307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22518" y="380999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2632218" y="165734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08560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843" y="0"/>
            <a:ext cx="9375458" cy="685591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406843" y="4229099"/>
            <a:ext cx="1029615" cy="342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4276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4" y="0"/>
            <a:ext cx="12169536" cy="6879902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389291" y="1065124"/>
            <a:ext cx="9474454" cy="5199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808436" y="3260465"/>
            <a:ext cx="588938" cy="545101"/>
          </a:xfrm>
          <a:prstGeom prst="rect">
            <a:avLst/>
          </a:prstGeom>
        </p:spPr>
      </p:pic>
      <p:pic>
        <p:nvPicPr>
          <p:cNvPr id="3074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1" r="29012" b="71744"/>
          <a:stretch/>
        </p:blipFill>
        <p:spPr bwMode="auto">
          <a:xfrm>
            <a:off x="1589194" y="1443560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21" t="38014" r="27832" b="33730"/>
          <a:stretch/>
        </p:blipFill>
        <p:spPr bwMode="auto">
          <a:xfrm>
            <a:off x="3486344" y="1443563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1" r="55752" b="71744"/>
          <a:stretch/>
        </p:blipFill>
        <p:spPr bwMode="auto">
          <a:xfrm>
            <a:off x="7284263" y="1443562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0" t="72572" r="24293" b="-828"/>
          <a:stretch/>
        </p:blipFill>
        <p:spPr bwMode="auto">
          <a:xfrm>
            <a:off x="9179479" y="1443561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8" t="38420" r="55555" b="33324"/>
          <a:stretch/>
        </p:blipFill>
        <p:spPr bwMode="auto">
          <a:xfrm>
            <a:off x="4141080" y="3793627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90" t="1017" r="79543" b="70727"/>
          <a:stretch/>
        </p:blipFill>
        <p:spPr bwMode="auto">
          <a:xfrm>
            <a:off x="5393015" y="1413588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ç¸éåç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13" t="72368" r="-1660" b="-624"/>
          <a:stretch/>
        </p:blipFill>
        <p:spPr bwMode="auto">
          <a:xfrm>
            <a:off x="6562539" y="3729546"/>
            <a:ext cx="1443447" cy="176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1806292" y="3214823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3730518" y="3270359"/>
            <a:ext cx="588938" cy="545101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5570583" y="3255361"/>
            <a:ext cx="588938" cy="545101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7501361" y="3255361"/>
            <a:ext cx="588938" cy="545101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9396577" y="3218557"/>
            <a:ext cx="588938" cy="545101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349854" y="5383959"/>
            <a:ext cx="588938" cy="545101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6894815" y="5383960"/>
            <a:ext cx="588938" cy="545101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3703278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視頻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5575856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501361" y="320885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小考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9396577" y="3178883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點名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326088" y="533202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績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6846031" y="533202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公告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659597" y="1619231"/>
            <a:ext cx="738664" cy="380422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基本功夫練的</a:t>
            </a:r>
            <a:r>
              <a:rPr lang="zh-TW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10863745" y="1490333"/>
            <a:ext cx="738664" cy="380422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活化教學沒</a:t>
            </a:r>
            <a:r>
              <a:rPr lang="zh-TW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煩惱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3558681" y="386435"/>
            <a:ext cx="5112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教視作小點，成功！</a:t>
            </a:r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425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各課程的教材依科目、主題或周次分層放置，佈置課程章節時即可直接以資源庫連結檔案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5"/>
          <a:srcRect l="17708" t="17692" r="1042" b="25001"/>
          <a:stretch/>
        </p:blipFill>
        <p:spPr>
          <a:xfrm>
            <a:off x="1232508" y="210445"/>
            <a:ext cx="6720357" cy="2567521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415" y="226168"/>
            <a:ext cx="1517894" cy="1954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畫布 6"/>
          <p:cNvGrpSpPr/>
          <p:nvPr/>
        </p:nvGrpSpPr>
        <p:grpSpPr>
          <a:xfrm>
            <a:off x="5260854" y="1838615"/>
            <a:ext cx="6779330" cy="3606800"/>
            <a:chOff x="0" y="0"/>
            <a:chExt cx="5607685" cy="2719705"/>
          </a:xfrm>
        </p:grpSpPr>
        <p:sp>
          <p:nvSpPr>
            <p:cNvPr id="14" name="矩形 13"/>
            <p:cNvSpPr/>
            <p:nvPr/>
          </p:nvSpPr>
          <p:spPr>
            <a:xfrm>
              <a:off x="0" y="0"/>
              <a:ext cx="5274310" cy="2719705"/>
            </a:xfrm>
            <a:prstGeom prst="rect">
              <a:avLst/>
            </a:prstGeom>
          </p:spPr>
        </p:sp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35999"/>
              <a:ext cx="1582125" cy="153251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689051" y="36000"/>
              <a:ext cx="1480555" cy="2487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79269" y="35999"/>
              <a:ext cx="2328416" cy="214641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圓角矩形 18"/>
            <p:cNvSpPr/>
            <p:nvPr/>
          </p:nvSpPr>
          <p:spPr>
            <a:xfrm>
              <a:off x="38100" y="1237125"/>
              <a:ext cx="1369281" cy="2762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0" name="圓角矩形 19"/>
            <p:cNvSpPr/>
            <p:nvPr/>
          </p:nvSpPr>
          <p:spPr>
            <a:xfrm>
              <a:off x="1704975" y="922800"/>
              <a:ext cx="1308570" cy="2762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1" name="向左箭號 20"/>
            <p:cNvSpPr/>
            <p:nvPr/>
          </p:nvSpPr>
          <p:spPr>
            <a:xfrm rot="8956078">
              <a:off x="1444633" y="1072706"/>
              <a:ext cx="210525" cy="190500"/>
            </a:xfrm>
            <a:prstGeom prst="leftArrow">
              <a:avLst/>
            </a:prstGeom>
            <a:solidFill>
              <a:srgbClr val="FF9999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3339548" y="79962"/>
              <a:ext cx="2178657" cy="2078603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3" name="向左箭號 22"/>
            <p:cNvSpPr/>
            <p:nvPr/>
          </p:nvSpPr>
          <p:spPr>
            <a:xfrm rot="10800000">
              <a:off x="3050798" y="969340"/>
              <a:ext cx="210525" cy="190500"/>
            </a:xfrm>
            <a:prstGeom prst="leftArrow">
              <a:avLst/>
            </a:prstGeom>
            <a:solidFill>
              <a:srgbClr val="FF9999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3142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36600"/>
            <a:ext cx="2709334" cy="57488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1189426"/>
            <a:ext cx="2709334" cy="5012266"/>
          </a:xfrm>
        </p:spPr>
        <p:txBody>
          <a:bodyPr vert="horz"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2500" dirty="0">
                <a:solidFill>
                  <a:schemeClr val="bg1"/>
                </a:solidFill>
              </a:rPr>
              <a:t>支援各種裝置線上閱讀</a:t>
            </a:r>
            <a:r>
              <a:rPr lang="zh-TW" altLang="en-US" sz="2500" dirty="0" smtClean="0">
                <a:solidFill>
                  <a:schemeClr val="bg1"/>
                </a:solidFill>
              </a:rPr>
              <a:t>教材</a:t>
            </a:r>
            <a:endParaRPr lang="en-US" altLang="zh-TW" sz="2500" dirty="0" smtClean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</a:pPr>
            <a:r>
              <a:rPr lang="zh-TW" altLang="en-US" sz="2500" dirty="0">
                <a:solidFill>
                  <a:schemeClr val="bg1"/>
                </a:solidFill>
              </a:rPr>
              <a:t>可</a:t>
            </a:r>
            <a:r>
              <a:rPr lang="zh-TW" altLang="en-US" sz="2500" dirty="0" smtClean="0">
                <a:solidFill>
                  <a:schemeClr val="bg1"/>
                </a:solidFill>
              </a:rPr>
              <a:t>直接</a:t>
            </a:r>
            <a:r>
              <a:rPr lang="zh-TW" altLang="en-US" sz="2500" dirty="0">
                <a:solidFill>
                  <a:schemeClr val="bg1"/>
                </a:solidFill>
              </a:rPr>
              <a:t>觀看</a:t>
            </a:r>
            <a:r>
              <a:rPr lang="en-US" altLang="zh-TW" sz="2500" dirty="0">
                <a:solidFill>
                  <a:schemeClr val="bg1"/>
                </a:solidFill>
              </a:rPr>
              <a:t>Word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Excel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PowerPoint</a:t>
            </a:r>
            <a:r>
              <a:rPr lang="zh-TW" altLang="en-US" sz="2500" dirty="0">
                <a:solidFill>
                  <a:schemeClr val="bg1"/>
                </a:solidFill>
              </a:rPr>
              <a:t>、</a:t>
            </a:r>
            <a:r>
              <a:rPr lang="en-US" altLang="zh-TW" sz="2500" dirty="0">
                <a:solidFill>
                  <a:schemeClr val="bg1"/>
                </a:solidFill>
              </a:rPr>
              <a:t>PDF </a:t>
            </a:r>
            <a:r>
              <a:rPr lang="zh-TW" altLang="en-US" sz="2500" dirty="0" smtClean="0">
                <a:solidFill>
                  <a:schemeClr val="bg1"/>
                </a:solidFill>
              </a:rPr>
              <a:t>等檔案格式內容</a:t>
            </a:r>
            <a:endParaRPr lang="zh-TW" altLang="en-US" sz="25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197467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1825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材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4186" y="1005544"/>
            <a:ext cx="6214054" cy="3371122"/>
          </a:xfrm>
          <a:prstGeom prst="rect">
            <a:avLst/>
          </a:prstGeom>
        </p:spPr>
      </p:pic>
      <p:pic>
        <p:nvPicPr>
          <p:cNvPr id="9" name="內容版面配置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242" y="2422669"/>
            <a:ext cx="2196772" cy="390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</a:rPr>
              <a:t>支援多種視頻</a:t>
            </a:r>
            <a:r>
              <a:rPr lang="zh-TW" altLang="en-US" sz="3200" dirty="0">
                <a:solidFill>
                  <a:schemeClr val="bg1"/>
                </a:solidFill>
              </a:rPr>
              <a:t>、音訊上傳格式</a:t>
            </a:r>
            <a:r>
              <a:rPr lang="en-US" altLang="zh-TW" sz="3200" dirty="0">
                <a:solidFill>
                  <a:schemeClr val="bg1"/>
                </a:solidFill>
              </a:rPr>
              <a:t>( mp4</a:t>
            </a:r>
            <a:r>
              <a:rPr lang="zh-TW" altLang="en-US" sz="3200" dirty="0">
                <a:solidFill>
                  <a:schemeClr val="bg1"/>
                </a:solidFill>
              </a:rPr>
              <a:t>，</a:t>
            </a:r>
            <a:r>
              <a:rPr lang="en-US" altLang="zh-TW" sz="3200" dirty="0" err="1">
                <a:solidFill>
                  <a:schemeClr val="bg1"/>
                </a:solidFill>
              </a:rPr>
              <a:t>avi</a:t>
            </a:r>
            <a:r>
              <a:rPr lang="zh-TW" altLang="en-US" sz="3200" dirty="0">
                <a:solidFill>
                  <a:schemeClr val="bg1"/>
                </a:solidFill>
              </a:rPr>
              <a:t>，</a:t>
            </a:r>
            <a:r>
              <a:rPr lang="en-US" altLang="zh-TW" sz="3200" dirty="0" err="1">
                <a:solidFill>
                  <a:schemeClr val="bg1"/>
                </a:solidFill>
              </a:rPr>
              <a:t>rmvb</a:t>
            </a:r>
            <a:r>
              <a:rPr lang="zh-TW" altLang="en-US" sz="3200" dirty="0">
                <a:solidFill>
                  <a:schemeClr val="bg1"/>
                </a:solidFill>
              </a:rPr>
              <a:t>等</a:t>
            </a:r>
            <a:r>
              <a:rPr lang="en-US" altLang="zh-TW" sz="3200" dirty="0" smtClean="0">
                <a:solidFill>
                  <a:schemeClr val="bg1"/>
                </a:solidFill>
              </a:rPr>
              <a:t>)</a:t>
            </a:r>
            <a:endParaRPr lang="en-US" altLang="zh-TW" sz="3200" dirty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自動編碼轉出各種不同載具皆可觀看的</a:t>
            </a: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</a:t>
            </a:r>
          </a:p>
        </p:txBody>
      </p:sp>
      <p:pic>
        <p:nvPicPr>
          <p:cNvPr id="26" name="図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185" y="125886"/>
            <a:ext cx="5736092" cy="4646732"/>
          </a:xfrm>
          <a:prstGeom prst="rect">
            <a:avLst/>
          </a:prstGeom>
        </p:spPr>
      </p:pic>
      <p:pic>
        <p:nvPicPr>
          <p:cNvPr id="27" name="図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494" y="1165723"/>
            <a:ext cx="2536792" cy="3606895"/>
          </a:xfrm>
          <a:prstGeom prst="rect">
            <a:avLst/>
          </a:prstGeom>
        </p:spPr>
      </p:pic>
      <p:pic>
        <p:nvPicPr>
          <p:cNvPr id="28" name="図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44" y="1861438"/>
            <a:ext cx="1429124" cy="2911180"/>
          </a:xfrm>
          <a:prstGeom prst="rect">
            <a:avLst/>
          </a:prstGeom>
        </p:spPr>
      </p:pic>
      <p:pic>
        <p:nvPicPr>
          <p:cNvPr id="24" name="圖片 23"/>
          <p:cNvPicPr/>
          <p:nvPr/>
        </p:nvPicPr>
        <p:blipFill>
          <a:blip r:embed="rId8"/>
          <a:stretch>
            <a:fillRect/>
          </a:stretch>
        </p:blipFill>
        <p:spPr>
          <a:xfrm>
            <a:off x="3429000" y="339045"/>
            <a:ext cx="5029200" cy="2893004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558" y="2178020"/>
            <a:ext cx="1195696" cy="2278015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37"/>
          <a:stretch/>
        </p:blipFill>
        <p:spPr>
          <a:xfrm>
            <a:off x="9155829" y="1484646"/>
            <a:ext cx="2174122" cy="294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3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1189426"/>
            <a:ext cx="2709334" cy="5012266"/>
          </a:xfrm>
        </p:spPr>
        <p:txBody>
          <a:bodyPr vert="horz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在的</a:t>
            </a:r>
            <a:r>
              <a:rPr lang="zh-TW" altLang="en-US" sz="3200" dirty="0">
                <a:solidFill>
                  <a:schemeClr val="bg1"/>
                </a:solidFill>
              </a:rPr>
              <a:t>影音檔案中插入試題</a:t>
            </a:r>
            <a:r>
              <a:rPr lang="zh-TW" altLang="en-US" sz="3200" dirty="0" smtClean="0">
                <a:solidFill>
                  <a:schemeClr val="bg1"/>
                </a:solidFill>
              </a:rPr>
              <a:t>，影片</a:t>
            </a:r>
            <a:r>
              <a:rPr lang="zh-TW" altLang="en-US" sz="3200" dirty="0">
                <a:solidFill>
                  <a:schemeClr val="bg1"/>
                </a:solidFill>
              </a:rPr>
              <a:t>就成為互動</a:t>
            </a:r>
            <a:r>
              <a:rPr lang="zh-TW" altLang="en-US" sz="3200" dirty="0" smtClean="0">
                <a:solidFill>
                  <a:schemeClr val="bg1"/>
                </a:solidFill>
              </a:rPr>
              <a:t>教材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r>
              <a:rPr lang="zh-TW" altLang="en-US" sz="3200" dirty="0">
                <a:solidFill>
                  <a:schemeClr val="bg1"/>
                </a:solidFill>
              </a:rPr>
              <a:t>播放到所設定的節點時，就會彈出題目，學生必須回答完題目後才可以繼續觀看</a:t>
            </a:r>
            <a:r>
              <a:rPr lang="zh-TW" altLang="en-US" sz="3200" dirty="0" smtClean="0">
                <a:solidFill>
                  <a:schemeClr val="bg1"/>
                </a:solidFill>
              </a:rPr>
              <a:t>影片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平台</a:t>
            </a:r>
            <a:r>
              <a:rPr lang="zh-TW" altLang="en-US" sz="3200" dirty="0">
                <a:solidFill>
                  <a:schemeClr val="bg1"/>
                </a:solidFill>
              </a:rPr>
              <a:t>也會紀錄學生回答的</a:t>
            </a:r>
            <a:r>
              <a:rPr lang="zh-TW" altLang="en-US" sz="3200" dirty="0" smtClean="0">
                <a:solidFill>
                  <a:schemeClr val="bg1"/>
                </a:solidFill>
              </a:rPr>
              <a:t>狀況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</a:t>
            </a:r>
          </a:p>
        </p:txBody>
      </p:sp>
      <p:pic>
        <p:nvPicPr>
          <p:cNvPr id="11" name="圖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3707320" y="1069757"/>
            <a:ext cx="8357680" cy="4718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637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條列式的作業說明，可協助學生聚焦完成</a:t>
            </a:r>
            <a:r>
              <a:rPr lang="zh-TW" altLang="en-US" sz="3200" dirty="0" smtClean="0">
                <a:solidFill>
                  <a:schemeClr val="bg1"/>
                </a:solidFill>
              </a:rPr>
              <a:t>任務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老師可依照學生繳交</a:t>
            </a:r>
            <a:r>
              <a:rPr lang="zh-TW" altLang="en-US" sz="3200" dirty="0" smtClean="0">
                <a:solidFill>
                  <a:schemeClr val="bg1"/>
                </a:solidFill>
              </a:rPr>
              <a:t>情況進行</a:t>
            </a:r>
            <a:r>
              <a:rPr lang="zh-TW" altLang="en-US" sz="3200" dirty="0">
                <a:solidFill>
                  <a:schemeClr val="bg1"/>
                </a:solidFill>
              </a:rPr>
              <a:t>作業的催繳、補繳及重</a:t>
            </a:r>
            <a:r>
              <a:rPr lang="zh-TW" altLang="en-US" sz="3200" dirty="0" smtClean="0">
                <a:solidFill>
                  <a:schemeClr val="bg1"/>
                </a:solidFill>
              </a:rPr>
              <a:t>繳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3" name="圖片 12"/>
          <p:cNvPicPr/>
          <p:nvPr/>
        </p:nvPicPr>
        <p:blipFill>
          <a:blip r:embed="rId5"/>
          <a:stretch>
            <a:fillRect/>
          </a:stretch>
        </p:blipFill>
        <p:spPr>
          <a:xfrm>
            <a:off x="2554907" y="246831"/>
            <a:ext cx="6035203" cy="438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974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作業可設定為</a:t>
            </a:r>
            <a:r>
              <a:rPr lang="zh-TW" altLang="en-US" sz="3200" dirty="0">
                <a:solidFill>
                  <a:schemeClr val="bg1"/>
                </a:solidFill>
              </a:rPr>
              <a:t>教師</a:t>
            </a:r>
            <a:r>
              <a:rPr lang="zh-TW" altLang="en-US" sz="3200" dirty="0" smtClean="0">
                <a:solidFill>
                  <a:schemeClr val="bg1"/>
                </a:solidFill>
              </a:rPr>
              <a:t>評閱</a:t>
            </a:r>
            <a:r>
              <a:rPr lang="zh-TW" altLang="en-US" sz="3200" dirty="0">
                <a:solidFill>
                  <a:schemeClr val="bg1"/>
                </a:solidFill>
              </a:rPr>
              <a:t>及</a:t>
            </a:r>
            <a:r>
              <a:rPr lang="zh-TW" altLang="en-US" sz="3200" dirty="0" smtClean="0">
                <a:solidFill>
                  <a:schemeClr val="bg1"/>
                </a:solidFill>
              </a:rPr>
              <a:t>學生</a:t>
            </a:r>
            <a:r>
              <a:rPr lang="zh-TW" altLang="en-US" sz="3200" dirty="0">
                <a:solidFill>
                  <a:schemeClr val="bg1"/>
                </a:solidFill>
              </a:rPr>
              <a:t>互</a:t>
            </a:r>
            <a:r>
              <a:rPr lang="zh-TW" altLang="en-US" sz="3200" dirty="0" smtClean="0">
                <a:solidFill>
                  <a:schemeClr val="bg1"/>
                </a:solidFill>
              </a:rPr>
              <a:t>評，</a:t>
            </a:r>
            <a:r>
              <a:rPr lang="zh-TW" altLang="en-US" sz="3200" dirty="0">
                <a:solidFill>
                  <a:schemeClr val="bg1"/>
                </a:solidFill>
              </a:rPr>
              <a:t>分組作業則可設定組內互評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TW" sz="3200" dirty="0" smtClean="0">
                <a:solidFill>
                  <a:schemeClr val="bg1"/>
                </a:solidFill>
              </a:rPr>
              <a:t>Rubric</a:t>
            </a:r>
            <a:r>
              <a:rPr lang="zh-TW" altLang="en-US" sz="3200" dirty="0" smtClean="0">
                <a:solidFill>
                  <a:schemeClr val="bg1"/>
                </a:solidFill>
              </a:rPr>
              <a:t>幫助評分者更</a:t>
            </a:r>
            <a:r>
              <a:rPr lang="zh-TW" altLang="en-US" sz="3200" dirty="0">
                <a:solidFill>
                  <a:schemeClr val="bg1"/>
                </a:solidFill>
              </a:rPr>
              <a:t>客觀的給</a:t>
            </a:r>
            <a:r>
              <a:rPr lang="zh-TW" altLang="en-US" sz="3200" dirty="0" smtClean="0">
                <a:solidFill>
                  <a:schemeClr val="bg1"/>
                </a:solidFill>
              </a:rPr>
              <a:t>分，可</a:t>
            </a:r>
            <a:r>
              <a:rPr lang="zh-TW" altLang="en-US" sz="3200" dirty="0">
                <a:solidFill>
                  <a:schemeClr val="bg1"/>
                </a:solidFill>
              </a:rPr>
              <a:t>於作業繳交前提前</a:t>
            </a:r>
            <a:r>
              <a:rPr lang="zh-TW" altLang="en-US" sz="3200" dirty="0" smtClean="0">
                <a:solidFill>
                  <a:schemeClr val="bg1"/>
                </a:solidFill>
              </a:rPr>
              <a:t>公布，幫助學生了解作業</a:t>
            </a:r>
            <a:r>
              <a:rPr lang="zh-TW" altLang="en-US" sz="3200" dirty="0">
                <a:solidFill>
                  <a:schemeClr val="bg1"/>
                </a:solidFill>
              </a:rPr>
              <a:t>的評分重點</a:t>
            </a:r>
            <a:r>
              <a:rPr lang="zh-TW" altLang="en-US" sz="3200" dirty="0" smtClean="0">
                <a:solidFill>
                  <a:schemeClr val="bg1"/>
                </a:solidFill>
              </a:rPr>
              <a:t>為何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推薦優良作業</a:t>
            </a:r>
            <a:r>
              <a:rPr lang="zh-TW" altLang="en-US" sz="3200" dirty="0" smtClean="0">
                <a:solidFill>
                  <a:schemeClr val="bg1"/>
                </a:solidFill>
              </a:rPr>
              <a:t>，表揚優秀學生，同儕學習見賢思齊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</a:p>
        </p:txBody>
      </p:sp>
      <p:pic>
        <p:nvPicPr>
          <p:cNvPr id="8" name="圖片 7"/>
          <p:cNvPicPr/>
          <p:nvPr/>
        </p:nvPicPr>
        <p:blipFill>
          <a:blip r:embed="rId5"/>
          <a:stretch>
            <a:fillRect/>
          </a:stretch>
        </p:blipFill>
        <p:spPr>
          <a:xfrm>
            <a:off x="3664000" y="225702"/>
            <a:ext cx="8429506" cy="6406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79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4329577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 smtClean="0">
                <a:solidFill>
                  <a:schemeClr val="bg1"/>
                </a:solidFill>
              </a:rPr>
              <a:t>自動批改，省時省力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試卷題庫，重複利用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試題多樣，時間彈性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小考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6425321" y="4981100"/>
            <a:ext cx="4329577" cy="1769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 smtClean="0">
                <a:solidFill>
                  <a:schemeClr val="bg1"/>
                </a:solidFill>
              </a:rPr>
              <a:t>多次作答，補救學習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搭配教材，提升動機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答題統計，優化教學</a:t>
            </a:r>
          </a:p>
        </p:txBody>
      </p:sp>
      <p:pic>
        <p:nvPicPr>
          <p:cNvPr id="9" name="圖片 8"/>
          <p:cNvPicPr/>
          <p:nvPr/>
        </p:nvPicPr>
        <p:blipFill>
          <a:blip r:embed="rId5"/>
          <a:stretch>
            <a:fillRect/>
          </a:stretch>
        </p:blipFill>
        <p:spPr>
          <a:xfrm>
            <a:off x="123500" y="92549"/>
            <a:ext cx="3284219" cy="3157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圖片 10"/>
          <p:cNvPicPr/>
          <p:nvPr/>
        </p:nvPicPr>
        <p:blipFill>
          <a:blip r:embed="rId6"/>
          <a:stretch>
            <a:fillRect/>
          </a:stretch>
        </p:blipFill>
        <p:spPr>
          <a:xfrm>
            <a:off x="2890946" y="1956855"/>
            <a:ext cx="9152525" cy="2585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624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點名除了</a:t>
            </a:r>
            <a:r>
              <a:rPr lang="zh-TW" altLang="en-US" sz="3200" dirty="0">
                <a:solidFill>
                  <a:schemeClr val="bg1"/>
                </a:solidFill>
              </a:rPr>
              <a:t>出缺席外，還有遲到早退狀態可勾</a:t>
            </a:r>
            <a:r>
              <a:rPr lang="zh-TW" altLang="en-US" sz="3200" dirty="0" smtClean="0">
                <a:solidFill>
                  <a:schemeClr val="bg1"/>
                </a:solidFill>
              </a:rPr>
              <a:t>選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請假則</a:t>
            </a:r>
            <a:r>
              <a:rPr lang="zh-TW" altLang="en-US" sz="3200" dirty="0">
                <a:solidFill>
                  <a:schemeClr val="bg1"/>
                </a:solidFill>
              </a:rPr>
              <a:t>有事假、病假及公假狀態可供登記</a:t>
            </a:r>
            <a:r>
              <a:rPr lang="zh-TW" altLang="en-US" sz="3200" dirty="0" smtClean="0">
                <a:solidFill>
                  <a:schemeClr val="bg1"/>
                </a:solidFill>
              </a:rPr>
              <a:t>。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>
                <a:solidFill>
                  <a:schemeClr val="bg1"/>
                </a:solidFill>
              </a:rPr>
              <a:t>行動載</a:t>
            </a:r>
            <a:r>
              <a:rPr lang="zh-TW" altLang="en-US" sz="3200" dirty="0" smtClean="0">
                <a:solidFill>
                  <a:schemeClr val="bg1"/>
                </a:solidFill>
              </a:rPr>
              <a:t>具除手動點名外還能進行雷達點名及數字點名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3200" dirty="0" smtClean="0">
                <a:solidFill>
                  <a:schemeClr val="bg1"/>
                </a:solidFill>
              </a:rPr>
              <a:t>以行動載具點名</a:t>
            </a:r>
            <a:r>
              <a:rPr lang="zh-TW" altLang="en-US" sz="3200" dirty="0">
                <a:solidFill>
                  <a:schemeClr val="bg1"/>
                </a:solidFill>
              </a:rPr>
              <a:t>結束且</a:t>
            </a:r>
            <a:r>
              <a:rPr lang="zh-TW" altLang="en-US" sz="3200" dirty="0" smtClean="0">
                <a:solidFill>
                  <a:schemeClr val="bg1"/>
                </a:solidFill>
              </a:rPr>
              <a:t>儲存後，老師應使用</a:t>
            </a:r>
            <a:r>
              <a:rPr lang="zh-TW" altLang="en-US" sz="3200" dirty="0">
                <a:solidFill>
                  <a:schemeClr val="bg1"/>
                </a:solidFill>
              </a:rPr>
              <a:t>網頁版</a:t>
            </a:r>
            <a:r>
              <a:rPr lang="en-US" altLang="zh-TW" sz="3200" dirty="0" err="1">
                <a:solidFill>
                  <a:schemeClr val="bg1"/>
                </a:solidFill>
              </a:rPr>
              <a:t>iClass</a:t>
            </a:r>
            <a:r>
              <a:rPr lang="zh-TW" altLang="en-US" sz="3200" dirty="0">
                <a:solidFill>
                  <a:schemeClr val="bg1"/>
                </a:solidFill>
              </a:rPr>
              <a:t>學習</a:t>
            </a:r>
            <a:r>
              <a:rPr lang="zh-TW" altLang="en-US" sz="3200" dirty="0" smtClean="0">
                <a:solidFill>
                  <a:schemeClr val="bg1"/>
                </a:solidFill>
              </a:rPr>
              <a:t>平台再次確認</a:t>
            </a:r>
            <a:r>
              <a:rPr lang="zh-TW" altLang="en-US" sz="3200" dirty="0">
                <a:solidFill>
                  <a:schemeClr val="bg1"/>
                </a:solidFill>
              </a:rPr>
              <a:t>點名結果。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點名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3920" y="451754"/>
            <a:ext cx="3389068" cy="5998354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6934" y="464273"/>
            <a:ext cx="3357637" cy="596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9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092" y="0"/>
            <a:ext cx="3857625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506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93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347" y="0"/>
            <a:ext cx="38576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414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915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/>
          </a:bodyPr>
          <a:lstStyle/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作業、考勤、分組學習表現納入成績考量</a:t>
            </a:r>
          </a:p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自動化成績統計</a:t>
            </a:r>
          </a:p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控制各次活動所占總成績比重</a:t>
            </a:r>
          </a:p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多維度成績分析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1189762" y="205009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87618" y="159367"/>
            <a:ext cx="1080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成績</a:t>
            </a:r>
          </a:p>
        </p:txBody>
      </p:sp>
      <p:pic>
        <p:nvPicPr>
          <p:cNvPr id="9" name="內容版面配置區 5"/>
          <p:cNvPicPr>
            <a:picLocks noChangeAspect="1"/>
          </p:cNvPicPr>
          <p:nvPr/>
        </p:nvPicPr>
        <p:blipFill rotWithShape="1">
          <a:blip r:embed="rId5"/>
          <a:srcRect t="-198"/>
          <a:stretch/>
        </p:blipFill>
        <p:spPr>
          <a:xfrm>
            <a:off x="4295098" y="0"/>
            <a:ext cx="6942395" cy="69274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568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DE4FB8E8-E03D-4483-B21A-520295DC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4680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成績自動重新計算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A5C3FD29-03BA-4D5E-83F2-F94C93D9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710131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題目出錯不再需要重新考試</a:t>
            </a:r>
            <a:endParaRPr lang="en-US" altLang="zh-TW" dirty="0"/>
          </a:p>
          <a:p>
            <a:r>
              <a:rPr lang="zh-TW" altLang="en-US" dirty="0"/>
              <a:t>一鍵就能重新計算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="" xmlns:a16="http://schemas.microsoft.com/office/drawing/2014/main" id="{6AF1295D-FA38-4FAA-9FB0-CBEB70D73E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22" t="18003" r="11263"/>
          <a:stretch/>
        </p:blipFill>
        <p:spPr>
          <a:xfrm>
            <a:off x="3833406" y="841339"/>
            <a:ext cx="7869940" cy="5239553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5" name="圓角矩形 4"/>
          <p:cNvSpPr/>
          <p:nvPr/>
        </p:nvSpPr>
        <p:spPr>
          <a:xfrm>
            <a:off x="5056555" y="3454412"/>
            <a:ext cx="4211320" cy="77255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408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30" y="190920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2"/>
          <a:srcRect l="39396" t="83285" r="35313" b="777"/>
          <a:stretch/>
        </p:blipFill>
        <p:spPr>
          <a:xfrm>
            <a:off x="521179" y="2892845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432279" y="1606956"/>
            <a:ext cx="104140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7750" y="295746"/>
            <a:ext cx="3513934" cy="933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圓角矩形 30"/>
          <p:cNvSpPr/>
          <p:nvPr/>
        </p:nvSpPr>
        <p:spPr>
          <a:xfrm>
            <a:off x="9950049" y="1449940"/>
            <a:ext cx="1473201" cy="4555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730" y="3657292"/>
            <a:ext cx="5676900" cy="3200708"/>
          </a:xfrm>
          <a:prstGeom prst="rect">
            <a:avLst/>
          </a:prstGeom>
        </p:spPr>
      </p:pic>
      <p:sp>
        <p:nvSpPr>
          <p:cNvPr id="33" name="圓角矩形 32"/>
          <p:cNvSpPr/>
          <p:nvPr/>
        </p:nvSpPr>
        <p:spPr>
          <a:xfrm>
            <a:off x="1469180" y="4960797"/>
            <a:ext cx="2641600" cy="3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799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550" y="2192949"/>
            <a:ext cx="3513934" cy="933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圓角矩形 7"/>
          <p:cNvSpPr/>
          <p:nvPr/>
        </p:nvSpPr>
        <p:spPr>
          <a:xfrm>
            <a:off x="9492849" y="3347143"/>
            <a:ext cx="1473201" cy="4555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93245" t="10260" r="1874"/>
          <a:stretch/>
        </p:blipFill>
        <p:spPr>
          <a:xfrm>
            <a:off x="8305400" y="3150198"/>
            <a:ext cx="933450" cy="837285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111" y="647699"/>
            <a:ext cx="5676900" cy="3200708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2722561" y="1951204"/>
            <a:ext cx="2641600" cy="3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9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2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581900" y="35052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195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8037307-D902-490B-A8A9-3214D82D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154" y="780691"/>
            <a:ext cx="2666104" cy="1752599"/>
          </a:xfrm>
        </p:spPr>
        <p:txBody>
          <a:bodyPr anchor="b">
            <a:normAutofit/>
          </a:bodyPr>
          <a:lstStyle/>
          <a:p>
            <a:pPr algn="l"/>
            <a:r>
              <a:rPr lang="zh-TW" altLang="en-US" sz="3200" dirty="0"/>
              <a:t>點名成績設定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212E3CCB-B719-43AF-BDCA-1B2956A2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endParaRPr lang="en-US" sz="1800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="" xmlns:a16="http://schemas.microsoft.com/office/drawing/2014/main" id="{76C98351-77A1-4886-8A4A-BE121893FA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48" t="15697" r="17200" b="3819"/>
          <a:stretch/>
        </p:blipFill>
        <p:spPr>
          <a:xfrm>
            <a:off x="4479923" y="482600"/>
            <a:ext cx="7524853" cy="5907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410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2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7620000" y="37719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736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5408B38-D353-4064-B049-2EA81973C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180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觀看影片成績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00F57EB0-60C8-4AF4-81AE-7D0751A8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6034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鼓勵同學觀看教學影片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="" xmlns:a16="http://schemas.microsoft.com/office/drawing/2014/main" id="{72826A3E-2606-4E0F-9B15-97B51AD242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92" t="26517" r="29148" b="966"/>
          <a:stretch/>
        </p:blipFill>
        <p:spPr>
          <a:xfrm>
            <a:off x="5511799" y="114300"/>
            <a:ext cx="6184901" cy="6624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484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2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5348732" y="3130994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66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2FA72B7-5C55-420F-AAFC-9F9CD4897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196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勾選需要欄位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E08231B3-3BF5-46A4-BA00-4A7D72165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7050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dirty="0"/>
              <a:t>依照需求顯示欄位</a:t>
            </a:r>
            <a:endParaRPr lang="en-US" dirty="0"/>
          </a:p>
        </p:txBody>
      </p:sp>
      <p:pic>
        <p:nvPicPr>
          <p:cNvPr id="7" name="內容版面配置區 3">
            <a:extLst>
              <a:ext uri="{FF2B5EF4-FFF2-40B4-BE49-F238E27FC236}">
                <a16:creationId xmlns="" xmlns:a16="http://schemas.microsoft.com/office/drawing/2014/main" id="{9B24E559-B014-42D6-86CB-319A17087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873" t="21432" r="33110"/>
          <a:stretch/>
        </p:blipFill>
        <p:spPr>
          <a:xfrm>
            <a:off x="6382512" y="322900"/>
            <a:ext cx="4279391" cy="6121104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78922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051" y="1597025"/>
            <a:ext cx="6829425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2"/>
          <a:srcRect l="39396" t="83285" r="35313" b="777"/>
          <a:stretch/>
        </p:blipFill>
        <p:spPr>
          <a:xfrm>
            <a:off x="3238500" y="4298950"/>
            <a:ext cx="2286000" cy="520700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4178300" y="3111501"/>
            <a:ext cx="1270000" cy="254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89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95" r="974"/>
          <a:stretch/>
        </p:blipFill>
        <p:spPr>
          <a:xfrm>
            <a:off x="3488575" y="8584"/>
            <a:ext cx="5172825" cy="6849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圓角矩形 4"/>
          <p:cNvSpPr/>
          <p:nvPr/>
        </p:nvSpPr>
        <p:spPr>
          <a:xfrm>
            <a:off x="4826000" y="571500"/>
            <a:ext cx="2540000" cy="3048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9696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869434"/>
            <a:ext cx="12225866" cy="199254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 rot="16200000">
            <a:off x="5503569" y="575385"/>
            <a:ext cx="1625600" cy="106009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242931" y="5050645"/>
            <a:ext cx="10136269" cy="1769207"/>
          </a:xfrm>
        </p:spPr>
        <p:txBody>
          <a:bodyPr vert="horz"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快速</a:t>
            </a:r>
            <a:r>
              <a:rPr lang="zh-TW" altLang="en-US" sz="3200" dirty="0" smtClean="0">
                <a:solidFill>
                  <a:schemeClr val="bg1"/>
                </a:solidFill>
              </a:rPr>
              <a:t>通知或提醒學生課程重要事項</a:t>
            </a:r>
            <a:endParaRPr lang="en-US" altLang="zh-TW" sz="3200" dirty="0" smtClean="0">
              <a:solidFill>
                <a:schemeClr val="bg1"/>
              </a:solidFill>
            </a:endParaRPr>
          </a:p>
          <a:p>
            <a:r>
              <a:rPr lang="zh-TW" altLang="en-US" sz="3200" dirty="0">
                <a:solidFill>
                  <a:schemeClr val="bg1"/>
                </a:solidFill>
              </a:rPr>
              <a:t>同步寄</a:t>
            </a:r>
            <a:r>
              <a:rPr lang="zh-TW" altLang="en-US" sz="3200" dirty="0" smtClean="0">
                <a:solidFill>
                  <a:schemeClr val="bg1"/>
                </a:solidFill>
              </a:rPr>
              <a:t>送</a:t>
            </a:r>
            <a:r>
              <a:rPr lang="en-US" altLang="zh-TW" sz="3200" dirty="0" smtClean="0">
                <a:solidFill>
                  <a:schemeClr val="bg1"/>
                </a:solidFill>
              </a:rPr>
              <a:t>email</a:t>
            </a:r>
            <a:r>
              <a:rPr lang="zh-TW" altLang="en-US" sz="3200" dirty="0" smtClean="0">
                <a:solidFill>
                  <a:schemeClr val="bg1"/>
                </a:solidFill>
              </a:rPr>
              <a:t>，重要訊息不漏接</a:t>
            </a:r>
            <a:endParaRPr lang="en-US" altLang="zh-TW" sz="3200" dirty="0">
              <a:solidFill>
                <a:schemeClr val="bg1"/>
              </a:solidFill>
            </a:endParaRPr>
          </a:p>
          <a:p>
            <a:r>
              <a:rPr lang="zh-TW" altLang="en-US" sz="3200" dirty="0" smtClean="0">
                <a:solidFill>
                  <a:schemeClr val="bg1"/>
                </a:solidFill>
              </a:rPr>
              <a:t>增加師生互動及課程參與感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>
            <a:off x="413286" y="5445415"/>
            <a:ext cx="588938" cy="5451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55415" y="5215463"/>
            <a:ext cx="677108" cy="141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公告</a:t>
            </a: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131" y="-28318"/>
            <a:ext cx="2715153" cy="484848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44" y="-14629"/>
            <a:ext cx="2715153" cy="482693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09" y="-22486"/>
            <a:ext cx="2715153" cy="482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3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0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-1701800" y="1701800"/>
            <a:ext cx="6857999" cy="3454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72533" y="744142"/>
            <a:ext cx="2709334" cy="574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2533" y="750111"/>
            <a:ext cx="2709334" cy="5735356"/>
          </a:xfrm>
        </p:spPr>
        <p:txBody>
          <a:bodyPr vert="horz">
            <a:normAutofit/>
          </a:bodyPr>
          <a:lstStyle/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預先設定填答項目</a:t>
            </a:r>
            <a:endParaRPr lang="en-US" altLang="zh-TW" sz="22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2200" dirty="0">
                <a:solidFill>
                  <a:schemeClr val="bg1"/>
                </a:solidFill>
              </a:rPr>
              <a:t>即時掌握學習狀況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975226" y="196143"/>
            <a:ext cx="1894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教學回饋</a:t>
            </a:r>
            <a:endParaRPr lang="zh-TW" altLang="en-US" sz="32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60" t="5757" r="3185" b="7576"/>
          <a:stretch/>
        </p:blipFill>
        <p:spPr>
          <a:xfrm rot="20018104">
            <a:off x="147385" y="67223"/>
            <a:ext cx="960125" cy="888659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 rot="20709106">
            <a:off x="86984" y="81170"/>
            <a:ext cx="10809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b="1" dirty="0">
                <a:solidFill>
                  <a:srgbClr val="C4000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秘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5334" y="75545"/>
            <a:ext cx="8003889" cy="663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8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66" y="0"/>
            <a:ext cx="3857625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910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704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6795" b="7051"/>
          <a:stretch/>
        </p:blipFill>
        <p:spPr>
          <a:xfrm>
            <a:off x="-1" y="584200"/>
            <a:ext cx="12300857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293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087" y="0"/>
            <a:ext cx="38576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8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25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25AC65CE-E776-495E-B710-0BA4D57332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zh-TW" altLang="en-US" dirty="0"/>
              <a:t>成績送</a:t>
            </a:r>
            <a:r>
              <a:rPr lang="zh-TW" altLang="en-US" dirty="0" smtClean="0"/>
              <a:t>繳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及</a:t>
            </a:r>
            <a:r>
              <a:rPr lang="en-US" altLang="zh-TW" dirty="0"/>
              <a:t>Web</a:t>
            </a:r>
            <a:r>
              <a:rPr lang="zh-TW" altLang="en-US" dirty="0"/>
              <a:t>上傳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17763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一張含有 螢幕擷取畫面, 電腦, 膝上型電腦, 室內 的圖片&#10;&#10;自動產生的描述">
            <a:extLst>
              <a:ext uri="{FF2B5EF4-FFF2-40B4-BE49-F238E27FC236}">
                <a16:creationId xmlns="" xmlns:a16="http://schemas.microsoft.com/office/drawing/2014/main" id="{ABC4169D-7657-4344-9421-D8CA81AC344E}"/>
              </a:ext>
            </a:extLst>
          </p:cNvPr>
          <p:cNvPicPr>
            <a:picLocks noGrp="1"/>
          </p:cNvPicPr>
          <p:nvPr>
            <p:ph idx="4294967295"/>
          </p:nvPr>
        </p:nvPicPr>
        <p:blipFill rotWithShape="1">
          <a:blip r:embed="rId2"/>
          <a:srcRect t="9903" r="21094" b="33354"/>
          <a:stretch/>
        </p:blipFill>
        <p:spPr>
          <a:xfrm>
            <a:off x="0" y="1333500"/>
            <a:ext cx="12192000" cy="4757738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84950" y="2479648"/>
            <a:ext cx="115603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97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3">
            <a:extLst>
              <a:ext uri="{FF2B5EF4-FFF2-40B4-BE49-F238E27FC236}">
                <a16:creationId xmlns="" xmlns:a16="http://schemas.microsoft.com/office/drawing/2014/main" id="{49460ACF-403A-4E25-93A6-167B2CDDC982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28579" t="9811" r="32630" b="8353"/>
          <a:stretch/>
        </p:blipFill>
        <p:spPr>
          <a:xfrm>
            <a:off x="6232850" y="0"/>
            <a:ext cx="5980922" cy="6845300"/>
          </a:xfrm>
          <a:custGeom>
            <a:avLst/>
            <a:gdLst>
              <a:gd name="connsiteX0" fmla="*/ 836871 w 5299077"/>
              <a:gd name="connsiteY0" fmla="*/ 0 h 6858000"/>
              <a:gd name="connsiteX1" fmla="*/ 5299077 w 5299077"/>
              <a:gd name="connsiteY1" fmla="*/ 0 h 6858000"/>
              <a:gd name="connsiteX2" fmla="*/ 5299077 w 5299077"/>
              <a:gd name="connsiteY2" fmla="*/ 6858000 h 6858000"/>
              <a:gd name="connsiteX3" fmla="*/ 1911312 w 5299077"/>
              <a:gd name="connsiteY3" fmla="*/ 6858000 h 6858000"/>
              <a:gd name="connsiteX4" fmla="*/ 0 w 5299077"/>
              <a:gd name="connsiteY4" fmla="*/ 5333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DA833FE-3EBA-4DDC-A0D6-E5F631CEF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送繳成績</a:t>
            </a:r>
          </a:p>
        </p:txBody>
      </p:sp>
      <p:sp>
        <p:nvSpPr>
          <p:cNvPr id="28" name="Content Placeholder 8">
            <a:extLst>
              <a:ext uri="{FF2B5EF4-FFF2-40B4-BE49-F238E27FC236}">
                <a16:creationId xmlns="" xmlns:a16="http://schemas.microsoft.com/office/drawing/2014/main" id="{4DEAE67C-FF63-4252-BFA2-6A186B502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381" y="1450847"/>
            <a:ext cx="5260680" cy="3124201"/>
          </a:xfrm>
        </p:spPr>
        <p:txBody>
          <a:bodyPr>
            <a:normAutofit/>
          </a:bodyPr>
          <a:lstStyle/>
          <a:p>
            <a:r>
              <a:rPr lang="zh-TW" altLang="en-US" b="1" dirty="0"/>
              <a:t>送出後就無法再修改最終成績</a:t>
            </a:r>
            <a:r>
              <a:rPr lang="zh-TW" altLang="en-US" b="1" dirty="0" smtClean="0"/>
              <a:t>了</a:t>
            </a:r>
            <a:endParaRPr lang="en-US" altLang="zh-TW" b="1" dirty="0" smtClean="0"/>
          </a:p>
          <a:p>
            <a:r>
              <a:rPr lang="zh-TW" altLang="en-US" b="1" dirty="0" smtClean="0"/>
              <a:t>務必至</a:t>
            </a:r>
            <a:r>
              <a:rPr lang="en-US" altLang="zh-TW" b="1" u="sng" dirty="0" smtClean="0">
                <a:solidFill>
                  <a:srgbClr val="FF0000"/>
                </a:solidFill>
              </a:rPr>
              <a:t>Web</a:t>
            </a:r>
            <a:r>
              <a:rPr lang="zh-TW" altLang="en-US" b="1" u="sng" dirty="0" smtClean="0">
                <a:solidFill>
                  <a:srgbClr val="FF0000"/>
                </a:solidFill>
              </a:rPr>
              <a:t>版成績上傳系統</a:t>
            </a:r>
            <a:r>
              <a:rPr lang="zh-TW" altLang="en-US" b="1" dirty="0" smtClean="0"/>
              <a:t>完成成績上傳</a:t>
            </a:r>
            <a:endParaRPr lang="en-US" b="1" dirty="0"/>
          </a:p>
        </p:txBody>
      </p:sp>
      <p:sp>
        <p:nvSpPr>
          <p:cNvPr id="13" name="圓角矩形 12"/>
          <p:cNvSpPr/>
          <p:nvPr/>
        </p:nvSpPr>
        <p:spPr>
          <a:xfrm>
            <a:off x="7835900" y="2438398"/>
            <a:ext cx="3259751" cy="48221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311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>
            <a:extLst>
              <a:ext uri="{FF2B5EF4-FFF2-40B4-BE49-F238E27FC236}">
                <a16:creationId xmlns="" xmlns:a16="http://schemas.microsoft.com/office/drawing/2014/main" id="{E2D5B191-574A-4AA4-883C-6BD9F7137B55}"/>
              </a:ext>
            </a:extLst>
          </p:cNvPr>
          <p:cNvPicPr>
            <a:picLocks noGrp="1"/>
          </p:cNvPicPr>
          <p:nvPr>
            <p:ph idx="4294967295"/>
          </p:nvPr>
        </p:nvPicPr>
        <p:blipFill rotWithShape="1">
          <a:blip r:embed="rId2"/>
          <a:srcRect t="10055"/>
          <a:stretch/>
        </p:blipFill>
        <p:spPr>
          <a:xfrm>
            <a:off x="-44450" y="401638"/>
            <a:ext cx="12236450" cy="5972175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9347055" y="1272640"/>
            <a:ext cx="1972450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930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384" y="4229099"/>
            <a:ext cx="3468935" cy="21893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23" y="772539"/>
            <a:ext cx="11220450" cy="3076575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7973567" y="1960121"/>
            <a:ext cx="1737361" cy="4350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E08231B3-3BF5-46A4-BA00-4A7D72165533}"/>
              </a:ext>
            </a:extLst>
          </p:cNvPr>
          <p:cNvSpPr txBox="1">
            <a:spLocks/>
          </p:cNvSpPr>
          <p:nvPr/>
        </p:nvSpPr>
        <p:spPr>
          <a:xfrm>
            <a:off x="4139888" y="4989069"/>
            <a:ext cx="3333496" cy="150900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使用自然人憑證登入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9608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="" xmlns:a16="http://schemas.microsoft.com/office/drawing/2014/main" id="{7EA13E0F-2283-4351-A7CD-EA8F5EEC195F}"/>
              </a:ext>
            </a:extLst>
          </p:cNvPr>
          <p:cNvPicPr>
            <a:picLocks noGrp="1"/>
          </p:cNvPicPr>
          <p:nvPr>
            <p:ph idx="4294967295"/>
          </p:nvPr>
        </p:nvPicPr>
        <p:blipFill rotWithShape="1">
          <a:blip r:embed="rId2"/>
          <a:srcRect t="5181" b="1360"/>
          <a:stretch/>
        </p:blipFill>
        <p:spPr>
          <a:xfrm>
            <a:off x="-1306513" y="0"/>
            <a:ext cx="13498513" cy="6875463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2578788" y="2324100"/>
            <a:ext cx="4952312" cy="213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679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="" xmlns:a16="http://schemas.microsoft.com/office/drawing/2014/main" id="{0D17AAE8-30E0-48A2-B0BF-8170D772E9C3}"/>
              </a:ext>
            </a:extLst>
          </p:cNvPr>
          <p:cNvPicPr>
            <a:picLocks noGrp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1160463" y="-419100"/>
            <a:ext cx="13352463" cy="7277100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4284133" y="2476500"/>
            <a:ext cx="1041400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7319432" y="2476500"/>
            <a:ext cx="673101" cy="22479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154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="" xmlns:a16="http://schemas.microsoft.com/office/drawing/2014/main" id="{4D395926-9D26-4FB6-BA82-2B1F08CD3A8D}"/>
              </a:ext>
            </a:extLst>
          </p:cNvPr>
          <p:cNvPicPr>
            <a:picLocks noGrp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1116013" y="-317500"/>
            <a:ext cx="13308013" cy="725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9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="" xmlns:a16="http://schemas.microsoft.com/office/drawing/2014/main" id="{AD598E48-626D-471B-88F5-C084BFF29F30}"/>
              </a:ext>
            </a:extLst>
          </p:cNvPr>
          <p:cNvPicPr>
            <a:picLocks noGrp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1066800" y="-304800"/>
            <a:ext cx="13258800" cy="722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>
            <a:extLst>
              <a:ext uri="{FF2B5EF4-FFF2-40B4-BE49-F238E27FC236}">
                <a16:creationId xmlns="" xmlns:a16="http://schemas.microsoft.com/office/drawing/2014/main" id="{3EA201E9-8E0B-46B3-AFFE-4D4DB5001163}"/>
              </a:ext>
            </a:extLst>
          </p:cNvPr>
          <p:cNvPicPr>
            <a:picLocks noGrp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1114425" y="-393700"/>
            <a:ext cx="13306425" cy="725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0375" y="1123837"/>
            <a:ext cx="2947482" cy="1517763"/>
          </a:xfrm>
        </p:spPr>
        <p:txBody>
          <a:bodyPr/>
          <a:lstStyle/>
          <a:p>
            <a:r>
              <a:rPr lang="zh-TW" altLang="en-US" dirty="0" smtClean="0"/>
              <a:t>下載</a:t>
            </a:r>
            <a:r>
              <a:rPr lang="en-US" altLang="zh-TW" dirty="0" smtClean="0"/>
              <a:t>APP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03135" y="4806980"/>
            <a:ext cx="7315200" cy="1836080"/>
          </a:xfrm>
        </p:spPr>
        <p:txBody>
          <a:bodyPr/>
          <a:lstStyle/>
          <a:p>
            <a:r>
              <a:rPr lang="zh-TW" altLang="en-US" dirty="0" smtClean="0"/>
              <a:t>方法</a:t>
            </a:r>
            <a:r>
              <a:rPr lang="en-US" altLang="zh-TW" dirty="0" smtClean="0"/>
              <a:t>1</a:t>
            </a:r>
            <a:r>
              <a:rPr lang="zh-TW" altLang="en-US" dirty="0" smtClean="0"/>
              <a:t>：掃描上方</a:t>
            </a:r>
            <a:r>
              <a:rPr lang="en-US" altLang="zh-TW" dirty="0" smtClean="0"/>
              <a:t>QR</a:t>
            </a:r>
            <a:r>
              <a:rPr lang="zh-TW" altLang="en-US" dirty="0" smtClean="0"/>
              <a:t>  </a:t>
            </a:r>
            <a:r>
              <a:rPr lang="en-US" altLang="zh-TW" dirty="0" smtClean="0"/>
              <a:t>Code</a:t>
            </a:r>
            <a:r>
              <a:rPr lang="zh-TW" altLang="en-US" dirty="0" smtClean="0"/>
              <a:t>下載</a:t>
            </a:r>
            <a:endParaRPr lang="en-US" altLang="zh-TW" dirty="0" smtClean="0"/>
          </a:p>
          <a:p>
            <a:r>
              <a:rPr lang="zh-TW" altLang="en-US" dirty="0"/>
              <a:t>方法</a:t>
            </a:r>
            <a:r>
              <a:rPr lang="en-US" altLang="zh-TW" dirty="0" smtClean="0"/>
              <a:t>2</a:t>
            </a:r>
            <a:r>
              <a:rPr lang="zh-TW" altLang="en-US" dirty="0" smtClean="0"/>
              <a:t>：於</a:t>
            </a:r>
            <a:r>
              <a:rPr lang="en-US" altLang="zh-TW" dirty="0" smtClean="0"/>
              <a:t>App Store</a:t>
            </a:r>
            <a:r>
              <a:rPr lang="zh-TW" altLang="en-US" dirty="0" smtClean="0"/>
              <a:t>或</a:t>
            </a:r>
            <a:r>
              <a:rPr lang="en-US" altLang="zh-TW" dirty="0" smtClean="0"/>
              <a:t>Google Play</a:t>
            </a:r>
            <a:r>
              <a:rPr lang="zh-TW" altLang="en-US" dirty="0" smtClean="0"/>
              <a:t>搜尋「</a:t>
            </a:r>
            <a:r>
              <a:rPr lang="en-US" altLang="zh-TW" dirty="0" err="1" smtClean="0"/>
              <a:t>TronClass</a:t>
            </a:r>
            <a:r>
              <a:rPr lang="zh-TW" altLang="en-US" dirty="0"/>
              <a:t>」</a:t>
            </a:r>
            <a:r>
              <a:rPr lang="zh-TW" altLang="en-US" dirty="0" smtClean="0"/>
              <a:t>下載</a:t>
            </a:r>
            <a:endParaRPr lang="zh-TW" altLang="en-US" dirty="0"/>
          </a:p>
        </p:txBody>
      </p:sp>
      <p:sp>
        <p:nvSpPr>
          <p:cNvPr id="7" name="AutoShape 2" descr="ãTronClass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28" name="Picture 4" descr="ãTronClass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727355"/>
            <a:ext cx="2079625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2668" y="1123837"/>
            <a:ext cx="3776133" cy="377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71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7633" y="0"/>
            <a:ext cx="13470182" cy="6855360"/>
          </a:xfrm>
          <a:prstGeom prst="rect">
            <a:avLst/>
          </a:prstGeom>
        </p:spPr>
      </p:pic>
      <p:sp>
        <p:nvSpPr>
          <p:cNvPr id="3" name="內容版面配置區 2"/>
          <p:cNvSpPr txBox="1">
            <a:spLocks/>
          </p:cNvSpPr>
          <p:nvPr/>
        </p:nvSpPr>
        <p:spPr>
          <a:xfrm>
            <a:off x="1001722" y="3260048"/>
            <a:ext cx="10136269" cy="17692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8" indent="0" algn="ctr">
              <a:buNone/>
            </a:pPr>
            <a:r>
              <a:rPr lang="en-US" altLang="zh-TW" sz="6000" b="1" dirty="0" smtClean="0">
                <a:solidFill>
                  <a:srgbClr val="002060"/>
                </a:solidFill>
              </a:rPr>
              <a:t>THANK</a:t>
            </a:r>
            <a:r>
              <a:rPr lang="zh-TW" altLang="en-US" sz="6000" b="1" dirty="0" smtClean="0">
                <a:solidFill>
                  <a:srgbClr val="002060"/>
                </a:solidFill>
              </a:rPr>
              <a:t>   </a:t>
            </a:r>
            <a:r>
              <a:rPr lang="en-US" altLang="zh-TW" sz="6000" b="1" dirty="0" smtClean="0">
                <a:solidFill>
                  <a:srgbClr val="002060"/>
                </a:solidFill>
              </a:rPr>
              <a:t>YOU</a:t>
            </a:r>
            <a:endParaRPr lang="zh-TW" altLang="en-US" sz="6000" b="1" dirty="0">
              <a:solidFill>
                <a:srgbClr val="002060"/>
              </a:solidFill>
            </a:endParaRPr>
          </a:p>
        </p:txBody>
      </p:sp>
      <p:sp>
        <p:nvSpPr>
          <p:cNvPr id="2" name="橢圓形圖說文字 1"/>
          <p:cNvSpPr/>
          <p:nvPr/>
        </p:nvSpPr>
        <p:spPr>
          <a:xfrm>
            <a:off x="1475117" y="1953542"/>
            <a:ext cx="2406770" cy="1889184"/>
          </a:xfrm>
          <a:prstGeom prst="wedgeEllipseCallout">
            <a:avLst>
              <a:gd name="adj1" fmla="val 45785"/>
              <a:gd name="adj2" fmla="val 46856"/>
            </a:avLst>
          </a:prstGeom>
          <a:ln w="38100">
            <a:solidFill>
              <a:schemeClr val="bg1">
                <a:lumMod val="85000"/>
                <a:lumOff val="1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547797" y="2600648"/>
            <a:ext cx="2261409" cy="8368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8" indent="0" algn="ctr">
              <a:buNone/>
            </a:pPr>
            <a:r>
              <a:rPr lang="en-US" altLang="zh-TW" sz="60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Q&amp;A</a:t>
            </a:r>
            <a:endParaRPr lang="zh-TW" altLang="en-US" sz="60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-369277" y="6532685"/>
            <a:ext cx="12687300" cy="8792"/>
          </a:xfrm>
          <a:prstGeom prst="line">
            <a:avLst/>
          </a:prstGeom>
          <a:ln w="19050">
            <a:solidFill>
              <a:srgbClr val="35C2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02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框架">
  <a:themeElements>
    <a:clrScheme name="框架">
      <a:dk1>
        <a:sysClr val="windowText" lastClr="000000"/>
      </a:dk1>
      <a:lt1>
        <a:sysClr val="window" lastClr="FFFFFF"/>
      </a:lt1>
      <a:dk2>
        <a:srgbClr val="4A3F38"/>
      </a:dk2>
      <a:lt2>
        <a:srgbClr val="EEEDCB"/>
      </a:lt2>
      <a:accent1>
        <a:srgbClr val="818E9F"/>
      </a:accent1>
      <a:accent2>
        <a:srgbClr val="D26400"/>
      </a:accent2>
      <a:accent3>
        <a:srgbClr val="C3BA45"/>
      </a:accent3>
      <a:accent4>
        <a:srgbClr val="8A8552"/>
      </a:accent4>
      <a:accent5>
        <a:srgbClr val="F3B843"/>
      </a:accent5>
      <a:accent6>
        <a:srgbClr val="786C71"/>
      </a:accent6>
      <a:hlink>
        <a:srgbClr val="46A7CA"/>
      </a:hlink>
      <a:folHlink>
        <a:srgbClr val="B2B2B2"/>
      </a:folHlink>
    </a:clrScheme>
    <a:fontScheme name="框架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9935E573-C197-41A8-BCA1-5D5F62C560B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TM03457475[[fn=框架]]</Template>
  <TotalTime>735</TotalTime>
  <Words>623</Words>
  <Application>Microsoft Office PowerPoint</Application>
  <PresentationFormat>寬螢幕</PresentationFormat>
  <Paragraphs>109</Paragraphs>
  <Slides>59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59</vt:i4>
      </vt:variant>
    </vt:vector>
  </HeadingPairs>
  <TitlesOfParts>
    <vt:vector size="68" baseType="lpstr">
      <vt:lpstr>微軟正黑體</vt:lpstr>
      <vt:lpstr>新細明體</vt:lpstr>
      <vt:lpstr>敺株?甇??擃?</vt:lpstr>
      <vt:lpstr>標楷體</vt:lpstr>
      <vt:lpstr>Arial</vt:lpstr>
      <vt:lpstr>Calibri</vt:lpstr>
      <vt:lpstr>Corbel</vt:lpstr>
      <vt:lpstr>Wingdings 2</vt:lpstr>
      <vt:lpstr>框架</vt:lpstr>
      <vt:lpstr>iClass學習平台 導入工作坊</vt:lpstr>
      <vt:lpstr>時代改變</vt:lpstr>
      <vt:lpstr>學生的學習也改變</vt:lpstr>
      <vt:lpstr>沒有手機=專心上課？</vt:lpstr>
      <vt:lpstr>教學是否也需要改變？</vt:lpstr>
      <vt:lpstr>舊有教學環境</vt:lpstr>
      <vt:lpstr>需要改變</vt:lpstr>
      <vt:lpstr>學習平台也需要改變</vt:lpstr>
      <vt:lpstr>水能覆舟 亦能載舟</vt:lpstr>
      <vt:lpstr>一起踏出改變的第一步吧！</vt:lpstr>
      <vt:lpstr>PowerPoint 簡報</vt:lpstr>
      <vt:lpstr>iClass學習平台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成績自動重新計算</vt:lpstr>
      <vt:lpstr>PowerPoint 簡報</vt:lpstr>
      <vt:lpstr>PowerPoint 簡報</vt:lpstr>
      <vt:lpstr>PowerPoint 簡報</vt:lpstr>
      <vt:lpstr>點名成績設定</vt:lpstr>
      <vt:lpstr>PowerPoint 簡報</vt:lpstr>
      <vt:lpstr>觀看影片成績</vt:lpstr>
      <vt:lpstr>PowerPoint 簡報</vt:lpstr>
      <vt:lpstr>勾選需要欄位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iClass成績送繳 及Web上傳</vt:lpstr>
      <vt:lpstr>PowerPoint 簡報</vt:lpstr>
      <vt:lpstr>送繳成績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下載APP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TKU</dc:creator>
  <cp:lastModifiedBy>aa</cp:lastModifiedBy>
  <cp:revision>62</cp:revision>
  <dcterms:created xsi:type="dcterms:W3CDTF">2018-09-10T01:53:49Z</dcterms:created>
  <dcterms:modified xsi:type="dcterms:W3CDTF">2019-03-04T02:00:09Z</dcterms:modified>
</cp:coreProperties>
</file>