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44"/>
  </p:notesMasterIdLst>
  <p:handoutMasterIdLst>
    <p:handoutMasterId r:id="rId45"/>
  </p:handoutMasterIdLst>
  <p:sldIdLst>
    <p:sldId id="256" r:id="rId2"/>
    <p:sldId id="273" r:id="rId3"/>
    <p:sldId id="274" r:id="rId4"/>
    <p:sldId id="271" r:id="rId5"/>
    <p:sldId id="262" r:id="rId6"/>
    <p:sldId id="278" r:id="rId7"/>
    <p:sldId id="279" r:id="rId8"/>
    <p:sldId id="268" r:id="rId9"/>
    <p:sldId id="280" r:id="rId10"/>
    <p:sldId id="269" r:id="rId11"/>
    <p:sldId id="281" r:id="rId12"/>
    <p:sldId id="277" r:id="rId13"/>
    <p:sldId id="282" r:id="rId14"/>
    <p:sldId id="285" r:id="rId15"/>
    <p:sldId id="284" r:id="rId16"/>
    <p:sldId id="283" r:id="rId17"/>
    <p:sldId id="286" r:id="rId18"/>
    <p:sldId id="287" r:id="rId19"/>
    <p:sldId id="289" r:id="rId20"/>
    <p:sldId id="288" r:id="rId21"/>
    <p:sldId id="290" r:id="rId22"/>
    <p:sldId id="291" r:id="rId23"/>
    <p:sldId id="275" r:id="rId24"/>
    <p:sldId id="276" r:id="rId25"/>
    <p:sldId id="263" r:id="rId26"/>
    <p:sldId id="264" r:id="rId27"/>
    <p:sldId id="298" r:id="rId28"/>
    <p:sldId id="257" r:id="rId29"/>
    <p:sldId id="258" r:id="rId30"/>
    <p:sldId id="259" r:id="rId31"/>
    <p:sldId id="260" r:id="rId32"/>
    <p:sldId id="261" r:id="rId33"/>
    <p:sldId id="299" r:id="rId34"/>
    <p:sldId id="296" r:id="rId35"/>
    <p:sldId id="297" r:id="rId36"/>
    <p:sldId id="265" r:id="rId37"/>
    <p:sldId id="266" r:id="rId38"/>
    <p:sldId id="267" r:id="rId39"/>
    <p:sldId id="292" r:id="rId40"/>
    <p:sldId id="293" r:id="rId41"/>
    <p:sldId id="294" r:id="rId42"/>
    <p:sldId id="272" r:id="rId43"/>
  </p:sldIdLst>
  <p:sldSz cx="12192000" cy="6858000"/>
  <p:notesSz cx="985678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1836" y="7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271275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583232" y="1"/>
            <a:ext cx="4271275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07BB14-0095-4768-8B2F-9A49D58EAE03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271275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583232" y="6456612"/>
            <a:ext cx="4271275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870A9-E073-42DE-AD7B-AB9077707F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37941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271275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583232" y="1"/>
            <a:ext cx="4271275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21697F-BBD8-4BA8-A57E-2C539F1AD331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889250" y="849313"/>
            <a:ext cx="4078288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85679" y="3271381"/>
            <a:ext cx="788543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271275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583232" y="6456612"/>
            <a:ext cx="4271275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C1F46A-E54E-478C-8D35-17D2FCB8D25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70489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1F46A-E54E-478C-8D35-17D2FCB8D25C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5790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0326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8364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8589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8422126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19972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6214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1653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15692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2616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3518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01086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54610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77842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66230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38991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42833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3927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80C36CC-1A74-4A30-B25B-F559D6C06A41}" type="datetimeFigureOut">
              <a:rPr lang="zh-TW" altLang="en-US" smtClean="0"/>
              <a:t>2019/6/11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6468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so.tku.edu.tw/scoretest/sbupload/sbupload_welcome.asp" TargetMode="External"/><Relationship Id="rId2" Type="http://schemas.openxmlformats.org/officeDocument/2006/relationships/hyperlink" Target="http://tronclass.ec.tku.edu.tw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cloudweb.tku.edu.tw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5AC65CE-E776-495E-B710-0BA4D57332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err="1"/>
              <a:t>iClass</a:t>
            </a:r>
            <a:r>
              <a:rPr lang="en-US" altLang="zh-TW" dirty="0"/>
              <a:t> </a:t>
            </a:r>
            <a:r>
              <a:rPr lang="zh-TW" altLang="en-US" dirty="0" smtClean="0"/>
              <a:t>成績</a:t>
            </a:r>
            <a:r>
              <a:rPr lang="zh-TW" altLang="en-US" dirty="0"/>
              <a:t>介</a:t>
            </a:r>
            <a:r>
              <a:rPr lang="zh-TW" altLang="en-US" dirty="0" smtClean="0"/>
              <a:t>接</a:t>
            </a:r>
            <a:endParaRPr lang="zh-TW" altLang="en-US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AFC21787-563A-4964-82B4-B0624E02A9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數位語文研究中心 林盈蓁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42962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752599"/>
          </a:xfrm>
        </p:spPr>
        <p:txBody>
          <a:bodyPr/>
          <a:lstStyle/>
          <a:p>
            <a:r>
              <a:rPr lang="zh-TW" altLang="en-US" dirty="0" smtClean="0"/>
              <a:t>工作坊實作環境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81759" y="2240569"/>
            <a:ext cx="6883398" cy="3124201"/>
          </a:xfrm>
        </p:spPr>
        <p:txBody>
          <a:bodyPr>
            <a:noAutofit/>
          </a:bodyPr>
          <a:lstStyle/>
          <a:p>
            <a:r>
              <a:rPr lang="en-US" altLang="zh-TW" sz="3200" dirty="0" err="1" smtClean="0"/>
              <a:t>iClass</a:t>
            </a:r>
            <a:r>
              <a:rPr lang="zh-TW" altLang="en-US" sz="3200" dirty="0"/>
              <a:t>測試</a:t>
            </a:r>
            <a:r>
              <a:rPr lang="zh-TW" altLang="en-US" sz="3200" dirty="0" smtClean="0"/>
              <a:t>網站</a:t>
            </a:r>
            <a:endParaRPr lang="en-US" altLang="zh-TW" sz="3200" dirty="0" smtClean="0"/>
          </a:p>
          <a:p>
            <a:pPr lvl="1"/>
            <a:r>
              <a:rPr lang="en-US" altLang="zh-TW" sz="2800" dirty="0">
                <a:hlinkClick r:id="rId2"/>
              </a:rPr>
              <a:t>http://</a:t>
            </a:r>
            <a:r>
              <a:rPr lang="en-US" altLang="zh-TW" sz="2800" dirty="0" smtClean="0">
                <a:hlinkClick r:id="rId2"/>
              </a:rPr>
              <a:t>tronclass.ec.tku.edu.tw</a:t>
            </a:r>
            <a:endParaRPr lang="en-US" altLang="zh-TW" sz="2800" dirty="0" smtClean="0"/>
          </a:p>
          <a:p>
            <a:r>
              <a:rPr lang="en-US" altLang="zh-TW" sz="3200" dirty="0" smtClean="0"/>
              <a:t>web</a:t>
            </a:r>
            <a:r>
              <a:rPr lang="zh-TW" altLang="en-US" sz="3200" dirty="0"/>
              <a:t>版上傳成績測試</a:t>
            </a:r>
            <a:r>
              <a:rPr lang="zh-TW" altLang="en-US" sz="3200" dirty="0" smtClean="0"/>
              <a:t>網站</a:t>
            </a:r>
            <a:endParaRPr lang="en-US" altLang="zh-TW" sz="3200" dirty="0" smtClean="0"/>
          </a:p>
          <a:p>
            <a:pPr lvl="1"/>
            <a:r>
              <a:rPr lang="en-US" altLang="zh-TW" sz="2800" dirty="0">
                <a:hlinkClick r:id="rId3"/>
              </a:rPr>
              <a:t>https://</a:t>
            </a:r>
            <a:r>
              <a:rPr lang="en-US" altLang="zh-TW" sz="2800" dirty="0" smtClean="0">
                <a:hlinkClick r:id="rId3"/>
              </a:rPr>
              <a:t>sso.tku.edu.tw/scoretest/sbupload/sbupload_welcome.asp</a:t>
            </a:r>
            <a:endParaRPr lang="en-US" altLang="zh-TW" sz="2800" dirty="0" smtClean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1222" y="2240569"/>
            <a:ext cx="3400425" cy="3371850"/>
          </a:xfrm>
          <a:prstGeom prst="rect">
            <a:avLst/>
          </a:prstGeom>
        </p:spPr>
      </p:pic>
      <p:sp>
        <p:nvSpPr>
          <p:cNvPr id="5" name="內容版面配置區 2"/>
          <p:cNvSpPr txBox="1">
            <a:spLocks/>
          </p:cNvSpPr>
          <p:nvPr/>
        </p:nvSpPr>
        <p:spPr>
          <a:xfrm>
            <a:off x="2953235" y="6036946"/>
            <a:ext cx="7080864" cy="8210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b="1" dirty="0" smtClean="0"/>
              <a:t>提醒：上傳成績時請使用</a:t>
            </a:r>
            <a:r>
              <a:rPr lang="en-US" altLang="zh-TW" b="1" u="sng" dirty="0" smtClean="0">
                <a:solidFill>
                  <a:srgbClr val="FF0000"/>
                </a:solidFill>
              </a:rPr>
              <a:t>IE</a:t>
            </a:r>
            <a:r>
              <a:rPr lang="zh-TW" altLang="en-US" b="1" u="sng" dirty="0" smtClean="0">
                <a:solidFill>
                  <a:srgbClr val="FF0000"/>
                </a:solidFill>
              </a:rPr>
              <a:t>瀏覽器</a:t>
            </a:r>
            <a:r>
              <a:rPr lang="zh-TW" altLang="en-US" b="1" dirty="0" smtClean="0"/>
              <a:t>開啟</a:t>
            </a:r>
            <a:r>
              <a:rPr lang="en-US" altLang="zh-TW" b="1" dirty="0" err="1" smtClean="0"/>
              <a:t>iClass</a:t>
            </a:r>
            <a:r>
              <a:rPr lang="zh-TW" altLang="en-US" b="1" dirty="0" smtClean="0"/>
              <a:t>平台</a:t>
            </a:r>
            <a:endParaRPr lang="en-US" altLang="zh-TW" b="1" dirty="0" smtClean="0"/>
          </a:p>
        </p:txBody>
      </p:sp>
      <p:sp>
        <p:nvSpPr>
          <p:cNvPr id="6" name="圓角矩形 5"/>
          <p:cNvSpPr/>
          <p:nvPr/>
        </p:nvSpPr>
        <p:spPr>
          <a:xfrm>
            <a:off x="8660675" y="3500065"/>
            <a:ext cx="1605280" cy="66874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內容版面配置區 2"/>
          <p:cNvSpPr txBox="1">
            <a:spLocks/>
          </p:cNvSpPr>
          <p:nvPr/>
        </p:nvSpPr>
        <p:spPr>
          <a:xfrm>
            <a:off x="8728183" y="1626017"/>
            <a:ext cx="2844061" cy="8210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dirty="0" smtClean="0"/>
              <a:t>資訊處首頁快速連結</a:t>
            </a:r>
            <a:endParaRPr lang="en-US" altLang="zh-TW" sz="2000" dirty="0" smtClean="0"/>
          </a:p>
        </p:txBody>
      </p:sp>
    </p:spTree>
    <p:extLst>
      <p:ext uri="{BB962C8B-B14F-4D97-AF65-F5344CB8AC3E}">
        <p14:creationId xmlns:p14="http://schemas.microsoft.com/office/powerpoint/2010/main" val="625012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iClass</a:t>
            </a:r>
            <a:r>
              <a:rPr lang="zh-TW" altLang="en-US" dirty="0" smtClean="0"/>
              <a:t>成績設定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448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4FB8E8-E03D-4483-B21A-520295DCC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081548"/>
            <a:ext cx="3333495" cy="1504335"/>
          </a:xfrm>
        </p:spPr>
        <p:txBody>
          <a:bodyPr>
            <a:normAutofit/>
          </a:bodyPr>
          <a:lstStyle/>
          <a:p>
            <a:r>
              <a:rPr lang="zh-TW" altLang="en-US" sz="2800" dirty="0"/>
              <a:t>成績自動重新計算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5C3FD29-03BA-4D5E-83F2-F94C93D92F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1" y="2666999"/>
            <a:ext cx="3333496" cy="3124201"/>
          </a:xfrm>
        </p:spPr>
        <p:txBody>
          <a:bodyPr anchor="t">
            <a:normAutofit/>
          </a:bodyPr>
          <a:lstStyle/>
          <a:p>
            <a:r>
              <a:rPr lang="zh-TW" altLang="en-US" dirty="0"/>
              <a:t>題目出錯不再需要重新考試</a:t>
            </a:r>
            <a:endParaRPr lang="en-US" altLang="zh-TW" dirty="0"/>
          </a:p>
          <a:p>
            <a:r>
              <a:rPr lang="zh-TW" altLang="en-US" dirty="0"/>
              <a:t>一鍵就能重新計算</a:t>
            </a:r>
            <a:endParaRPr lang="en-US" dirty="0"/>
          </a:p>
        </p:txBody>
      </p:sp>
      <p:pic>
        <p:nvPicPr>
          <p:cNvPr id="7" name="內容版面配置區 3">
            <a:extLst>
              <a:ext uri="{FF2B5EF4-FFF2-40B4-BE49-F238E27FC236}">
                <a16:creationId xmlns:a16="http://schemas.microsoft.com/office/drawing/2014/main" id="{6AF1295D-FA38-4FAA-9FB0-CBEB70D73EB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26" t="15027" r="11278" b="329"/>
          <a:stretch/>
        </p:blipFill>
        <p:spPr>
          <a:xfrm>
            <a:off x="4817806" y="655318"/>
            <a:ext cx="8422728" cy="5681473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</p:spTree>
    <p:extLst>
      <p:ext uri="{BB962C8B-B14F-4D97-AF65-F5344CB8AC3E}">
        <p14:creationId xmlns:p14="http://schemas.microsoft.com/office/powerpoint/2010/main" val="30920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3149600" y="3013061"/>
            <a:ext cx="1041400" cy="4350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0301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0550" y="2192949"/>
            <a:ext cx="3513934" cy="93301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圓角矩形 7"/>
          <p:cNvSpPr/>
          <p:nvPr/>
        </p:nvSpPr>
        <p:spPr>
          <a:xfrm>
            <a:off x="9492849" y="3347143"/>
            <a:ext cx="1473201" cy="45550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2"/>
          <a:srcRect l="93245" t="10260" r="1874"/>
          <a:stretch/>
        </p:blipFill>
        <p:spPr>
          <a:xfrm>
            <a:off x="8305400" y="3150198"/>
            <a:ext cx="933450" cy="8372852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5111" y="647699"/>
            <a:ext cx="5676900" cy="3200708"/>
          </a:xfrm>
          <a:prstGeom prst="rect">
            <a:avLst/>
          </a:prstGeom>
        </p:spPr>
      </p:pic>
      <p:sp>
        <p:nvSpPr>
          <p:cNvPr id="6" name="圓角矩形 5"/>
          <p:cNvSpPr/>
          <p:nvPr/>
        </p:nvSpPr>
        <p:spPr>
          <a:xfrm>
            <a:off x="2722561" y="1951204"/>
            <a:ext cx="2641600" cy="37150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511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7581900" y="3505201"/>
            <a:ext cx="1270000" cy="254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355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E4C39A5A-6D63-4FAC-B6C2-D37778B97AC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80E46C4F-3514-46CB-AE42-CB60783526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E5084902-5C24-45E2-B5A3-092541E3CE7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37FA1E91-A8BC-48A2-AC9A-E89FD9612F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764E3167-8F97-4F74-BF1C-06B09CB712D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7008DBEC-8AE7-4A3E-92FB-A56EDF90DF0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0A04160F-52CD-4394-AAF9-EE7B5A1F47E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58037307-D902-490B-A8A9-3214D82DB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3496" y="685800"/>
            <a:ext cx="2666104" cy="1752599"/>
          </a:xfrm>
        </p:spPr>
        <p:txBody>
          <a:bodyPr anchor="b">
            <a:normAutofit/>
          </a:bodyPr>
          <a:lstStyle/>
          <a:p>
            <a:pPr algn="l"/>
            <a:r>
              <a:rPr lang="zh-TW" altLang="en-US" sz="3200" dirty="0"/>
              <a:t>點名成績設定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12E3CCB-B719-43AF-BDCA-1B2956A2AB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666999"/>
            <a:ext cx="2812387" cy="3124201"/>
          </a:xfrm>
        </p:spPr>
        <p:txBody>
          <a:bodyPr anchor="t">
            <a:normAutofit/>
          </a:bodyPr>
          <a:lstStyle/>
          <a:p>
            <a:endParaRPr lang="en-US" sz="1800" dirty="0"/>
          </a:p>
        </p:txBody>
      </p:sp>
      <p:sp>
        <p:nvSpPr>
          <p:cNvPr id="20" name="Rounded Rectangle 16">
            <a:extLst>
              <a:ext uri="{FF2B5EF4-FFF2-40B4-BE49-F238E27FC236}">
                <a16:creationId xmlns:a16="http://schemas.microsoft.com/office/drawing/2014/main" id="{55599FE3-8CCE-4364-9F89-0C11699C4F6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1162" y="648931"/>
            <a:ext cx="6881862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/>
          <a:srcRect r="448" b="984"/>
          <a:stretch/>
        </p:blipFill>
        <p:spPr>
          <a:xfrm>
            <a:off x="4401470" y="366249"/>
            <a:ext cx="7686898" cy="60162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5597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7620000" y="3771901"/>
            <a:ext cx="1270000" cy="254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030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5408B38-D353-4064-B049-2EA81973C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081548"/>
            <a:ext cx="3333495" cy="1504335"/>
          </a:xfrm>
        </p:spPr>
        <p:txBody>
          <a:bodyPr>
            <a:normAutofit/>
          </a:bodyPr>
          <a:lstStyle/>
          <a:p>
            <a:r>
              <a:rPr lang="zh-TW" altLang="en-US" sz="2800" dirty="0"/>
              <a:t>觀看影片成績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0F57EB0-60C8-4AF4-81AE-7D0751A8DB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1" y="2666999"/>
            <a:ext cx="3333496" cy="3124201"/>
          </a:xfrm>
        </p:spPr>
        <p:txBody>
          <a:bodyPr anchor="t">
            <a:normAutofit/>
          </a:bodyPr>
          <a:lstStyle/>
          <a:p>
            <a:r>
              <a:rPr lang="zh-TW" altLang="en-US" dirty="0"/>
              <a:t>鼓勵同學觀看教學影片</a:t>
            </a:r>
            <a:endParaRPr lang="en-US" dirty="0"/>
          </a:p>
        </p:txBody>
      </p:sp>
      <p:pic>
        <p:nvPicPr>
          <p:cNvPr id="7" name="內容版面配置區 3">
            <a:extLst>
              <a:ext uri="{FF2B5EF4-FFF2-40B4-BE49-F238E27FC236}">
                <a16:creationId xmlns:a16="http://schemas.microsoft.com/office/drawing/2014/main" id="{72826A3E-2606-4E0F-9B15-97B51AD242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692" t="26517" r="29148" b="966"/>
          <a:stretch/>
        </p:blipFill>
        <p:spPr>
          <a:xfrm>
            <a:off x="5511799" y="114300"/>
            <a:ext cx="6184901" cy="66246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558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4178300" y="3111501"/>
            <a:ext cx="1270000" cy="254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096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t="295" r="974"/>
          <a:stretch/>
        </p:blipFill>
        <p:spPr>
          <a:xfrm>
            <a:off x="3488575" y="8584"/>
            <a:ext cx="5172825" cy="6849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圓角矩形 4"/>
          <p:cNvSpPr/>
          <p:nvPr/>
        </p:nvSpPr>
        <p:spPr>
          <a:xfrm>
            <a:off x="4826000" y="571500"/>
            <a:ext cx="2540000" cy="30480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1035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iClass</a:t>
            </a:r>
            <a:r>
              <a:rPr lang="zh-TW" altLang="en-US" dirty="0" smtClean="0"/>
              <a:t>成績檢視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43771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46100"/>
            <a:ext cx="12192000" cy="6063882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/>
          <a:srcRect l="93438" t="29629" r="3333"/>
          <a:stretch/>
        </p:blipFill>
        <p:spPr>
          <a:xfrm>
            <a:off x="454021" y="2342782"/>
            <a:ext cx="427042" cy="4267200"/>
          </a:xfrm>
          <a:prstGeom prst="rect">
            <a:avLst/>
          </a:prstGeom>
        </p:spPr>
      </p:pic>
      <p:sp>
        <p:nvSpPr>
          <p:cNvPr id="7" name="圓角矩形 6"/>
          <p:cNvSpPr/>
          <p:nvPr/>
        </p:nvSpPr>
        <p:spPr>
          <a:xfrm>
            <a:off x="107156" y="1848218"/>
            <a:ext cx="11295412" cy="49456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65436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5384800" y="3124201"/>
            <a:ext cx="1270000" cy="254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997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4287" y="304800"/>
            <a:ext cx="4543425" cy="6248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圓角矩形 6"/>
          <p:cNvSpPr/>
          <p:nvPr/>
        </p:nvSpPr>
        <p:spPr>
          <a:xfrm>
            <a:off x="4000500" y="752475"/>
            <a:ext cx="323850" cy="503872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11121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4"/>
          <a:srcRect l="1497" t="3571" r="1797" b="3571"/>
          <a:stretch/>
        </p:blipFill>
        <p:spPr>
          <a:xfrm>
            <a:off x="6619875" y="3409949"/>
            <a:ext cx="1538288" cy="742951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6553200" y="3103561"/>
            <a:ext cx="962025" cy="29686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0014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01600"/>
            <a:ext cx="12192000" cy="6719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3798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7612743" y="4002087"/>
            <a:ext cx="962025" cy="29686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7763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2634" y="0"/>
            <a:ext cx="6342063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469792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7612743" y="4287157"/>
            <a:ext cx="962025" cy="29686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090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7" name="群組 6"/>
          <p:cNvGrpSpPr/>
          <p:nvPr/>
        </p:nvGrpSpPr>
        <p:grpSpPr>
          <a:xfrm>
            <a:off x="2278742" y="0"/>
            <a:ext cx="7910286" cy="6885637"/>
            <a:chOff x="2278742" y="0"/>
            <a:chExt cx="7910286" cy="6885637"/>
          </a:xfrm>
        </p:grpSpPr>
        <p:pic>
          <p:nvPicPr>
            <p:cNvPr id="4" name="圖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78742" y="0"/>
              <a:ext cx="7910286" cy="68856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5" name="圖片 4"/>
            <p:cNvPicPr>
              <a:picLocks noChangeAspect="1"/>
            </p:cNvPicPr>
            <p:nvPr/>
          </p:nvPicPr>
          <p:blipFill rotWithShape="1">
            <a:blip r:embed="rId2"/>
            <a:srcRect l="31743" t="47312" r="65504"/>
            <a:stretch/>
          </p:blipFill>
          <p:spPr>
            <a:xfrm>
              <a:off x="3619500" y="3257763"/>
              <a:ext cx="323851" cy="3627874"/>
            </a:xfrm>
            <a:prstGeom prst="rect">
              <a:avLst/>
            </a:prstGeom>
          </p:spPr>
        </p:pic>
        <p:pic>
          <p:nvPicPr>
            <p:cNvPr id="6" name="圖片 5"/>
            <p:cNvPicPr>
              <a:picLocks noChangeAspect="1"/>
            </p:cNvPicPr>
            <p:nvPr/>
          </p:nvPicPr>
          <p:blipFill rotWithShape="1">
            <a:blip r:embed="rId2"/>
            <a:srcRect l="31743" t="47312" r="65504"/>
            <a:stretch/>
          </p:blipFill>
          <p:spPr>
            <a:xfrm>
              <a:off x="2819401" y="3257763"/>
              <a:ext cx="564810" cy="362787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517319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iClass</a:t>
            </a:r>
            <a:r>
              <a:rPr lang="zh-TW" altLang="en-US" dirty="0" smtClean="0"/>
              <a:t>成績送</a:t>
            </a:r>
            <a:r>
              <a:rPr lang="zh-TW" altLang="en-US" dirty="0"/>
              <a:t>繳</a:t>
            </a:r>
            <a:r>
              <a:rPr lang="zh-TW" altLang="en-US" dirty="0" smtClean="0"/>
              <a:t>及</a:t>
            </a:r>
            <a:r>
              <a:rPr lang="en-US" altLang="zh-TW" dirty="0" smtClean="0"/>
              <a:t>Web</a:t>
            </a:r>
            <a:r>
              <a:rPr lang="zh-TW" altLang="en-US" dirty="0" smtClean="0"/>
              <a:t>上傳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2938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 descr="一張含有 螢幕擷取畫面, 電腦, 膝上型電腦, 室內 的圖片&#10;&#10;自動產生的描述">
            <a:extLst>
              <a:ext uri="{FF2B5EF4-FFF2-40B4-BE49-F238E27FC236}">
                <a16:creationId xmlns:a16="http://schemas.microsoft.com/office/drawing/2014/main" id="{ABC4169D-7657-4344-9421-D8CA81AC344E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3"/>
          <a:srcRect t="9903" r="37280" b="33354"/>
          <a:stretch/>
        </p:blipFill>
        <p:spPr>
          <a:xfrm>
            <a:off x="-1" y="237744"/>
            <a:ext cx="13042901" cy="6401416"/>
          </a:xfrm>
          <a:prstGeom prst="rect">
            <a:avLst/>
          </a:prstGeom>
        </p:spPr>
      </p:pic>
      <p:sp>
        <p:nvSpPr>
          <p:cNvPr id="2" name="圓角矩形 1"/>
          <p:cNvSpPr/>
          <p:nvPr/>
        </p:nvSpPr>
        <p:spPr>
          <a:xfrm>
            <a:off x="112382" y="1857348"/>
            <a:ext cx="1576718" cy="4350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012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AD30037-67ED-4367-9BE0-45787510BF1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0841A4E-5BC1-44B4-83CF-D524E8AEAD6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232760" y="0"/>
            <a:ext cx="2436813" cy="6858001"/>
            <a:chOff x="1320800" y="0"/>
            <a:chExt cx="2436813" cy="6858001"/>
          </a:xfrm>
        </p:grpSpPr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BF371BCC-8954-44E2-8C4F-29DC188727A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CD3505BE-B420-41C5-BE34-3E7652D37A5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7" name="Freeform 8">
              <a:extLst>
                <a:ext uri="{FF2B5EF4-FFF2-40B4-BE49-F238E27FC236}">
                  <a16:creationId xmlns:a16="http://schemas.microsoft.com/office/drawing/2014/main" id="{4B68A05B-A78B-4D59-8CF9-1900731A218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84D57A01-C112-4FF2-B5ED-0B762AAD9CE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id="{6CCCCDF1-5D4F-4CA1-8400-DFBB96BB011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>
              <a:extLst>
                <a:ext uri="{FF2B5EF4-FFF2-40B4-BE49-F238E27FC236}">
                  <a16:creationId xmlns:a16="http://schemas.microsoft.com/office/drawing/2014/main" id="{20A090B2-5344-43CD-BC70-A6D44F15E80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6DA833FE-3EBA-4DDC-A0D6-E5F631CEF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2080" y="685800"/>
            <a:ext cx="5260680" cy="1752599"/>
          </a:xfrm>
        </p:spPr>
        <p:txBody>
          <a:bodyPr>
            <a:normAutofit/>
          </a:bodyPr>
          <a:lstStyle/>
          <a:p>
            <a:pPr algn="l"/>
            <a:r>
              <a:rPr lang="zh-TW" altLang="en-US" dirty="0"/>
              <a:t>送繳成績</a:t>
            </a:r>
          </a:p>
        </p:txBody>
      </p:sp>
      <p:sp>
        <p:nvSpPr>
          <p:cNvPr id="13" name="圓角矩形 12"/>
          <p:cNvSpPr/>
          <p:nvPr/>
        </p:nvSpPr>
        <p:spPr>
          <a:xfrm>
            <a:off x="7835900" y="2438398"/>
            <a:ext cx="3259751" cy="48221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內容版面配置區 3">
            <a:extLst>
              <a:ext uri="{FF2B5EF4-FFF2-40B4-BE49-F238E27FC236}">
                <a16:creationId xmlns:a16="http://schemas.microsoft.com/office/drawing/2014/main" id="{49460ACF-403A-4E25-93A6-167B2CDDC982}"/>
              </a:ext>
            </a:extLst>
          </p:cNvPr>
          <p:cNvPicPr>
            <a:picLocks/>
          </p:cNvPicPr>
          <p:nvPr/>
        </p:nvPicPr>
        <p:blipFill rotWithShape="1">
          <a:blip r:embed="rId3"/>
          <a:srcRect l="28579" t="9811" r="32630" b="8353"/>
          <a:stretch/>
        </p:blipFill>
        <p:spPr>
          <a:xfrm>
            <a:off x="4701977" y="0"/>
            <a:ext cx="7490023" cy="8572500"/>
          </a:xfrm>
          <a:custGeom>
            <a:avLst/>
            <a:gdLst>
              <a:gd name="connsiteX0" fmla="*/ 836871 w 5299077"/>
              <a:gd name="connsiteY0" fmla="*/ 0 h 6858000"/>
              <a:gd name="connsiteX1" fmla="*/ 5299077 w 5299077"/>
              <a:gd name="connsiteY1" fmla="*/ 0 h 6858000"/>
              <a:gd name="connsiteX2" fmla="*/ 5299077 w 5299077"/>
              <a:gd name="connsiteY2" fmla="*/ 6858000 h 6858000"/>
              <a:gd name="connsiteX3" fmla="*/ 1911312 w 5299077"/>
              <a:gd name="connsiteY3" fmla="*/ 6858000 h 6858000"/>
              <a:gd name="connsiteX4" fmla="*/ 0 w 5299077"/>
              <a:gd name="connsiteY4" fmla="*/ 53339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99077" h="6858000">
                <a:moveTo>
                  <a:pt x="836871" y="0"/>
                </a:moveTo>
                <a:lnTo>
                  <a:pt x="5299077" y="0"/>
                </a:lnTo>
                <a:lnTo>
                  <a:pt x="5299077" y="6858000"/>
                </a:lnTo>
                <a:lnTo>
                  <a:pt x="1911312" y="6858000"/>
                </a:lnTo>
                <a:lnTo>
                  <a:pt x="0" y="5333999"/>
                </a:lnTo>
                <a:close/>
              </a:path>
            </a:pathLst>
          </a:custGeom>
        </p:spPr>
      </p:pic>
      <p:sp>
        <p:nvSpPr>
          <p:cNvPr id="28" name="Content Placeholder 8">
            <a:extLst>
              <a:ext uri="{FF2B5EF4-FFF2-40B4-BE49-F238E27FC236}">
                <a16:creationId xmlns:a16="http://schemas.microsoft.com/office/drawing/2014/main" id="{4DEAE67C-FF63-4252-BFA2-6A186B5024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381" y="1450847"/>
            <a:ext cx="5260680" cy="3124201"/>
          </a:xfrm>
        </p:spPr>
        <p:txBody>
          <a:bodyPr>
            <a:normAutofit/>
          </a:bodyPr>
          <a:lstStyle/>
          <a:p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送出後就無法再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修改</a:t>
            </a:r>
            <a:r>
              <a:rPr lang="en-US" altLang="zh-TW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iClass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平台成績</a:t>
            </a:r>
            <a:endParaRPr lang="en-US" altLang="zh-TW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務必至</a:t>
            </a:r>
            <a:r>
              <a:rPr lang="en-US" altLang="zh-TW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Web</a:t>
            </a:r>
            <a:r>
              <a:rPr lang="zh-TW" altLang="en-US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版成績上傳系統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完成正</a:t>
            </a:r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式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成績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上傳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217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E2D5B191-574A-4AA4-883C-6BD9F7137B55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3"/>
          <a:srcRect t="10055"/>
          <a:stretch/>
        </p:blipFill>
        <p:spPr>
          <a:xfrm>
            <a:off x="0" y="402336"/>
            <a:ext cx="12236953" cy="5971032"/>
          </a:xfrm>
          <a:prstGeom prst="rect">
            <a:avLst/>
          </a:prstGeom>
        </p:spPr>
      </p:pic>
      <p:sp>
        <p:nvSpPr>
          <p:cNvPr id="24" name="圓角矩形 23"/>
          <p:cNvSpPr/>
          <p:nvPr/>
        </p:nvSpPr>
        <p:spPr>
          <a:xfrm>
            <a:off x="9347055" y="1272640"/>
            <a:ext cx="1972450" cy="4350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835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3384" y="4229099"/>
            <a:ext cx="3468935" cy="218934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223" y="772539"/>
            <a:ext cx="11220450" cy="3076575"/>
          </a:xfrm>
          <a:prstGeom prst="rect">
            <a:avLst/>
          </a:prstGeom>
        </p:spPr>
      </p:pic>
      <p:sp>
        <p:nvSpPr>
          <p:cNvPr id="8" name="圓角矩形 7"/>
          <p:cNvSpPr/>
          <p:nvPr/>
        </p:nvSpPr>
        <p:spPr>
          <a:xfrm>
            <a:off x="7973567" y="1960121"/>
            <a:ext cx="1737361" cy="4350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08231B3-3BF5-46A4-BA00-4A7D72165533}"/>
              </a:ext>
            </a:extLst>
          </p:cNvPr>
          <p:cNvSpPr txBox="1">
            <a:spLocks/>
          </p:cNvSpPr>
          <p:nvPr/>
        </p:nvSpPr>
        <p:spPr>
          <a:xfrm>
            <a:off x="4139888" y="4989069"/>
            <a:ext cx="3333496" cy="150900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/>
              <a:t>使用自然人憑證登入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35966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30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:a16="http://schemas.microsoft.com/office/drawing/2014/main" id="{7EA13E0F-2283-4351-A7CD-EA8F5EEC195F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3"/>
          <a:srcRect t="5181" b="1360"/>
          <a:stretch/>
        </p:blipFill>
        <p:spPr>
          <a:xfrm>
            <a:off x="-417989" y="0"/>
            <a:ext cx="13498989" cy="6875697"/>
          </a:xfrm>
          <a:prstGeom prst="rect">
            <a:avLst/>
          </a:prstGeom>
        </p:spPr>
      </p:pic>
      <p:sp>
        <p:nvSpPr>
          <p:cNvPr id="24" name="圓角矩形 23"/>
          <p:cNvSpPr/>
          <p:nvPr/>
        </p:nvSpPr>
        <p:spPr>
          <a:xfrm>
            <a:off x="3391588" y="2324100"/>
            <a:ext cx="4952312" cy="21351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7302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:a16="http://schemas.microsoft.com/office/drawing/2014/main" id="{0D17AAE8-30E0-48A2-B0BF-8170D772E9C3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343073" y="-419100"/>
            <a:ext cx="13352478" cy="7277100"/>
          </a:xfrm>
          <a:prstGeom prst="rect">
            <a:avLst/>
          </a:prstGeom>
        </p:spPr>
      </p:pic>
      <p:sp>
        <p:nvSpPr>
          <p:cNvPr id="24" name="圓角矩形 23"/>
          <p:cNvSpPr/>
          <p:nvPr/>
        </p:nvSpPr>
        <p:spPr>
          <a:xfrm>
            <a:off x="5130800" y="2501900"/>
            <a:ext cx="1041400" cy="22479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圓角矩形 25"/>
          <p:cNvSpPr/>
          <p:nvPr/>
        </p:nvSpPr>
        <p:spPr>
          <a:xfrm>
            <a:off x="8166099" y="2501900"/>
            <a:ext cx="673101" cy="22479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1766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:a16="http://schemas.microsoft.com/office/drawing/2014/main" id="{4D395926-9D26-4FB6-BA82-2B1F08CD3A8D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112208" y="-317500"/>
            <a:ext cx="13307508" cy="7252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57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:a16="http://schemas.microsoft.com/office/drawing/2014/main" id="{AD598E48-626D-471B-88F5-C084BFF29F30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88905" y="-304800"/>
            <a:ext cx="13258805" cy="7226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03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3EA201E9-8E0B-46B3-AFFE-4D4DB5001163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319770" y="-393700"/>
            <a:ext cx="13305872" cy="725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50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淡江軟體雲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22910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8">
            <a:extLst>
              <a:ext uri="{FF2B5EF4-FFF2-40B4-BE49-F238E27FC236}">
                <a16:creationId xmlns:a16="http://schemas.microsoft.com/office/drawing/2014/main" id="{E4C39A5A-6D63-4FAC-B6C2-D37778B97AC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80E46C4F-3514-46CB-AE42-CB60783526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E5084902-5C24-45E2-B5A3-092541E3CE7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37FA1E91-A8BC-48A2-AC9A-E89FD9612F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764E3167-8F97-4F74-BF1C-06B09CB712D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7008DBEC-8AE7-4A3E-92FB-A56EDF90DF0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0A04160F-52CD-4394-AAF9-EE7B5A1F47E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B9B20750-1404-44D6-B9FA-9D4CC3404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2584" y="-870394"/>
            <a:ext cx="2543201" cy="1752599"/>
          </a:xfrm>
        </p:spPr>
        <p:txBody>
          <a:bodyPr anchor="b">
            <a:normAutofit/>
          </a:bodyPr>
          <a:lstStyle/>
          <a:p>
            <a:pPr algn="l"/>
            <a:r>
              <a:rPr lang="zh-TW" altLang="en-US" sz="3200" dirty="0"/>
              <a:t>淡江軟體雲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55599FE3-8CCE-4364-9F89-0C11699C4F6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1162" y="648931"/>
            <a:ext cx="6881862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DB4D65C7-B727-4E93-8F3C-F19AD380E0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731" t="10933" r="15808" b="9353"/>
          <a:stretch/>
        </p:blipFill>
        <p:spPr>
          <a:xfrm>
            <a:off x="4753141" y="882205"/>
            <a:ext cx="6617904" cy="4772891"/>
          </a:xfrm>
          <a:prstGeom prst="rect">
            <a:avLst/>
          </a:prstGeom>
        </p:spPr>
      </p:pic>
      <p:sp>
        <p:nvSpPr>
          <p:cNvPr id="16" name="圓角矩形 15"/>
          <p:cNvSpPr/>
          <p:nvPr/>
        </p:nvSpPr>
        <p:spPr>
          <a:xfrm>
            <a:off x="10053029" y="2096955"/>
            <a:ext cx="667512" cy="27432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8" name="圖片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7671" y="2234115"/>
            <a:ext cx="2992043" cy="2966900"/>
          </a:xfrm>
          <a:prstGeom prst="rect">
            <a:avLst/>
          </a:prstGeom>
        </p:spPr>
      </p:pic>
      <p:sp>
        <p:nvSpPr>
          <p:cNvPr id="21" name="圓角矩形 20"/>
          <p:cNvSpPr/>
          <p:nvPr/>
        </p:nvSpPr>
        <p:spPr>
          <a:xfrm>
            <a:off x="1443934" y="3383736"/>
            <a:ext cx="1400866" cy="49347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內容版面配置區 2"/>
          <p:cNvSpPr txBox="1">
            <a:spLocks/>
          </p:cNvSpPr>
          <p:nvPr/>
        </p:nvSpPr>
        <p:spPr>
          <a:xfrm>
            <a:off x="1401661" y="1622623"/>
            <a:ext cx="2844061" cy="8210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dirty="0" smtClean="0"/>
              <a:t>資訊處首頁快速連結</a:t>
            </a:r>
            <a:endParaRPr lang="en-US" altLang="zh-TW" sz="2000" dirty="0" smtClean="0"/>
          </a:p>
        </p:txBody>
      </p:sp>
    </p:spTree>
    <p:extLst>
      <p:ext uri="{BB962C8B-B14F-4D97-AF65-F5344CB8AC3E}">
        <p14:creationId xmlns:p14="http://schemas.microsoft.com/office/powerpoint/2010/main" val="13476325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29" y="420914"/>
            <a:ext cx="6164781" cy="62096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圓角矩形 4"/>
          <p:cNvSpPr/>
          <p:nvPr/>
        </p:nvSpPr>
        <p:spPr>
          <a:xfrm>
            <a:off x="5052430" y="1509587"/>
            <a:ext cx="603819" cy="21742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向右箭號 5"/>
          <p:cNvSpPr/>
          <p:nvPr/>
        </p:nvSpPr>
        <p:spPr>
          <a:xfrm rot="7479788">
            <a:off x="3096870" y="2660750"/>
            <a:ext cx="2495101" cy="20092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1248" y="2269185"/>
            <a:ext cx="5562600" cy="2999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向右箭號 7"/>
          <p:cNvSpPr/>
          <p:nvPr/>
        </p:nvSpPr>
        <p:spPr>
          <a:xfrm>
            <a:off x="6119359" y="3768854"/>
            <a:ext cx="686093" cy="60234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內容版面配置區 2"/>
          <p:cNvSpPr txBox="1">
            <a:spLocks/>
          </p:cNvSpPr>
          <p:nvPr/>
        </p:nvSpPr>
        <p:spPr>
          <a:xfrm>
            <a:off x="8049986" y="5086595"/>
            <a:ext cx="3014227" cy="8210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dirty="0" smtClean="0">
                <a:solidFill>
                  <a:srgbClr val="FF0000"/>
                </a:solidFill>
              </a:rPr>
              <a:t>使用</a:t>
            </a:r>
            <a:r>
              <a:rPr lang="en-US" altLang="zh-TW" sz="2000" dirty="0" smtClean="0">
                <a:solidFill>
                  <a:srgbClr val="FF0000"/>
                </a:solidFill>
              </a:rPr>
              <a:t>SSO</a:t>
            </a:r>
            <a:r>
              <a:rPr lang="zh-TW" altLang="en-US" sz="2000" dirty="0" smtClean="0">
                <a:solidFill>
                  <a:srgbClr val="FF0000"/>
                </a:solidFill>
              </a:rPr>
              <a:t>帳號密碼申</a:t>
            </a:r>
            <a:r>
              <a:rPr lang="zh-TW" altLang="en-US" sz="2000" dirty="0">
                <a:solidFill>
                  <a:srgbClr val="FF0000"/>
                </a:solidFill>
              </a:rPr>
              <a:t>請</a:t>
            </a:r>
            <a:endParaRPr lang="en-US" altLang="zh-TW" sz="20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7250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8">
            <a:extLst>
              <a:ext uri="{FF2B5EF4-FFF2-40B4-BE49-F238E27FC236}">
                <a16:creationId xmlns:a16="http://schemas.microsoft.com/office/drawing/2014/main" id="{E4C39A5A-6D63-4FAC-B6C2-D37778B97AC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80E46C4F-3514-46CB-AE42-CB60783526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E5084902-5C24-45E2-B5A3-092541E3CE7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37FA1E91-A8BC-48A2-AC9A-E89FD9612F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764E3167-8F97-4F74-BF1C-06B09CB712D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7008DBEC-8AE7-4A3E-92FB-A56EDF90DF0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0A04160F-52CD-4394-AAF9-EE7B5A1F47E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B9B20750-1404-44D6-B9FA-9D4CC3404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3496" y="685800"/>
            <a:ext cx="2543201" cy="1752599"/>
          </a:xfrm>
        </p:spPr>
        <p:txBody>
          <a:bodyPr anchor="b">
            <a:normAutofit/>
          </a:bodyPr>
          <a:lstStyle/>
          <a:p>
            <a:pPr algn="l"/>
            <a:r>
              <a:rPr lang="zh-TW" altLang="en-US" sz="3200"/>
              <a:t>淡江軟體雲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C1F020C-A964-428F-BFC4-5AD58D423C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666999"/>
            <a:ext cx="2812387" cy="3124201"/>
          </a:xfrm>
        </p:spPr>
        <p:txBody>
          <a:bodyPr anchor="t">
            <a:normAutofit/>
          </a:bodyPr>
          <a:lstStyle/>
          <a:p>
            <a:r>
              <a:rPr lang="zh-TW" altLang="en-US" sz="1800"/>
              <a:t>淡江軟體雲網址：</a:t>
            </a:r>
            <a:r>
              <a:rPr lang="en-US" altLang="zh-TW" sz="1800">
                <a:hlinkClick r:id="rId3"/>
              </a:rPr>
              <a:t>http://cloudweb.tku.edu.tw/</a:t>
            </a:r>
            <a:endParaRPr lang="en-US" altLang="zh-TW" sz="1800"/>
          </a:p>
          <a:p>
            <a:endParaRPr lang="en-US" altLang="zh-TW" sz="1800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55599FE3-8CCE-4364-9F89-0C11699C4F6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1162" y="648931"/>
            <a:ext cx="6881862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DB4D65C7-B727-4E93-8F3C-F19AD380E0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731" t="10933" r="15808" b="9353"/>
          <a:stretch/>
        </p:blipFill>
        <p:spPr>
          <a:xfrm>
            <a:off x="4296696" y="580644"/>
            <a:ext cx="7764239" cy="5599638"/>
          </a:xfrm>
          <a:prstGeom prst="rect">
            <a:avLst/>
          </a:prstGeom>
        </p:spPr>
      </p:pic>
      <p:sp>
        <p:nvSpPr>
          <p:cNvPr id="16" name="圓角矩形 15"/>
          <p:cNvSpPr/>
          <p:nvPr/>
        </p:nvSpPr>
        <p:spPr>
          <a:xfrm>
            <a:off x="8979408" y="3380463"/>
            <a:ext cx="1527048" cy="27432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03391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2AFBF86-5DAF-4D46-8786-F4C7A376C54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E19B3BDB-2DCF-406C-9AA8-9E0970E1B6E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12B0D721-E797-4F4F-929E-7008008C870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9530C853-97C0-43FB-B7C2-1E5E42A738F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DCAD804E-1F0F-4678-871B-39A05266F38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3EE94EE6-76C6-4910-A4B6-9350547120B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87D2EB15-59ED-43BB-8CED-7BA0BB5D3A6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Rounded Rectangle 16">
            <a:extLst>
              <a:ext uri="{FF2B5EF4-FFF2-40B4-BE49-F238E27FC236}">
                <a16:creationId xmlns:a16="http://schemas.microsoft.com/office/drawing/2014/main" id="{8C2CE3DB-200E-4445-B316-69FE3850D6D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72279" y="648931"/>
            <a:ext cx="8930745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 descr="一張含有 螢幕擷取畫面, 監視器 的圖片&#10;&#10;自動產生的描述">
            <a:extLst>
              <a:ext uri="{FF2B5EF4-FFF2-40B4-BE49-F238E27FC236}">
                <a16:creationId xmlns:a16="http://schemas.microsoft.com/office/drawing/2014/main" id="{77CE333A-194E-468A-81A1-3B685D09FC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901091" y="648931"/>
            <a:ext cx="8207002" cy="5231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68236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3416F14-6898-4AE7-8537-69BDF901B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連結軟體雲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EBAE07B-710A-4931-B1C8-841E8410B6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1" y="2666999"/>
            <a:ext cx="4544292" cy="3124201"/>
          </a:xfrm>
        </p:spPr>
        <p:txBody>
          <a:bodyPr/>
          <a:lstStyle/>
          <a:p>
            <a:r>
              <a:rPr lang="zh-TW" altLang="en-US" dirty="0"/>
              <a:t>預設連線伺服器設為「</a:t>
            </a:r>
            <a:r>
              <a:rPr lang="en-US" altLang="zh-TW" dirty="0"/>
              <a:t>softcloud.tku.edu.tw</a:t>
            </a:r>
            <a:r>
              <a:rPr lang="zh-TW" altLang="en-US" dirty="0"/>
              <a:t>」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609CEC04-7AD4-4DB7-974C-44FA59625C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722" t="32222" r="31586" b="12424"/>
          <a:stretch/>
        </p:blipFill>
        <p:spPr>
          <a:xfrm>
            <a:off x="5941696" y="2194560"/>
            <a:ext cx="5026990" cy="45841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7867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967" t="47023" r="60884" b="46446"/>
          <a:stretch/>
        </p:blipFill>
        <p:spPr>
          <a:xfrm>
            <a:off x="501732" y="2996338"/>
            <a:ext cx="3232858" cy="6876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2941" y="2358076"/>
            <a:ext cx="1485759" cy="1964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3218" y="2029861"/>
            <a:ext cx="4152900" cy="2781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內容版面配置區 2"/>
          <p:cNvSpPr txBox="1">
            <a:spLocks/>
          </p:cNvSpPr>
          <p:nvPr/>
        </p:nvSpPr>
        <p:spPr>
          <a:xfrm>
            <a:off x="8022554" y="4690483"/>
            <a:ext cx="3014227" cy="8210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dirty="0" smtClean="0">
                <a:solidFill>
                  <a:srgbClr val="FF0000"/>
                </a:solidFill>
              </a:rPr>
              <a:t>使用</a:t>
            </a:r>
            <a:r>
              <a:rPr lang="en-US" altLang="zh-TW" sz="2000" dirty="0" smtClean="0">
                <a:solidFill>
                  <a:srgbClr val="FF0000"/>
                </a:solidFill>
              </a:rPr>
              <a:t>SSO</a:t>
            </a:r>
            <a:r>
              <a:rPr lang="zh-TW" altLang="en-US" sz="2000" dirty="0" smtClean="0">
                <a:solidFill>
                  <a:srgbClr val="FF0000"/>
                </a:solidFill>
              </a:rPr>
              <a:t>帳號密碼登入</a:t>
            </a:r>
            <a:endParaRPr lang="en-US" altLang="zh-TW" sz="2000" dirty="0" smtClean="0">
              <a:solidFill>
                <a:srgbClr val="FF0000"/>
              </a:solidFill>
            </a:endParaRPr>
          </a:p>
        </p:txBody>
      </p:sp>
      <p:sp>
        <p:nvSpPr>
          <p:cNvPr id="8" name="向右箭號 7"/>
          <p:cNvSpPr/>
          <p:nvPr/>
        </p:nvSpPr>
        <p:spPr>
          <a:xfrm>
            <a:off x="3868613" y="3134914"/>
            <a:ext cx="546281" cy="410547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向右箭號 8"/>
          <p:cNvSpPr/>
          <p:nvPr/>
        </p:nvSpPr>
        <p:spPr>
          <a:xfrm>
            <a:off x="6504145" y="3134915"/>
            <a:ext cx="546281" cy="410547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187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3255" y="1441703"/>
            <a:ext cx="619125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圓角矩形 4"/>
          <p:cNvSpPr/>
          <p:nvPr/>
        </p:nvSpPr>
        <p:spPr>
          <a:xfrm>
            <a:off x="4507992" y="2122699"/>
            <a:ext cx="1170432" cy="147698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807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390" y="121157"/>
            <a:ext cx="11801856" cy="6638544"/>
          </a:xfrm>
          <a:prstGeom prst="rect">
            <a:avLst/>
          </a:prstGeom>
        </p:spPr>
      </p:pic>
      <p:sp>
        <p:nvSpPr>
          <p:cNvPr id="5" name="圓角矩形 4"/>
          <p:cNvSpPr/>
          <p:nvPr/>
        </p:nvSpPr>
        <p:spPr>
          <a:xfrm>
            <a:off x="3624578" y="84474"/>
            <a:ext cx="4983480" cy="22174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521208" y="6437375"/>
            <a:ext cx="475488" cy="47548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直線圖說文字 2 8"/>
          <p:cNvSpPr/>
          <p:nvPr/>
        </p:nvSpPr>
        <p:spPr>
          <a:xfrm>
            <a:off x="2011680" y="5452872"/>
            <a:ext cx="3675888" cy="81381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23736"/>
              <a:gd name="adj6" fmla="val -32488"/>
            </a:avLst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b="1" dirty="0" smtClean="0"/>
              <a:t>上</a:t>
            </a:r>
            <a:r>
              <a:rPr lang="zh-TW" altLang="en-US" b="1" dirty="0"/>
              <a:t>傳成績時請使用</a:t>
            </a:r>
            <a:r>
              <a:rPr lang="en-US" altLang="zh-TW" b="1" u="sng" dirty="0">
                <a:solidFill>
                  <a:srgbClr val="FF0000"/>
                </a:solidFill>
              </a:rPr>
              <a:t>IE</a:t>
            </a:r>
            <a:r>
              <a:rPr lang="zh-TW" altLang="en-US" b="1" u="sng" dirty="0">
                <a:solidFill>
                  <a:srgbClr val="FF0000"/>
                </a:solidFill>
              </a:rPr>
              <a:t>瀏覽器</a:t>
            </a:r>
            <a:r>
              <a:rPr lang="zh-TW" altLang="en-US" b="1" dirty="0"/>
              <a:t>開啟</a:t>
            </a:r>
            <a:r>
              <a:rPr lang="en-US" altLang="zh-TW" b="1" dirty="0" err="1"/>
              <a:t>iClass</a:t>
            </a:r>
            <a:r>
              <a:rPr lang="zh-TW" altLang="en-US" b="1" dirty="0"/>
              <a:t>平台</a:t>
            </a:r>
            <a:endParaRPr lang="en-US" altLang="zh-TW" b="1" dirty="0"/>
          </a:p>
        </p:txBody>
      </p:sp>
      <p:sp>
        <p:nvSpPr>
          <p:cNvPr id="10" name="直線圖說文字 2 9"/>
          <p:cNvSpPr/>
          <p:nvPr/>
        </p:nvSpPr>
        <p:spPr>
          <a:xfrm>
            <a:off x="7373618" y="553104"/>
            <a:ext cx="2748790" cy="454151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52669"/>
              <a:gd name="adj6" fmla="val -24279"/>
            </a:avLst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b="1" dirty="0" smtClean="0"/>
              <a:t>軟體雲雲端主機功能列表</a:t>
            </a:r>
            <a:endParaRPr lang="en-US" altLang="zh-TW" b="1" dirty="0"/>
          </a:p>
        </p:txBody>
      </p:sp>
      <p:sp>
        <p:nvSpPr>
          <p:cNvPr id="12" name="圓角矩形 11"/>
          <p:cNvSpPr/>
          <p:nvPr/>
        </p:nvSpPr>
        <p:spPr>
          <a:xfrm>
            <a:off x="3947886" y="1770742"/>
            <a:ext cx="1944914" cy="15965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直線圖說文字 2 12"/>
          <p:cNvSpPr/>
          <p:nvPr/>
        </p:nvSpPr>
        <p:spPr>
          <a:xfrm flipH="1">
            <a:off x="2148114" y="2162030"/>
            <a:ext cx="1771104" cy="454151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52669"/>
              <a:gd name="adj6" fmla="val -24279"/>
            </a:avLst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/>
              <a:t>帳號登出位置</a:t>
            </a:r>
            <a:endParaRPr lang="en-US" altLang="zh-TW" b="1" dirty="0"/>
          </a:p>
        </p:txBody>
      </p:sp>
    </p:spTree>
    <p:extLst>
      <p:ext uri="{BB962C8B-B14F-4D97-AF65-F5344CB8AC3E}">
        <p14:creationId xmlns:p14="http://schemas.microsoft.com/office/powerpoint/2010/main" val="147650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id="{362DB25B-88BD-42C2-AD6D-34C7739B8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7200" dirty="0"/>
              <a:t>謝謝您的參與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3ED6DDB6-63F8-4C19-9999-D65CFA5D07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475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視差">
  <a:themeElements>
    <a:clrScheme name="視差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視差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視差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188</Words>
  <Application>Microsoft Office PowerPoint</Application>
  <PresentationFormat>寬螢幕</PresentationFormat>
  <Paragraphs>36</Paragraphs>
  <Slides>42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42</vt:i4>
      </vt:variant>
    </vt:vector>
  </HeadingPairs>
  <TitlesOfParts>
    <vt:vector size="47" baseType="lpstr">
      <vt:lpstr>新細明體</vt:lpstr>
      <vt:lpstr>Arial</vt:lpstr>
      <vt:lpstr>Calibri</vt:lpstr>
      <vt:lpstr>Corbel</vt:lpstr>
      <vt:lpstr>視差</vt:lpstr>
      <vt:lpstr>iClass 成績介接</vt:lpstr>
      <vt:lpstr>工作坊實作環境</vt:lpstr>
      <vt:lpstr>iClass成績設定</vt:lpstr>
      <vt:lpstr>成績自動重新計算</vt:lpstr>
      <vt:lpstr>PowerPoint 簡報</vt:lpstr>
      <vt:lpstr>PowerPoint 簡報</vt:lpstr>
      <vt:lpstr>PowerPoint 簡報</vt:lpstr>
      <vt:lpstr>點名成績設定</vt:lpstr>
      <vt:lpstr>PowerPoint 簡報</vt:lpstr>
      <vt:lpstr>觀看影片成績</vt:lpstr>
      <vt:lpstr>PowerPoint 簡報</vt:lpstr>
      <vt:lpstr>PowerPoint 簡報</vt:lpstr>
      <vt:lpstr>iClass成績檢視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iClass成績送繳及Web上傳</vt:lpstr>
      <vt:lpstr>PowerPoint 簡報</vt:lpstr>
      <vt:lpstr>送繳成績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淡江軟體雲</vt:lpstr>
      <vt:lpstr>淡江軟體雲</vt:lpstr>
      <vt:lpstr>PowerPoint 簡報</vt:lpstr>
      <vt:lpstr>淡江軟體雲</vt:lpstr>
      <vt:lpstr>PowerPoint 簡報</vt:lpstr>
      <vt:lpstr>連結軟體雲</vt:lpstr>
      <vt:lpstr>PowerPoint 簡報</vt:lpstr>
      <vt:lpstr>PowerPoint 簡報</vt:lpstr>
      <vt:lpstr>PowerPoint 簡報</vt:lpstr>
      <vt:lpstr>謝謝您的參與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iClass 成績界接</dc:title>
  <dc:creator>Hans chung</dc:creator>
  <cp:lastModifiedBy>TKU</cp:lastModifiedBy>
  <cp:revision>18</cp:revision>
  <cp:lastPrinted>2018-12-04T03:54:17Z</cp:lastPrinted>
  <dcterms:created xsi:type="dcterms:W3CDTF">2018-12-01T16:17:34Z</dcterms:created>
  <dcterms:modified xsi:type="dcterms:W3CDTF">2019-06-11T02:28:12Z</dcterms:modified>
</cp:coreProperties>
</file>